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56" r:id="rId3"/>
    <p:sldId id="276" r:id="rId4"/>
    <p:sldId id="273" r:id="rId5"/>
    <p:sldId id="275" r:id="rId6"/>
    <p:sldId id="271" r:id="rId7"/>
    <p:sldId id="268" r:id="rId8"/>
    <p:sldId id="257" r:id="rId9"/>
    <p:sldId id="258" r:id="rId10"/>
    <p:sldId id="259" r:id="rId11"/>
    <p:sldId id="267" r:id="rId12"/>
    <p:sldId id="260" r:id="rId13"/>
    <p:sldId id="261" r:id="rId14"/>
    <p:sldId id="266" r:id="rId15"/>
    <p:sldId id="262" r:id="rId16"/>
    <p:sldId id="264" r:id="rId17"/>
    <p:sldId id="265" r:id="rId18"/>
    <p:sldId id="269" r:id="rId19"/>
    <p:sldId id="277" r:id="rId20"/>
    <p:sldId id="278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7A4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9068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B572F-9A93-4A6D-B1AB-FF7EFBCF7EF0}" type="datetimeFigureOut">
              <a:rPr lang="it-IT" smtClean="0"/>
              <a:pPr/>
              <a:t>16/05/2019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47EA4-BEB6-4C58-A403-EDA196938CD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47EA4-BEB6-4C58-A403-EDA196938CDE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7F7A-E6B2-42A3-B895-6D2E17DA478D}" type="datetimeFigureOut">
              <a:rPr lang="it-IT" smtClean="0"/>
              <a:pPr/>
              <a:t>16/05/2019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D41-D66D-4329-ABBC-5AE516C030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7F7A-E6B2-42A3-B895-6D2E17DA478D}" type="datetimeFigureOut">
              <a:rPr lang="it-IT" smtClean="0"/>
              <a:pPr/>
              <a:t>16/05/2019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D41-D66D-4329-ABBC-5AE516C030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7F7A-E6B2-42A3-B895-6D2E17DA478D}" type="datetimeFigureOut">
              <a:rPr lang="it-IT" smtClean="0"/>
              <a:pPr/>
              <a:t>16/05/2019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D41-D66D-4329-ABBC-5AE516C030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7F7A-E6B2-42A3-B895-6D2E17DA478D}" type="datetimeFigureOut">
              <a:rPr lang="it-IT" smtClean="0"/>
              <a:pPr/>
              <a:t>16/05/2019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D41-D66D-4329-ABBC-5AE516C030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7F7A-E6B2-42A3-B895-6D2E17DA478D}" type="datetimeFigureOut">
              <a:rPr lang="it-IT" smtClean="0"/>
              <a:pPr/>
              <a:t>16/05/2019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D41-D66D-4329-ABBC-5AE516C030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7F7A-E6B2-42A3-B895-6D2E17DA478D}" type="datetimeFigureOut">
              <a:rPr lang="it-IT" smtClean="0"/>
              <a:pPr/>
              <a:t>16/05/2019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D41-D66D-4329-ABBC-5AE516C030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7F7A-E6B2-42A3-B895-6D2E17DA478D}" type="datetimeFigureOut">
              <a:rPr lang="it-IT" smtClean="0"/>
              <a:pPr/>
              <a:t>16/05/2019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D41-D66D-4329-ABBC-5AE516C030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7F7A-E6B2-42A3-B895-6D2E17DA478D}" type="datetimeFigureOut">
              <a:rPr lang="it-IT" smtClean="0"/>
              <a:pPr/>
              <a:t>16/05/2019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D41-D66D-4329-ABBC-5AE516C030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7F7A-E6B2-42A3-B895-6D2E17DA478D}" type="datetimeFigureOut">
              <a:rPr lang="it-IT" smtClean="0"/>
              <a:pPr/>
              <a:t>16/05/2019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D41-D66D-4329-ABBC-5AE516C030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7F7A-E6B2-42A3-B895-6D2E17DA478D}" type="datetimeFigureOut">
              <a:rPr lang="it-IT" smtClean="0"/>
              <a:pPr/>
              <a:t>16/05/2019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D41-D66D-4329-ABBC-5AE516C030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7F7A-E6B2-42A3-B895-6D2E17DA478D}" type="datetimeFigureOut">
              <a:rPr lang="it-IT" smtClean="0"/>
              <a:pPr/>
              <a:t>16/05/2019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9D41-D66D-4329-ABBC-5AE516C030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77F7A-E6B2-42A3-B895-6D2E17DA478D}" type="datetimeFigureOut">
              <a:rPr lang="it-IT" smtClean="0"/>
              <a:pPr/>
              <a:t>16/05/2019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D9D41-D66D-4329-ABBC-5AE516C0300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www.google.it/url?sa=i&amp;rct=j&amp;q=&amp;esrc=s&amp;source=images&amp;cd=&amp;cad=rja&amp;uact=8&amp;ved=2ahUKEwioiun6muvgAhWIqaQKHUEwAskQjRx6BAgBEAU&amp;url=https://greenschoolsforum.wordpress.com/&amp;psig=AOvVaw1aLAhZgygtkOvz7tx6e3Rt&amp;ust=1551882485519948" TargetMode="External"/><Relationship Id="rId7" Type="http://schemas.openxmlformats.org/officeDocument/2006/relationships/hyperlink" Target="https://www.google.it/url?sa=i&amp;rct=j&amp;q=&amp;esrc=s&amp;source=images&amp;cd=&amp;cad=rja&amp;uact=8&amp;ved=2ahUKEwizqLCgnOvgAhWNsqQKHXIUAGEQjRx6BAgBEAU&amp;url=http://www.thinkstockphotos.it/royalty-free/foglio-a-righe-pictures&amp;psig=AOvVaw1JQREac_21v74q3vtyfxUh&amp;ust=155188273325111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it/url?sa=i&amp;rct=j&amp;q=&amp;esrc=s&amp;source=images&amp;cd=&amp;cad=rja&amp;uact=8&amp;ved=2ahUKEwiyvJi9m-vgAhVSDOwKHXktBBwQjRx6BAgBEAU&amp;url=/url?sa=i&amp;rct=j&amp;q=&amp;esrc=s&amp;source=images&amp;cd=&amp;ved=&amp;url=http://www.gifanimate.com/cat-puntine-da-disegno-1471.htm&amp;psig=AOvVaw0pnP-4oFLuSfv_Fvi_BiWL&amp;ust=1551882614877090&amp;psig=AOvVaw0pnP-4oFLuSfv_Fvi_BiWL&amp;ust=1551882614877090" TargetMode="External"/><Relationship Id="rId5" Type="http://schemas.openxmlformats.org/officeDocument/2006/relationships/hyperlink" Target="https://www.google.it/url?sa=i&amp;rct=j&amp;q=&amp;esrc=s&amp;source=images&amp;cd=&amp;ved=2ahUKEwi2h6K1m-vgAhXE26QKHYLeB1cQjRx6BAgBEAU&amp;url=http://www.gifanimate.com/cat-puntine-da-disegno-1471.htm&amp;psig=AOvVaw0pnP-4oFLuSfv_Fvi_BiWL&amp;ust=1551882614877090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3.jpeg"/><Relationship Id="rId9" Type="http://schemas.openxmlformats.org/officeDocument/2006/relationships/hyperlink" Target="https://www.google.it/url?sa=i&amp;rct=j&amp;q=&amp;esrc=s&amp;source=images&amp;cd=&amp;cad=rja&amp;uact=8&amp;ved=2ahUKEwjA-pbIm-vgAhVqMOwKHSawB7sQjRx6BAgBEAU&amp;url=https://it.freepik.com/foto-vettori-gratuito/puntina&amp;psig=AOvVaw08bFGUCuvMh3efF4QgA05W&amp;ust=155188265957561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https://www.google.it/url?sa=i&amp;rct=j&amp;q=&amp;esrc=s&amp;source=images&amp;cd=&amp;cad=rja&amp;uact=8&amp;ved=2ahUKEwjG9O6yg__hAhVFa1AKHVK5C48QjRx6BAgBEAU&amp;url=http://lnx.isisluino.it/isisnet/green-school/&amp;psig=AOvVaw3VFHK4QK_F9lIxS7Qm_v8_&amp;ust=155696141196548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it/url?sa=i&amp;rct=j&amp;q=&amp;esrc=s&amp;source=images&amp;cd=&amp;ved=2ahUKEwj7ka-Eiv_hAhWFYVAKHbVVDGoQjRx6BAgBEAU&amp;url=https://wallpapercave.com/ecology-wallpapers&amp;psig=AOvVaw0RQ35CtuRdSvRschZHA18-&amp;ust=1556963196055051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google.it/url?sa=i&amp;rct=j&amp;q=&amp;esrc=s&amp;source=images&amp;cd=&amp;ved=2ahUKEwj8x4XfiP_hAhWQKVAKHQWxDNcQjRx6BAgBEAU&amp;url=https://www.pinterest.es/pin/150026231313713519/&amp;psig=AOvVaw0WLDD4IITg1ThdtDwaCFVJ&amp;ust=155696283662726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Foglio_di_lavoro_di_Microsoft_Office_Excel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Foglio_di_lavoro_di_Microsoft_Office_Excel2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215206" y="214290"/>
            <a:ext cx="17145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>
                <a:solidFill>
                  <a:srgbClr val="FF0000"/>
                </a:solidFill>
                <a:latin typeface="Bernard MT Condensed" pitchFamily="18" charset="0"/>
              </a:rPr>
              <a:t>S</a:t>
            </a:r>
          </a:p>
          <a:p>
            <a:pPr algn="ctr"/>
            <a:r>
              <a:rPr lang="it-IT" sz="6600" dirty="0" smtClean="0">
                <a:solidFill>
                  <a:srgbClr val="FF0000"/>
                </a:solidFill>
                <a:latin typeface="Bernard MT Condensed" pitchFamily="18" charset="0"/>
              </a:rPr>
              <a:t>P</a:t>
            </a:r>
          </a:p>
          <a:p>
            <a:pPr algn="ctr"/>
            <a:r>
              <a:rPr lang="it-IT" sz="6600" dirty="0" smtClean="0">
                <a:solidFill>
                  <a:srgbClr val="FF0000"/>
                </a:solidFill>
                <a:latin typeface="Bernard MT Condensed" pitchFamily="18" charset="0"/>
              </a:rPr>
              <a:t>R</a:t>
            </a:r>
          </a:p>
          <a:p>
            <a:pPr algn="ctr"/>
            <a:r>
              <a:rPr lang="it-IT" sz="6600" dirty="0" smtClean="0">
                <a:solidFill>
                  <a:srgbClr val="FF0000"/>
                </a:solidFill>
                <a:latin typeface="Bernard MT Condensed" pitchFamily="18" charset="0"/>
              </a:rPr>
              <a:t>E</a:t>
            </a:r>
          </a:p>
          <a:p>
            <a:pPr algn="ctr"/>
            <a:r>
              <a:rPr lang="it-IT" sz="6600" dirty="0" smtClean="0">
                <a:solidFill>
                  <a:srgbClr val="FF0000"/>
                </a:solidFill>
                <a:latin typeface="Bernard MT Condensed" pitchFamily="18" charset="0"/>
              </a:rPr>
              <a:t>C</a:t>
            </a:r>
          </a:p>
          <a:p>
            <a:pPr algn="ctr"/>
            <a:r>
              <a:rPr lang="it-IT" sz="6600" dirty="0" smtClean="0">
                <a:solidFill>
                  <a:srgbClr val="FF0000"/>
                </a:solidFill>
                <a:latin typeface="Bernard MT Condensed" pitchFamily="18" charset="0"/>
              </a:rPr>
              <a:t>O</a:t>
            </a:r>
            <a:endParaRPr lang="it-IT" sz="66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2910" y="1428736"/>
            <a:ext cx="6215106" cy="4773097"/>
          </a:xfrm>
          <a:prstGeom prst="irregularSeal2">
            <a:avLst/>
          </a:prstGeom>
          <a:solidFill>
            <a:srgbClr val="00B050">
              <a:alpha val="45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NO GRAZIE!</a:t>
            </a:r>
            <a:endParaRPr lang="it-IT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6211669"/>
            <a:ext cx="492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Scuola dell’Infanzia A. Ponti</a:t>
            </a:r>
          </a:p>
          <a:p>
            <a:pPr algn="ctr"/>
            <a:r>
              <a:rPr lang="it-IT" b="1" i="1" dirty="0" err="1" smtClean="0"/>
              <a:t>Solbiate</a:t>
            </a:r>
            <a:r>
              <a:rPr lang="it-IT" b="1" i="1" dirty="0" smtClean="0"/>
              <a:t> Olona (VA)</a:t>
            </a:r>
            <a:endParaRPr lang="it-IT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RACCONTIAMO LA STORIA DEL CIBO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4" name="Segnaposto contenuto 3" descr="20190205_0933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714488"/>
            <a:ext cx="8128056" cy="45720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571868" y="214290"/>
          <a:ext cx="4950178" cy="6473630"/>
        </p:xfrm>
        <a:graphic>
          <a:graphicData uri="http://schemas.openxmlformats.org/presentationml/2006/ole">
            <p:oleObj spid="_x0000_s19458" name="Acrobat Document" r:id="rId4" imgW="5667204" imgH="8019948" progId="AcroExch.Document.DC">
              <p:embed/>
            </p:oleObj>
          </a:graphicData>
        </a:graphic>
      </p:graphicFrame>
      <p:sp>
        <p:nvSpPr>
          <p:cNvPr id="5" name="Fumetto 1 4"/>
          <p:cNvSpPr/>
          <p:nvPr/>
        </p:nvSpPr>
        <p:spPr>
          <a:xfrm>
            <a:off x="500034" y="1785926"/>
            <a:ext cx="2714644" cy="2000264"/>
          </a:xfrm>
          <a:prstGeom prst="wedgeRectCallout">
            <a:avLst>
              <a:gd name="adj1" fmla="val 57733"/>
              <a:gd name="adj2" fmla="val 8391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smtClean="0"/>
              <a:t>Ecco la storia di Vittorio e Ginevra!</a:t>
            </a:r>
            <a:endParaRPr lang="it-IT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PROIEZIONE  VIDEO INERENTE ALLO SPRECO ALIMENTARE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5" name="Immagine 4" descr="20190205_093738.jpg"/>
          <p:cNvPicPr>
            <a:picLocks noChangeAspect="1"/>
          </p:cNvPicPr>
          <p:nvPr/>
        </p:nvPicPr>
        <p:blipFill>
          <a:blip r:embed="rId3" cstate="print"/>
          <a:srcRect t="4166" r="20312"/>
          <a:stretch>
            <a:fillRect/>
          </a:stretch>
        </p:blipFill>
        <p:spPr>
          <a:xfrm>
            <a:off x="571472" y="1785926"/>
            <a:ext cx="5280169" cy="292895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 descr="20190205_0942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143380"/>
            <a:ext cx="4071966" cy="229048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SPUNTINO MATTUTINO  </a:t>
            </a:r>
            <a:r>
              <a:rPr lang="it-IT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DI</a:t>
            </a:r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FRUTTA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4" name="Segnaposto contenuto 3" descr="20190206_1010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6460"/>
          <a:stretch>
            <a:fillRect/>
          </a:stretch>
        </p:blipFill>
        <p:spPr>
          <a:xfrm rot="5400000">
            <a:off x="226043" y="2774297"/>
            <a:ext cx="4600158" cy="276629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 descr="20190206_101018.jpg"/>
          <p:cNvPicPr>
            <a:picLocks noChangeAspect="1"/>
          </p:cNvPicPr>
          <p:nvPr/>
        </p:nvPicPr>
        <p:blipFill>
          <a:blip r:embed="rId4" cstate="print"/>
          <a:srcRect l="35514"/>
          <a:stretch>
            <a:fillRect/>
          </a:stretch>
        </p:blipFill>
        <p:spPr>
          <a:xfrm rot="5400000">
            <a:off x="3679045" y="2250253"/>
            <a:ext cx="4929182" cy="371477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FRUTTA,VERDURA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4" name="Immagine 3" descr="20190225_145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571744"/>
            <a:ext cx="7096176" cy="399159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142976" y="1142984"/>
            <a:ext cx="6858048" cy="1323439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i="1" dirty="0" smtClean="0"/>
              <a:t>Si vuole incoraggiare i bambini al consumo di frutta e verdura  sostenendoli nella conquista di abitudini alimentari ,e diffondendo messaggi educativi sulla prevenzione dello spreco alimentare.</a:t>
            </a:r>
            <a:endParaRPr lang="it-IT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643042" y="2571744"/>
            <a:ext cx="1071570" cy="90886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</a:rPr>
              <a:t>1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PROGETTI GREEN 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4" name="Immagine 3" descr="20190225_145328.jpg"/>
          <p:cNvPicPr>
            <a:picLocks noChangeAspect="1"/>
          </p:cNvPicPr>
          <p:nvPr/>
        </p:nvPicPr>
        <p:blipFill>
          <a:blip r:embed="rId4" cstate="print"/>
          <a:srcRect r="33333"/>
          <a:stretch>
            <a:fillRect/>
          </a:stretch>
        </p:blipFill>
        <p:spPr>
          <a:xfrm>
            <a:off x="2928926" y="2857496"/>
            <a:ext cx="4214842" cy="355627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000232" y="1428736"/>
            <a:ext cx="5214974" cy="400110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/>
              <a:t>La nostra scuola porta avanti anche i progetti:</a:t>
            </a:r>
          </a:p>
        </p:txBody>
      </p:sp>
      <p:sp>
        <p:nvSpPr>
          <p:cNvPr id="8" name="Rettangolo 7"/>
          <p:cNvSpPr/>
          <p:nvPr/>
        </p:nvSpPr>
        <p:spPr>
          <a:xfrm>
            <a:off x="1857356" y="2857496"/>
            <a:ext cx="4643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it-IT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  <a:r>
              <a:rPr lang="it-I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ILLUMINO </a:t>
            </a:r>
            <a:r>
              <a:rPr lang="it-IT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MENO”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2428884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 progetto hanno partecipato i bambini di 5 anni della Scuola dell’Infanzia A. Ponti di </a:t>
            </a:r>
            <a:r>
              <a:rPr lang="it-IT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Solbiate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Olona (VA).</a:t>
            </a:r>
            <a:b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Risultati immagini per green school varese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929066"/>
            <a:ext cx="3600442" cy="1460190"/>
          </a:xfrm>
          <a:prstGeom prst="rect">
            <a:avLst/>
          </a:prstGeom>
          <a:noFill/>
        </p:spPr>
      </p:pic>
      <p:sp>
        <p:nvSpPr>
          <p:cNvPr id="20484" name="AutoShape 4" descr="Risultati immagini per puntina gif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17475" y="-487363"/>
            <a:ext cx="13239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6" name="AutoShape 6" descr="Risultati immagini per puntina gif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17475" y="-487363"/>
            <a:ext cx="13239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8" name="AutoShape 8" descr="Risultati immagini per puntina gif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17475" y="-593725"/>
            <a:ext cx="1104900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494" name="Picture 14" descr="Risultati immagini per foglio a righ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928934"/>
            <a:ext cx="3643338" cy="3643340"/>
          </a:xfrm>
          <a:prstGeom prst="rect">
            <a:avLst/>
          </a:prstGeom>
          <a:noFill/>
        </p:spPr>
      </p:pic>
      <p:sp>
        <p:nvSpPr>
          <p:cNvPr id="4" name="Angolo ripiegato 3"/>
          <p:cNvSpPr/>
          <p:nvPr/>
        </p:nvSpPr>
        <p:spPr>
          <a:xfrm>
            <a:off x="1428728" y="2947178"/>
            <a:ext cx="3000396" cy="3625096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it-IT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</a:t>
            </a:r>
          </a:p>
          <a:p>
            <a:r>
              <a:rPr lang="it-IT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 decisione di aderire al progetto rispecchia l’impegno del plesso nella diffusione delle “buone pratiche ecologiche”, già dimostrata mediante il conseguimento della certificazione </a:t>
            </a:r>
            <a:r>
              <a:rPr lang="it-IT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“Green </a:t>
            </a:r>
            <a:r>
              <a:rPr lang="it-IT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School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20490" name="Picture 10" descr="Risultati immagini per puntin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500332"/>
            <a:ext cx="1076310" cy="1076311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285720" y="500042"/>
            <a:ext cx="1071570" cy="90886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</a:rPr>
              <a:t>2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000100" y="857232"/>
            <a:ext cx="4240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u="sng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it-IT" sz="2800" b="1" u="sng" dirty="0" smtClean="0">
                <a:latin typeface="Arial" pitchFamily="34" charset="0"/>
                <a:cs typeface="Arial" pitchFamily="34" charset="0"/>
              </a:rPr>
              <a:t>L’ACQUA SIAMO NOI</a:t>
            </a:r>
            <a:r>
              <a:rPr lang="it-IT" sz="2800" u="sng" dirty="0" smtClean="0">
                <a:latin typeface="Arial" pitchFamily="34" charset="0"/>
                <a:cs typeface="Arial" pitchFamily="34" charset="0"/>
              </a:rPr>
              <a:t>”, </a:t>
            </a:r>
            <a:endParaRPr lang="it-IT" sz="2800" u="sng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90225_1523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669375" y="1688419"/>
            <a:ext cx="5214974" cy="44098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 descr="20190225_123453.jpg"/>
          <p:cNvPicPr>
            <a:picLocks noChangeAspect="1"/>
          </p:cNvPicPr>
          <p:nvPr/>
        </p:nvPicPr>
        <p:blipFill>
          <a:blip r:embed="rId4" cstate="print"/>
          <a:srcRect l="17188" t="26388" r="35156" b="1389"/>
          <a:stretch>
            <a:fillRect/>
          </a:stretch>
        </p:blipFill>
        <p:spPr>
          <a:xfrm rot="5400000">
            <a:off x="1075051" y="2711107"/>
            <a:ext cx="2857522" cy="243592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357158" y="500042"/>
            <a:ext cx="1071570" cy="90886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</a:rPr>
              <a:t>3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b="1" u="sng" dirty="0" smtClean="0">
                <a:latin typeface="+mn-lt"/>
              </a:rPr>
              <a:t>RACCOLTA DELLA CARTA</a:t>
            </a:r>
            <a:endParaRPr lang="it-IT" sz="2800" b="1" u="sng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-20190506-WA0006.jpg"/>
          <p:cNvPicPr>
            <a:picLocks noGrp="1" noChangeAspect="1"/>
          </p:cNvPicPr>
          <p:nvPr>
            <p:ph idx="1"/>
          </p:nvPr>
        </p:nvPicPr>
        <p:blipFill>
          <a:blip r:embed="rId3"/>
          <a:srcRect l="3572" t="7319" r="6962"/>
          <a:stretch>
            <a:fillRect/>
          </a:stretch>
        </p:blipFill>
        <p:spPr>
          <a:xfrm>
            <a:off x="0" y="0"/>
            <a:ext cx="9144000" cy="7108789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QUELLO CHE LA TERRA </a:t>
            </a:r>
            <a:r>
              <a:rPr lang="it-IT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CI</a:t>
            </a:r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DA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28992" y="7857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RAYDEN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8 maggio giornata green alla scuola dell’infanzia</a:t>
            </a:r>
            <a:endParaRPr lang="it-IT" dirty="0"/>
          </a:p>
        </p:txBody>
      </p:sp>
      <p:pic>
        <p:nvPicPr>
          <p:cNvPr id="4" name="Segnaposto contenuto 3" descr="IMG-20190509-WA00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571612"/>
            <a:ext cx="5049063" cy="4525963"/>
          </a:xfrm>
        </p:spPr>
      </p:pic>
      <p:pic>
        <p:nvPicPr>
          <p:cNvPr id="5" name="Immagine 4" descr="IMG-20190513-WA0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785926"/>
            <a:ext cx="3301991" cy="1857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green schoo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362325" cy="1362075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1142976" y="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17A40C"/>
                </a:solidFill>
              </a:rPr>
              <a:t>PROGETTO </a:t>
            </a:r>
            <a:endParaRPr lang="it-IT" sz="3600" b="1" dirty="0">
              <a:solidFill>
                <a:srgbClr val="17A40C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114298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A.S. 2018/2019</a:t>
            </a:r>
            <a:endParaRPr lang="it-IT" b="1" dirty="0"/>
          </a:p>
        </p:txBody>
      </p:sp>
      <p:pic>
        <p:nvPicPr>
          <p:cNvPr id="36866" name="Picture 2" descr="Risultati immagini per nuvola disegn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-214338"/>
            <a:ext cx="7735364" cy="4500570"/>
          </a:xfrm>
          <a:prstGeom prst="rect">
            <a:avLst/>
          </a:prstGeom>
          <a:noFill/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5984" y="142852"/>
            <a:ext cx="6858016" cy="407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it-IT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Per l’anno scolastico </a:t>
            </a:r>
          </a:p>
          <a:p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2018/2019 nella nostra</a:t>
            </a:r>
          </a:p>
          <a:p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scuola si è pensato di incentrare il progetto </a:t>
            </a:r>
          </a:p>
          <a:p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educativo sullo </a:t>
            </a:r>
            <a:r>
              <a:rPr lang="it-IT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spreco alimentare </a:t>
            </a:r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guidando il bambino </a:t>
            </a:r>
          </a:p>
          <a:p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un </a:t>
            </a:r>
            <a:r>
              <a:rPr lang="it-IT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comportamento adeguato </a:t>
            </a:r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nei confronti del cibo,invogliandoli a non lasciare nulla nel piatto ed ad assaggiare ogni pietanza. Questa azione è volta a </a:t>
            </a:r>
            <a:r>
              <a:rPr lang="it-IT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educare</a:t>
            </a:r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 solo i bambini, ma di riscontro anche le famiglie. Ciò è focalizzato ad analizzare e </a:t>
            </a:r>
            <a:r>
              <a:rPr lang="it-IT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misurare la  quantità di </a:t>
            </a:r>
          </a:p>
          <a:p>
            <a:r>
              <a:rPr lang="it-IT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cibo buttato</a:t>
            </a:r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dai consumatori</a:t>
            </a:r>
            <a:endParaRPr lang="it-IT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6868" name="Picture 4" descr="Risultati immagini per ecology background wallpap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62325"/>
            <a:ext cx="8929750" cy="3495675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2214546" y="5380672"/>
            <a:ext cx="51435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REFRENTI PROGETTO</a:t>
            </a:r>
          </a:p>
          <a:p>
            <a:pPr algn="ctr">
              <a:buNone/>
            </a:pPr>
            <a:r>
              <a:rPr lang="it-IT" sz="1600" i="1" dirty="0" smtClean="0"/>
              <a:t>Nardi Anna Maria</a:t>
            </a:r>
          </a:p>
          <a:p>
            <a:pPr algn="ctr">
              <a:buNone/>
            </a:pPr>
            <a:r>
              <a:rPr lang="it-IT" sz="1600" i="1" dirty="0" smtClean="0"/>
              <a:t>Lavia Maria</a:t>
            </a:r>
          </a:p>
          <a:p>
            <a:pPr algn="ctr">
              <a:buNone/>
            </a:pPr>
            <a:r>
              <a:rPr lang="it-IT" sz="1600" i="1" dirty="0" smtClean="0"/>
              <a:t>Pozzi Simona</a:t>
            </a:r>
          </a:p>
          <a:p>
            <a:pPr algn="ctr">
              <a:buNone/>
            </a:pPr>
            <a:r>
              <a:rPr lang="it-IT" dirty="0" smtClean="0"/>
              <a:t> 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….Impariamo a rispettare quello che la terra ci da’</a:t>
            </a:r>
            <a:r>
              <a:rPr lang="it-IT" dirty="0" err="1" smtClean="0"/>
              <a:t>……</a:t>
            </a:r>
            <a:endParaRPr lang="it-IT" dirty="0"/>
          </a:p>
        </p:txBody>
      </p:sp>
      <p:pic>
        <p:nvPicPr>
          <p:cNvPr id="4" name="Segnaposto contenuto 3" descr="IMG-20190513-WA0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00034" y="285728"/>
            <a:ext cx="9286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S</a:t>
            </a:r>
          </a:p>
          <a:p>
            <a:pPr algn="ctr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</a:t>
            </a:r>
          </a:p>
          <a:p>
            <a:pPr algn="ctr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</a:t>
            </a:r>
          </a:p>
          <a:p>
            <a:pPr algn="ctr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E</a:t>
            </a:r>
          </a:p>
          <a:p>
            <a:pPr algn="ctr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</a:t>
            </a:r>
          </a:p>
          <a:p>
            <a:pPr algn="ctr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O</a:t>
            </a:r>
            <a:endParaRPr lang="it-IT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42976" y="50004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Bernard MT Condensed" pitchFamily="18" charset="0"/>
              </a:rPr>
              <a:t>I</a:t>
            </a:r>
            <a:endParaRPr lang="it-IT" sz="2400" b="1" dirty="0">
              <a:latin typeface="Bernard MT Condense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42976" y="114298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Bernard MT Condensed" pitchFamily="18" charset="0"/>
              </a:rPr>
              <a:t>UO’</a:t>
            </a:r>
            <a:endParaRPr lang="it-IT" sz="2400" b="1" dirty="0">
              <a:latin typeface="Bernard MT Condensed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4414" y="178592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Bernard MT Condensed" pitchFamily="18" charset="0"/>
              </a:rPr>
              <a:t>ISPARIMIARE</a:t>
            </a:r>
            <a:endParaRPr lang="it-IT" sz="2400" b="1" dirty="0">
              <a:latin typeface="Bernard MT Condensed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42976" y="250030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Bernard MT Condensed" pitchFamily="18" charset="0"/>
              </a:rPr>
              <a:t>VITANDO</a:t>
            </a:r>
            <a:endParaRPr lang="it-IT" sz="2400" b="1" dirty="0">
              <a:latin typeface="Bernard MT Condensed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42976" y="3143248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Bernard MT Condensed" pitchFamily="18" charset="0"/>
              </a:rPr>
              <a:t>ONSUMI</a:t>
            </a:r>
            <a:endParaRPr lang="it-IT" sz="2400" b="1" dirty="0">
              <a:latin typeface="Bernard MT Condensed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142976" y="378619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Bernard MT Condensed" pitchFamily="18" charset="0"/>
              </a:rPr>
              <a:t>LTREMISURA</a:t>
            </a:r>
            <a:endParaRPr lang="it-IT" sz="2400" b="1" dirty="0">
              <a:latin typeface="Bernard MT Condensed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214546" y="1643050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NO GRAZIE</a:t>
            </a:r>
            <a:endParaRPr lang="it-IT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14282" y="4357694"/>
            <a:ext cx="8715436" cy="2062103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1600" dirty="0" smtClean="0"/>
              <a:t>Noi insegnanti abbiamo ritenuto </a:t>
            </a:r>
            <a:r>
              <a:rPr lang="it-IT" sz="1600" b="1" u="sng" dirty="0" smtClean="0"/>
              <a:t>opportuno approfondire l'argomento alimentazione perché tutto passa attraverso essa </a:t>
            </a:r>
            <a:r>
              <a:rPr lang="it-IT" sz="1600" dirty="0" smtClean="0"/>
              <a:t>specialmente in età </a:t>
            </a:r>
            <a:r>
              <a:rPr lang="it-IT" sz="1600" dirty="0" err="1" smtClean="0"/>
              <a:t>pre</a:t>
            </a:r>
            <a:r>
              <a:rPr lang="it-IT" sz="1600" dirty="0" smtClean="0"/>
              <a:t> scolare,e rappresenta uno degli strumenti essenziali per il raggiungimento di una cultura sulla “cura di sé” attraverso la promozione e la divulgazione dei principi fondamentali di una sana e corretta alimentazione.</a:t>
            </a:r>
          </a:p>
          <a:p>
            <a:pPr algn="ctr">
              <a:buNone/>
            </a:pPr>
            <a:r>
              <a:rPr lang="it-IT" sz="1600" dirty="0" smtClean="0"/>
              <a:t>Si lavorerà,con i bambini,per mostrare loro che è possibile un contatto con il cibo facendo loro </a:t>
            </a:r>
            <a:r>
              <a:rPr lang="it-IT" sz="1600" b="1" u="sng" dirty="0" smtClean="0"/>
              <a:t>conoscere il rapporto tra una sana e corretta alimentazione e la loro salute</a:t>
            </a:r>
            <a:r>
              <a:rPr lang="it-IT" sz="1600" dirty="0" smtClean="0"/>
              <a:t>.</a:t>
            </a:r>
          </a:p>
          <a:p>
            <a:pPr algn="ctr">
              <a:buNone/>
            </a:pPr>
            <a:r>
              <a:rPr lang="it-IT" sz="1600" dirty="0" smtClean="0"/>
              <a:t>Si cercherà di educare a non sprecare gli alimenti </a:t>
            </a:r>
            <a:r>
              <a:rPr lang="it-IT" sz="1600" dirty="0" err="1" smtClean="0"/>
              <a:t>perchè</a:t>
            </a:r>
            <a:r>
              <a:rPr lang="it-IT" sz="1600" dirty="0" smtClean="0"/>
              <a:t> non tutti i bambini del mondo hanno acqua e cibo a sufficienza.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vola 3"/>
          <p:cNvSpPr/>
          <p:nvPr/>
        </p:nvSpPr>
        <p:spPr>
          <a:xfrm>
            <a:off x="285720" y="0"/>
            <a:ext cx="4572032" cy="3232725"/>
          </a:xfrm>
          <a:prstGeom prst="cloud">
            <a:avLst/>
          </a:prstGeom>
          <a:solidFill>
            <a:srgbClr val="FFFFFF">
              <a:alpha val="78824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None/>
            </a:pPr>
            <a:r>
              <a:rPr lang="it-IT" b="1" u="sng" dirty="0" smtClean="0">
                <a:solidFill>
                  <a:srgbClr val="17A40C"/>
                </a:solidFill>
              </a:rPr>
              <a:t>Determinazione dei bisogni</a:t>
            </a:r>
            <a:r>
              <a:rPr lang="it-IT" dirty="0" smtClean="0">
                <a:solidFill>
                  <a:srgbClr val="17A40C"/>
                </a:solidFill>
              </a:rPr>
              <a:t>:</a:t>
            </a:r>
          </a:p>
          <a:p>
            <a:pPr lvl="0" algn="ctr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it-IT" sz="1600" dirty="0" smtClean="0"/>
              <a:t> Favorire </a:t>
            </a:r>
            <a:r>
              <a:rPr lang="it-IT" sz="1600" b="1" dirty="0" smtClean="0">
                <a:solidFill>
                  <a:srgbClr val="FF0000"/>
                </a:solidFill>
              </a:rPr>
              <a:t>l'educazione alla salute </a:t>
            </a:r>
            <a:r>
              <a:rPr lang="it-IT" sz="1600" dirty="0" smtClean="0"/>
              <a:t>e al benessere attraverso una sana e corretta alimentazione.</a:t>
            </a:r>
          </a:p>
          <a:p>
            <a:pPr lvl="0">
              <a:buFont typeface="Arial" pitchFamily="34" charset="0"/>
              <a:buChar char="•"/>
            </a:pPr>
            <a:r>
              <a:rPr lang="it-IT" sz="1600" dirty="0" smtClean="0"/>
              <a:t>Sviluppare </a:t>
            </a:r>
            <a:r>
              <a:rPr lang="it-IT" sz="1600" b="1" dirty="0" smtClean="0">
                <a:solidFill>
                  <a:srgbClr val="FF0000"/>
                </a:solidFill>
              </a:rPr>
              <a:t>comportamenti responsabili</a:t>
            </a:r>
            <a:r>
              <a:rPr lang="it-IT" sz="1600" b="1" dirty="0" smtClean="0"/>
              <a:t> </a:t>
            </a:r>
            <a:r>
              <a:rPr lang="it-IT" sz="1600" dirty="0" smtClean="0"/>
              <a:t>contro lo spreco alimentare,</a:t>
            </a:r>
            <a:endParaRPr lang="it-IT" sz="1600" dirty="0"/>
          </a:p>
        </p:txBody>
      </p:sp>
      <p:sp>
        <p:nvSpPr>
          <p:cNvPr id="5" name="Nuvola 4"/>
          <p:cNvSpPr/>
          <p:nvPr/>
        </p:nvSpPr>
        <p:spPr>
          <a:xfrm>
            <a:off x="5000628" y="285728"/>
            <a:ext cx="3500430" cy="2670512"/>
          </a:xfrm>
          <a:prstGeom prst="cloud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None/>
            </a:pPr>
            <a:r>
              <a:rPr lang="it-IT" b="1" u="sng" dirty="0" smtClean="0">
                <a:solidFill>
                  <a:srgbClr val="17A40C"/>
                </a:solidFill>
              </a:rPr>
              <a:t>Destinatari del progetto</a:t>
            </a:r>
          </a:p>
          <a:p>
            <a:pPr lvl="0">
              <a:buNone/>
            </a:pPr>
            <a:endParaRPr lang="it-IT" b="1" u="sng" dirty="0" smtClean="0"/>
          </a:p>
          <a:p>
            <a:pPr lvl="0" algn="ctr">
              <a:buNone/>
            </a:pPr>
            <a:r>
              <a:rPr lang="it-IT" sz="1600" dirty="0" smtClean="0"/>
              <a:t>Tutti i bambini della scuola</a:t>
            </a:r>
          </a:p>
          <a:p>
            <a:pPr>
              <a:buNone/>
            </a:pPr>
            <a:r>
              <a:rPr lang="it-IT" b="1" dirty="0" smtClean="0"/>
              <a:t> </a:t>
            </a:r>
            <a:endParaRPr lang="it-IT" dirty="0" smtClean="0"/>
          </a:p>
        </p:txBody>
      </p:sp>
      <p:sp>
        <p:nvSpPr>
          <p:cNvPr id="7" name="Nuvola 6"/>
          <p:cNvSpPr/>
          <p:nvPr/>
        </p:nvSpPr>
        <p:spPr>
          <a:xfrm>
            <a:off x="1071538" y="2969358"/>
            <a:ext cx="7643866" cy="3513832"/>
          </a:xfrm>
          <a:prstGeom prst="cloud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it-IT" sz="1600" dirty="0" smtClean="0"/>
              <a:t> 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600" dirty="0" smtClean="0"/>
          </a:p>
        </p:txBody>
      </p:sp>
      <p:sp>
        <p:nvSpPr>
          <p:cNvPr id="8" name="Rettangolo 7"/>
          <p:cNvSpPr/>
          <p:nvPr/>
        </p:nvSpPr>
        <p:spPr>
          <a:xfrm>
            <a:off x="2285984" y="3500438"/>
            <a:ext cx="51435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it-IT" b="1" u="sng" dirty="0" smtClean="0">
                <a:solidFill>
                  <a:srgbClr val="17A40C"/>
                </a:solidFill>
              </a:rPr>
              <a:t>Obiettivi di apprendimento:</a:t>
            </a:r>
          </a:p>
          <a:p>
            <a:pPr lvl="0" algn="ctr">
              <a:buNone/>
            </a:pPr>
            <a:endParaRPr lang="it-IT" u="sng" dirty="0" smtClean="0">
              <a:solidFill>
                <a:srgbClr val="FF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it-IT" sz="1600" dirty="0" smtClean="0"/>
              <a:t>Prendere </a:t>
            </a:r>
            <a:r>
              <a:rPr lang="it-IT" sz="1600" b="1" dirty="0" smtClean="0">
                <a:solidFill>
                  <a:srgbClr val="FF0000"/>
                </a:solidFill>
              </a:rPr>
              <a:t>coscienza dell'importanza di non sprecare</a:t>
            </a:r>
            <a:r>
              <a:rPr lang="it-IT" sz="1600" dirty="0" smtClean="0"/>
              <a:t> gli alimenti e individuare comportamenti adeguati per ridurre gli sprechi.</a:t>
            </a:r>
          </a:p>
          <a:p>
            <a:pPr lvl="0">
              <a:buFont typeface="Arial" pitchFamily="34" charset="0"/>
              <a:buChar char="•"/>
            </a:pPr>
            <a:r>
              <a:rPr lang="it-IT" sz="1600" dirty="0" smtClean="0"/>
              <a:t>Comprendere </a:t>
            </a:r>
            <a:r>
              <a:rPr lang="it-IT" sz="1600" b="1" dirty="0" smtClean="0">
                <a:solidFill>
                  <a:srgbClr val="FF0000"/>
                </a:solidFill>
              </a:rPr>
              <a:t>l'importanza del cibo </a:t>
            </a:r>
            <a:r>
              <a:rPr lang="it-IT" sz="1600" dirty="0" smtClean="0"/>
              <a:t>e di una corretta alimentazione.</a:t>
            </a:r>
          </a:p>
          <a:p>
            <a:pPr lvl="0">
              <a:buFont typeface="Arial" pitchFamily="34" charset="0"/>
              <a:buChar char="•"/>
            </a:pPr>
            <a:r>
              <a:rPr lang="it-IT" sz="1600" dirty="0" smtClean="0"/>
              <a:t>Conoscere </a:t>
            </a:r>
            <a:r>
              <a:rPr lang="it-IT" sz="1600" b="1" dirty="0" smtClean="0">
                <a:solidFill>
                  <a:srgbClr val="FF0000"/>
                </a:solidFill>
              </a:rPr>
              <a:t>le regole di una sana,corretta,varia ed equilibrata alimentazione </a:t>
            </a:r>
            <a:r>
              <a:rPr lang="it-IT" sz="1600" dirty="0" smtClean="0"/>
              <a:t>fondamentale per la nostra salute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uvola 4"/>
          <p:cNvSpPr/>
          <p:nvPr/>
        </p:nvSpPr>
        <p:spPr>
          <a:xfrm>
            <a:off x="0" y="0"/>
            <a:ext cx="6786578" cy="2857917"/>
          </a:xfrm>
          <a:prstGeom prst="cloud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None/>
            </a:pPr>
            <a:r>
              <a:rPr lang="it-IT" b="1" u="sng" dirty="0" smtClean="0">
                <a:solidFill>
                  <a:srgbClr val="17A40C"/>
                </a:solidFill>
              </a:rPr>
              <a:t>Metodologia</a:t>
            </a:r>
          </a:p>
          <a:p>
            <a:pPr lvl="0" algn="ctr">
              <a:buNone/>
            </a:pPr>
            <a:endParaRPr lang="it-IT" dirty="0" smtClean="0">
              <a:solidFill>
                <a:srgbClr val="17A40C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it-IT" sz="1600" dirty="0" smtClean="0"/>
              <a:t>Lettura del racconto di Vittorio e Ginevra</a:t>
            </a:r>
          </a:p>
          <a:p>
            <a:pPr lvl="0">
              <a:buNone/>
            </a:pPr>
            <a:r>
              <a:rPr lang="it-IT" sz="1600" dirty="0" smtClean="0"/>
              <a:t>conversazioni e rielaborazione grafica</a:t>
            </a:r>
          </a:p>
          <a:p>
            <a:pPr lvl="0">
              <a:buFont typeface="Arial" pitchFamily="34" charset="0"/>
              <a:buChar char="•"/>
            </a:pPr>
            <a:r>
              <a:rPr lang="it-IT" sz="1600" dirty="0" smtClean="0"/>
              <a:t>Allestimento di un buffet di frutta</a:t>
            </a:r>
          </a:p>
          <a:p>
            <a:pPr lvl="0">
              <a:buFont typeface="Arial" pitchFamily="34" charset="0"/>
              <a:buChar char="•"/>
            </a:pPr>
            <a:r>
              <a:rPr lang="it-IT" sz="1600" dirty="0" smtClean="0"/>
              <a:t>Costruzione di un libretto “mangiando in rima”</a:t>
            </a:r>
          </a:p>
          <a:p>
            <a:pPr lvl="0">
              <a:buFont typeface="Arial" pitchFamily="34" charset="0"/>
              <a:buChar char="•"/>
            </a:pPr>
            <a:r>
              <a:rPr lang="it-IT" sz="1600" dirty="0" smtClean="0"/>
              <a:t>Incontro con esperti</a:t>
            </a:r>
          </a:p>
        </p:txBody>
      </p:sp>
      <p:sp>
        <p:nvSpPr>
          <p:cNvPr id="6" name="Nuvola 5"/>
          <p:cNvSpPr/>
          <p:nvPr/>
        </p:nvSpPr>
        <p:spPr>
          <a:xfrm>
            <a:off x="5214942" y="1928802"/>
            <a:ext cx="3571900" cy="3232725"/>
          </a:xfrm>
          <a:prstGeom prst="cloud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None/>
            </a:pPr>
            <a:r>
              <a:rPr lang="it-IT" b="1" u="sng" dirty="0" smtClean="0">
                <a:solidFill>
                  <a:srgbClr val="17A40C"/>
                </a:solidFill>
              </a:rPr>
              <a:t>Operatori coinvolti </a:t>
            </a:r>
          </a:p>
          <a:p>
            <a:pPr lvl="0">
              <a:buNone/>
            </a:pPr>
            <a:endParaRPr lang="it-IT" sz="1600" b="1" u="sng" dirty="0" smtClean="0">
              <a:solidFill>
                <a:srgbClr val="17A40C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it-IT" sz="1600" dirty="0" smtClean="0"/>
              <a:t>Docenti</a:t>
            </a:r>
          </a:p>
          <a:p>
            <a:pPr lvl="0">
              <a:buFont typeface="Arial" pitchFamily="34" charset="0"/>
              <a:buChar char="•"/>
            </a:pPr>
            <a:r>
              <a:rPr lang="it-IT" sz="1600" dirty="0" smtClean="0"/>
              <a:t>Operatore dell'azienda fornitrice di pasti</a:t>
            </a:r>
          </a:p>
          <a:p>
            <a:pPr lvl="0">
              <a:buFont typeface="Arial" pitchFamily="34" charset="0"/>
              <a:buChar char="•"/>
            </a:pPr>
            <a:r>
              <a:rPr lang="it-IT" sz="1600" dirty="0" smtClean="0"/>
              <a:t>Cuoca</a:t>
            </a:r>
          </a:p>
          <a:p>
            <a:pPr lvl="0">
              <a:buFont typeface="Arial" pitchFamily="34" charset="0"/>
              <a:buChar char="•"/>
            </a:pPr>
            <a:r>
              <a:rPr lang="it-IT" sz="1600" dirty="0" smtClean="0"/>
              <a:t>Bambini</a:t>
            </a:r>
          </a:p>
          <a:p>
            <a:pPr>
              <a:buNone/>
            </a:pPr>
            <a:r>
              <a:rPr lang="it-IT" b="1" dirty="0" smtClean="0"/>
              <a:t> </a:t>
            </a:r>
            <a:endParaRPr lang="it-IT" dirty="0" smtClean="0"/>
          </a:p>
        </p:txBody>
      </p:sp>
      <p:sp>
        <p:nvSpPr>
          <p:cNvPr id="7" name="Nuvola 6"/>
          <p:cNvSpPr/>
          <p:nvPr/>
        </p:nvSpPr>
        <p:spPr>
          <a:xfrm>
            <a:off x="500034" y="4143380"/>
            <a:ext cx="5214942" cy="2436257"/>
          </a:xfrm>
          <a:prstGeom prst="cloud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None/>
            </a:pPr>
            <a:r>
              <a:rPr lang="it-IT" b="1" u="sng" dirty="0" smtClean="0">
                <a:solidFill>
                  <a:srgbClr val="17A40C"/>
                </a:solidFill>
              </a:rPr>
              <a:t>Modalità di verifica</a:t>
            </a:r>
          </a:p>
          <a:p>
            <a:pPr lvl="0"/>
            <a:endParaRPr lang="it-IT" sz="1600" dirty="0" smtClean="0"/>
          </a:p>
          <a:p>
            <a:pPr lvl="0"/>
            <a:r>
              <a:rPr lang="it-IT" sz="1600" dirty="0" smtClean="0"/>
              <a:t>Compilazione tabella raccolta dati sullo spreco di cibo durante il pranzo quotidiano(pesatura delle varie portate).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EMISSIONI </a:t>
            </a:r>
            <a:r>
              <a:rPr lang="it-IT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DI</a:t>
            </a:r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CO2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284163" y="1741488"/>
          <a:ext cx="8545512" cy="3109912"/>
        </p:xfrm>
        <a:graphic>
          <a:graphicData uri="http://schemas.openxmlformats.org/presentationml/2006/ole">
            <p:oleObj spid="_x0000_s17410" name="Foglio di lavoro" r:id="rId4" imgW="7143687" imgH="2600290" progId="Excel.Shee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28" cy="928710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PESATE DEL CIBO AVANZATO </a:t>
            </a:r>
            <a:endParaRPr lang="it-IT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785918" y="1214422"/>
          <a:ext cx="5299853" cy="5072098"/>
        </p:xfrm>
        <a:graphic>
          <a:graphicData uri="http://schemas.openxmlformats.org/presentationml/2006/ole">
            <p:oleObj spid="_x0000_s14338" name="Foglio di lavoro" r:id="rId4" imgW="5419804" imgH="5171922" progId="Excel.Shee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INIZIAMO IL NOSTRO PERCORSO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6" name="Immagine 5" descr="20190206_101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357562"/>
            <a:ext cx="3174990" cy="17859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 descr="IMG-20190228-WA0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000372"/>
            <a:ext cx="2107403" cy="280987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magine 10" descr="IMG-20190228-WA00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2786058"/>
            <a:ext cx="2500330" cy="326233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571472" y="1428736"/>
            <a:ext cx="8001056" cy="101566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i="1" dirty="0" smtClean="0"/>
              <a:t>In  questa fascia d’età il bambino acquisisce, struttura atteggiamenti e modelli comportamentali che caratterizzano il suo stile di vita alimentare con riflessi, positivi o negativi, sulla sua salute.</a:t>
            </a:r>
            <a:endParaRPr lang="it-IT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071570"/>
          </a:xfrm>
        </p:spPr>
        <p:txBody>
          <a:bodyPr>
            <a:no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COME AFFRONTARE IL CONCETTO </a:t>
            </a:r>
            <a:r>
              <a:rPr lang="it-IT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DI</a:t>
            </a:r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SPRECO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4" name="Segnaposto contenuto 3" descr="IMG-20190226-WA000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714488"/>
            <a:ext cx="2428892" cy="41434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 descr="20190306_122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40700" y="2754627"/>
            <a:ext cx="4206268" cy="228601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 descr="20190306_1219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1714488"/>
            <a:ext cx="2976550" cy="167430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 descr="20190306_1218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143240" y="3929066"/>
            <a:ext cx="3071834" cy="221457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572</Words>
  <Application>Microsoft Office PowerPoint</Application>
  <PresentationFormat>Presentazione su schermo (4:3)</PresentationFormat>
  <Paragraphs>104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Tema di Office</vt:lpstr>
      <vt:lpstr>Foglio di lavoro</vt:lpstr>
      <vt:lpstr>Foglio di lavoro di Microsoft Office Excel</vt:lpstr>
      <vt:lpstr>Acrobat Document</vt:lpstr>
      <vt:lpstr>Diapositiva 1</vt:lpstr>
      <vt:lpstr>Diapositiva 2</vt:lpstr>
      <vt:lpstr>Diapositiva 3</vt:lpstr>
      <vt:lpstr>Diapositiva 4</vt:lpstr>
      <vt:lpstr>Diapositiva 5</vt:lpstr>
      <vt:lpstr>EMISSIONI DI CO2</vt:lpstr>
      <vt:lpstr>PESATE DEL CIBO AVANZATO </vt:lpstr>
      <vt:lpstr>INIZIAMO IL NOSTRO PERCORSO</vt:lpstr>
      <vt:lpstr>COME AFFRONTARE IL CONCETTO DI SPRECO</vt:lpstr>
      <vt:lpstr>RACCONTIAMO LA STORIA DEL CIBO</vt:lpstr>
      <vt:lpstr>Diapositiva 11</vt:lpstr>
      <vt:lpstr>PROIEZIONE  VIDEO INERENTE ALLO SPRECO ALIMENTARE</vt:lpstr>
      <vt:lpstr>SPUNTINO MATTUTINO  DI FRUTTA</vt:lpstr>
      <vt:lpstr>FRUTTA,VERDURA</vt:lpstr>
      <vt:lpstr>PROGETTI GREEN </vt:lpstr>
      <vt:lpstr>Al progetto hanno partecipato i bambini di 5 anni della Scuola dell’Infanzia A. Ponti di Solbiate Olona (VA). </vt:lpstr>
      <vt:lpstr>RACCOLTA DELLA CARTA</vt:lpstr>
      <vt:lpstr>QUELLO CHE LA TERRA CI DA</vt:lpstr>
      <vt:lpstr>8 maggio giornata green alla scuola dell’infanzia</vt:lpstr>
      <vt:lpstr>….Impariamo a rispettare quello che la terra ci da’……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SPRECO NO GRAZIE</dc:title>
  <dc:creator>Utente Windows</dc:creator>
  <cp:lastModifiedBy>Utente Windows</cp:lastModifiedBy>
  <cp:revision>97</cp:revision>
  <dcterms:created xsi:type="dcterms:W3CDTF">2019-04-07T15:12:56Z</dcterms:created>
  <dcterms:modified xsi:type="dcterms:W3CDTF">2019-05-16T09:25:00Z</dcterms:modified>
</cp:coreProperties>
</file>