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81" r:id="rId22"/>
    <p:sldId id="286" r:id="rId23"/>
    <p:sldId id="289" r:id="rId24"/>
    <p:sldId id="294" r:id="rId25"/>
    <p:sldId id="297" r:id="rId26"/>
    <p:sldId id="305" r:id="rId27"/>
    <p:sldId id="301" r:id="rId28"/>
    <p:sldId id="306" r:id="rId29"/>
    <p:sldId id="309" r:id="rId30"/>
    <p:sldId id="307" r:id="rId31"/>
    <p:sldId id="308" r:id="rId32"/>
    <p:sldId id="310" r:id="rId33"/>
    <p:sldId id="278" r:id="rId34"/>
    <p:sldId id="282" r:id="rId35"/>
    <p:sldId id="285" r:id="rId36"/>
    <p:sldId id="290" r:id="rId37"/>
    <p:sldId id="295" r:id="rId38"/>
    <p:sldId id="298" r:id="rId39"/>
    <p:sldId id="311" r:id="rId40"/>
    <p:sldId id="302" r:id="rId41"/>
    <p:sldId id="312" r:id="rId42"/>
    <p:sldId id="313" r:id="rId43"/>
    <p:sldId id="314" r:id="rId44"/>
    <p:sldId id="315" r:id="rId45"/>
    <p:sldId id="316" r:id="rId46"/>
    <p:sldId id="317" r:id="rId47"/>
    <p:sldId id="279" r:id="rId48"/>
    <p:sldId id="283" r:id="rId49"/>
    <p:sldId id="287" r:id="rId50"/>
    <p:sldId id="291" r:id="rId51"/>
    <p:sldId id="296" r:id="rId52"/>
    <p:sldId id="299" r:id="rId53"/>
    <p:sldId id="318" r:id="rId54"/>
    <p:sldId id="303" r:id="rId55"/>
    <p:sldId id="319" r:id="rId56"/>
    <p:sldId id="320" r:id="rId57"/>
    <p:sldId id="321" r:id="rId58"/>
    <p:sldId id="322" r:id="rId59"/>
    <p:sldId id="323" r:id="rId60"/>
    <p:sldId id="280" r:id="rId61"/>
    <p:sldId id="284" r:id="rId62"/>
    <p:sldId id="288" r:id="rId63"/>
    <p:sldId id="292" r:id="rId64"/>
    <p:sldId id="293" r:id="rId65"/>
    <p:sldId id="300" r:id="rId66"/>
    <p:sldId id="324" r:id="rId67"/>
    <p:sldId id="304" r:id="rId68"/>
    <p:sldId id="325" r:id="rId69"/>
    <p:sldId id="326" r:id="rId70"/>
    <p:sldId id="327" r:id="rId71"/>
    <p:sldId id="328" r:id="rId72"/>
    <p:sldId id="329" r:id="rId73"/>
    <p:sldId id="335" r:id="rId74"/>
    <p:sldId id="330" r:id="rId75"/>
    <p:sldId id="331" r:id="rId76"/>
    <p:sldId id="332" r:id="rId77"/>
    <p:sldId id="334" r:id="rId78"/>
    <p:sldId id="336" r:id="rId79"/>
    <p:sldId id="337" r:id="rId80"/>
    <p:sldId id="338" r:id="rId81"/>
    <p:sldId id="339" r:id="rId82"/>
    <p:sldId id="340" r:id="rId83"/>
    <p:sldId id="343" r:id="rId84"/>
    <p:sldId id="341" r:id="rId85"/>
    <p:sldId id="342" r:id="rId86"/>
    <p:sldId id="344" r:id="rId87"/>
    <p:sldId id="345" r:id="rId88"/>
    <p:sldId id="346" r:id="rId89"/>
    <p:sldId id="347" r:id="rId90"/>
    <p:sldId id="348" r:id="rId9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4" autoAdjust="0"/>
    <p:restoredTop sz="94728" autoAdjust="0"/>
  </p:normalViewPr>
  <p:slideViewPr>
    <p:cSldViewPr snapToGrid="0" snapToObjects="1">
      <p:cViewPr varScale="1">
        <p:scale>
          <a:sx n="101" d="100"/>
          <a:sy n="101" d="100"/>
        </p:scale>
        <p:origin x="-108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99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printerSettings" Target="printerSettings/printerSettings1.bin"/><Relationship Id="rId93" Type="http://schemas.openxmlformats.org/officeDocument/2006/relationships/presProps" Target="presProps.xml"/><Relationship Id="rId94" Type="http://schemas.openxmlformats.org/officeDocument/2006/relationships/viewProps" Target="viewProps.xml"/><Relationship Id="rId95" Type="http://schemas.openxmlformats.org/officeDocument/2006/relationships/theme" Target="theme/theme1.xml"/><Relationship Id="rId9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Foglio_di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package" Target="../embeddings/Foglio_di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package" Target="../embeddings/Foglio_di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8ED3F7"/>
            </a:solidFill>
            <a:ln w="28575">
              <a:solidFill>
                <a:srgbClr val="FFFFFF"/>
              </a:solidFill>
            </a:ln>
          </c:spPr>
          <c:dPt>
            <c:idx val="1"/>
            <c:bubble3D val="0"/>
            <c:spPr>
              <a:solidFill>
                <a:srgbClr val="75B2D2"/>
              </a:solidFill>
              <a:ln w="28575">
                <a:solidFill>
                  <a:srgbClr val="FFFFFF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22A7-4C00-A325-C9D28820B651}"/>
              </c:ext>
            </c:extLst>
          </c:dPt>
          <c:dPt>
            <c:idx val="2"/>
            <c:bubble3D val="0"/>
            <c:spPr>
              <a:solidFill>
                <a:srgbClr val="BACAD4"/>
              </a:solidFill>
              <a:ln w="28575">
                <a:solidFill>
                  <a:srgbClr val="FFFFFF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2A7-4C00-A325-C9D28820B651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Prima 31.91%, 15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2A7-4C00-A325-C9D28820B651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Seconda 48.94%, 23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2A7-4C00-A325-C9D28820B651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Terza 19.15%, 9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2A7-4C00-A325-C9D28820B6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/>
                </a:pPr>
                <a:endParaRPr lang="it-IT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Prima</c:v>
                </c:pt>
                <c:pt idx="1">
                  <c:v>Seconda</c:v>
                </c:pt>
                <c:pt idx="2">
                  <c:v>Terza</c:v>
                </c:pt>
              </c:strCache>
            </c:strRef>
          </c:cat>
          <c:val>
            <c:numRef>
              <c:f>Sheet1!$B$2:$B$4</c:f>
              <c:numCache>
                <c:formatCode>0.##%</c:formatCode>
                <c:ptCount val="3"/>
                <c:pt idx="0">
                  <c:v>0.3191</c:v>
                </c:pt>
                <c:pt idx="1">
                  <c:v>0.4894</c:v>
                </c:pt>
                <c:pt idx="2">
                  <c:v>0.1915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2A7-4C00-A325-C9D28820B6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8ED3F7"/>
            </a:solidFill>
            <a:ln w="28575">
              <a:solidFill>
                <a:srgbClr val="FFFFFF"/>
              </a:solidFill>
            </a:ln>
          </c:spPr>
          <c:dPt>
            <c:idx val="0"/>
            <c:bubble3D val="0"/>
            <c:spPr>
              <a:solidFill>
                <a:srgbClr val="75B2D2"/>
              </a:solidFill>
              <a:ln w="28575">
                <a:solidFill>
                  <a:srgbClr val="FFFFFF"/>
                </a:solidFill>
              </a:ln>
            </c:spPr>
          </c:dPt>
          <c:dPt>
            <c:idx val="2"/>
            <c:bubble3D val="0"/>
            <c:spPr>
              <a:solidFill>
                <a:srgbClr val="BACAD4"/>
              </a:solidFill>
              <a:ln w="28575">
                <a:solidFill>
                  <a:srgbClr val="FFFFFF"/>
                </a:solidFill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Prima </a:t>
                    </a:r>
                    <a:r>
                      <a:rPr lang="en-US" dirty="0" smtClean="0"/>
                      <a:t>42.30%</a:t>
                    </a:r>
                    <a:r>
                      <a:rPr lang="en-US" dirty="0"/>
                      <a:t>, 11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Seconda 34.62%, 9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Terza 23.08%, 6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aseline="0"/>
                </a:pPr>
                <a:endParaRPr lang="it-IT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Sheet1!$A$2:$A$4</c:f>
              <c:strCache>
                <c:ptCount val="3"/>
                <c:pt idx="0">
                  <c:v>Prima</c:v>
                </c:pt>
                <c:pt idx="1">
                  <c:v>Seconda</c:v>
                </c:pt>
                <c:pt idx="2">
                  <c:v>Terza</c:v>
                </c:pt>
              </c:strCache>
            </c:strRef>
          </c:cat>
          <c:val>
            <c:numRef>
              <c:f>Sheet1!$B$2:$B$4</c:f>
              <c:numCache>
                <c:formatCode>0.##%</c:formatCode>
                <c:ptCount val="3"/>
                <c:pt idx="0">
                  <c:v>0.42310002</c:v>
                </c:pt>
                <c:pt idx="1">
                  <c:v>0.3462</c:v>
                </c:pt>
                <c:pt idx="2">
                  <c:v>0.2308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8ED3F7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75B2D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D17-4711-901E-7E502DE91D0B}"/>
              </c:ext>
            </c:extLst>
          </c:dPt>
          <c:dPt>
            <c:idx val="3"/>
            <c:invertIfNegative val="0"/>
            <c:bubble3D val="0"/>
            <c:spPr>
              <a:solidFill>
                <a:srgbClr val="BACAD4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D17-4711-901E-7E502DE91D0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Meno di un'ora</c:v>
                </c:pt>
                <c:pt idx="1">
                  <c:v>Da una a due ore</c:v>
                </c:pt>
                <c:pt idx="2">
                  <c:v>Da due a tre ore</c:v>
                </c:pt>
                <c:pt idx="3">
                  <c:v>Oltre tre ore</c:v>
                </c:pt>
              </c:strCache>
            </c:strRef>
          </c:cat>
          <c:val>
            <c:numRef>
              <c:f>Sheet1!$B$2:$B$5</c:f>
              <c:numCache>
                <c:formatCode>0.##%</c:formatCode>
                <c:ptCount val="4"/>
                <c:pt idx="0">
                  <c:v>0.2766</c:v>
                </c:pt>
                <c:pt idx="1">
                  <c:v>0.5319</c:v>
                </c:pt>
                <c:pt idx="2">
                  <c:v>0.106400006</c:v>
                </c:pt>
                <c:pt idx="3">
                  <c:v>0.0851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D17-4711-901E-7E502DE91D0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22880152"/>
        <c:axId val="-2123561336"/>
      </c:barChart>
      <c:catAx>
        <c:axId val="-2122880152"/>
        <c:scaling>
          <c:orientation val="maxMin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Calibri" pitchFamily="34" charset="0"/>
              </a:defRPr>
            </a:pPr>
            <a:endParaRPr lang="it-IT"/>
          </a:p>
        </c:txPr>
        <c:crossAx val="-2123561336"/>
        <c:crosses val="autoZero"/>
        <c:auto val="1"/>
        <c:lblAlgn val="ctr"/>
        <c:lblOffset val="100"/>
        <c:noMultiLvlLbl val="0"/>
      </c:catAx>
      <c:valAx>
        <c:axId val="-2123561336"/>
        <c:scaling>
          <c:orientation val="minMax"/>
        </c:scaling>
        <c:delete val="1"/>
        <c:axPos val="t"/>
        <c:numFmt formatCode="0.##%" sourceLinked="1"/>
        <c:majorTickMark val="out"/>
        <c:minorTickMark val="none"/>
        <c:tickLblPos val="none"/>
        <c:crossAx val="-21228801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8ED3F7"/>
            </a:solidFill>
            <a:ln w="28575">
              <a:solidFill>
                <a:srgbClr val="FFFFFF"/>
              </a:solidFill>
            </a:ln>
          </c:spPr>
          <c:dPt>
            <c:idx val="1"/>
            <c:bubble3D val="0"/>
            <c:spPr>
              <a:solidFill>
                <a:srgbClr val="75B2D2"/>
              </a:solidFill>
              <a:ln w="28575">
                <a:solidFill>
                  <a:srgbClr val="FFFFFF"/>
                </a:solidFill>
              </a:ln>
            </c:spPr>
          </c:dPt>
          <c:dPt>
            <c:idx val="3"/>
            <c:bubble3D val="0"/>
            <c:spPr>
              <a:solidFill>
                <a:srgbClr val="BACAD4"/>
              </a:solidFill>
              <a:ln w="28575">
                <a:solidFill>
                  <a:srgbClr val="FFFFFF"/>
                </a:solidFill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Meno di 1 ora 26.92%, 7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Da 1 a 2 ore </a:t>
                    </a:r>
                    <a:r>
                      <a:rPr lang="en-US" dirty="0" smtClean="0"/>
                      <a:t>46.16%</a:t>
                    </a:r>
                    <a:r>
                      <a:rPr lang="en-US" dirty="0"/>
                      <a:t>, 12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Da 2 a 3 ore 26.92%, 7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Oltre 3 ore 0%, 0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aseline="0"/>
                </a:pPr>
                <a:endParaRPr lang="it-IT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Sheet1!$A$2:$A$5</c:f>
              <c:strCache>
                <c:ptCount val="4"/>
                <c:pt idx="0">
                  <c:v>Meno di 1 ora</c:v>
                </c:pt>
                <c:pt idx="1">
                  <c:v>Da 1 a 2 ore</c:v>
                </c:pt>
                <c:pt idx="2">
                  <c:v>Da 2 a 3 ore</c:v>
                </c:pt>
                <c:pt idx="3">
                  <c:v>Oltre 3 ore</c:v>
                </c:pt>
              </c:strCache>
            </c:strRef>
          </c:cat>
          <c:val>
            <c:numRef>
              <c:f>Sheet1!$B$2:$B$5</c:f>
              <c:numCache>
                <c:formatCode>0.##%</c:formatCode>
                <c:ptCount val="4"/>
                <c:pt idx="0">
                  <c:v>0.2692</c:v>
                </c:pt>
                <c:pt idx="1">
                  <c:v>0.46150002</c:v>
                </c:pt>
                <c:pt idx="2">
                  <c:v>0.2692</c:v>
                </c:pt>
                <c:pt idx="3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it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597025"/>
            <a:ext cx="7583488" cy="1679575"/>
          </a:xfrm>
        </p:spPr>
        <p:txBody>
          <a:bodyPr anchor="b" anchorCtr="0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276600"/>
            <a:ext cx="7583487" cy="175260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21/06/18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27892" y="838200"/>
            <a:ext cx="3474720" cy="45720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25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21/06/18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21/06/18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3" y="1371600"/>
            <a:ext cx="7583488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2743200"/>
            <a:ext cx="4114800" cy="28194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365760" indent="-365760">
              <a:defRPr/>
            </a:lvl1pPr>
            <a:lvl2pPr marL="731520" indent="-365760">
              <a:defRPr/>
            </a:lvl2pPr>
            <a:lvl3pPr marL="1097280" indent="-365760">
              <a:defRPr/>
            </a:lvl3pPr>
            <a:lvl4pPr marL="1463040" indent="-365760">
              <a:defRPr/>
            </a:lvl4pPr>
            <a:lvl5pPr marL="1828800" indent="-365760">
              <a:defRPr/>
            </a:lvl5pPr>
            <a:lvl6pPr marL="2194560" indent="-365760">
              <a:defRPr/>
            </a:lvl6pPr>
            <a:lvl7pPr marL="2560320" indent="-365760">
              <a:defRPr/>
            </a:lvl7pPr>
            <a:lvl8pPr marL="2926080" indent="-365760">
              <a:defRPr/>
            </a:lvl8pPr>
            <a:lvl9pPr marL="3291840" indent="-365760"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21/06/18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Vertic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838200"/>
            <a:ext cx="1676400" cy="5053013"/>
          </a:xfrm>
        </p:spPr>
        <p:txBody>
          <a:bodyPr vert="eaVert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0"/>
            <a:ext cx="6019800" cy="505301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21/06/18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21/06/18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Tex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812" y="3254188"/>
            <a:ext cx="7580376" cy="168536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5400" b="1" kern="120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457200"/>
            <a:ext cx="4114800" cy="27432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1812" y="4953000"/>
            <a:ext cx="7580376" cy="9144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21/06/18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450" y="1627188"/>
            <a:ext cx="7580376" cy="1682496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44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450" y="3309411"/>
            <a:ext cx="7580376" cy="175564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90000"/>
              <a:buFont typeface="Wingdings" pitchFamily="2" charset="2"/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21/06/18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6788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21/06/18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6216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6216" y="2174875"/>
            <a:ext cx="3529584" cy="3716338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tabLst/>
              <a:defRPr sz="1800"/>
            </a:lvl6pPr>
            <a:lvl7pPr marL="1603375" indent="-231775">
              <a:tabLst/>
              <a:defRPr sz="1800"/>
            </a:lvl7pPr>
            <a:lvl8pPr marL="1828800" indent="-231775">
              <a:tabLst/>
              <a:defRPr sz="1800"/>
            </a:lvl8pPr>
            <a:lvl9pPr marL="2060575" indent="-231775">
              <a:tabLst/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529584" cy="3716338"/>
          </a:xfrm>
        </p:spPr>
        <p:txBody>
          <a:bodyPr>
            <a:noAutofit/>
          </a:bodyPr>
          <a:lstStyle>
            <a:lvl1pPr marL="2317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6889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9144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1461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13716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16033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18288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0605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21/06/18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21/06/18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21/06/18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7892" y="838200"/>
            <a:ext cx="3474720" cy="4572000"/>
          </a:xfrm>
        </p:spPr>
        <p:txBody>
          <a:bodyPr>
            <a:normAutofit/>
          </a:bodyPr>
          <a:lstStyle>
            <a:lvl1pPr marL="282575" indent="-282575">
              <a:defRPr sz="2400"/>
            </a:lvl1pPr>
            <a:lvl2pPr marL="573088" indent="-282575">
              <a:defRPr sz="2200"/>
            </a:lvl2pPr>
            <a:lvl3pPr marL="855663" indent="-282575">
              <a:defRPr sz="20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3425" indent="-282575">
              <a:defRPr sz="1800"/>
            </a:lvl7pPr>
            <a:lvl8pPr marL="2286000" indent="-282575">
              <a:defRPr sz="1800"/>
            </a:lvl8pPr>
            <a:lvl9pPr marL="2568575" indent="-282575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21/06/18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ext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5675" y="1600200"/>
            <a:ext cx="7232650" cy="4291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21/06/18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172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  <p:sldLayoutId id="2147483883" r:id="rId13"/>
  </p:sldLayoutIdLst>
  <p:txStyles>
    <p:titleStyle>
      <a:lvl1pPr algn="ctr" defTabSz="914400" rtl="0" eaLnBrk="1" latinLnBrk="0" hangingPunct="1">
        <a:lnSpc>
          <a:spcPct val="95000"/>
        </a:lnSpc>
        <a:spcBef>
          <a:spcPct val="0"/>
        </a:spcBef>
        <a:buNone/>
        <a:defRPr sz="4800" b="1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spcAft>
          <a:spcPts val="0"/>
        </a:spcAft>
        <a:buSzPct val="90000"/>
        <a:buFont typeface="Wingdings" pitchFamily="2" charset="2"/>
        <a:buChar char=""/>
        <a:defRPr sz="24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22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20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dirty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4" Type="http://schemas.openxmlformats.org/officeDocument/2006/relationships/chart" Target="../charts/chart3.xml"/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4" Type="http://schemas.openxmlformats.org/officeDocument/2006/relationships/chart" Target="../charts/chart6.xml"/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4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79463" y="2024638"/>
            <a:ext cx="7583488" cy="1679575"/>
          </a:xfrm>
        </p:spPr>
        <p:txBody>
          <a:bodyPr/>
          <a:lstStyle/>
          <a:p>
            <a:r>
              <a:rPr lang="it-IT" dirty="0" smtClean="0"/>
              <a:t>Sintesi dati </a:t>
            </a:r>
            <a:br>
              <a:rPr lang="it-IT" dirty="0" smtClean="0"/>
            </a:br>
            <a:r>
              <a:rPr lang="it-IT" dirty="0" smtClean="0"/>
              <a:t>Questionari Autovalutazione d’istituto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79463" y="4015203"/>
            <a:ext cx="7583487" cy="1752600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A.S. 2017-2018</a:t>
            </a:r>
          </a:p>
          <a:p>
            <a:r>
              <a:rPr lang="it-IT" dirty="0" smtClean="0"/>
              <a:t>IC “Aldo Moro” Solbiate Olona</a:t>
            </a:r>
          </a:p>
          <a:p>
            <a:r>
              <a:rPr lang="it-IT" dirty="0" smtClean="0"/>
              <a:t>Funzione strumentale: </a:t>
            </a:r>
            <a:r>
              <a:rPr lang="it-IT" dirty="0" err="1" smtClean="0"/>
              <a:t>ins</a:t>
            </a:r>
            <a:r>
              <a:rPr lang="it-IT" dirty="0" smtClean="0"/>
              <a:t>. </a:t>
            </a:r>
            <a:r>
              <a:rPr lang="it-IT" dirty="0" err="1" smtClean="0"/>
              <a:t>Possetto</a:t>
            </a:r>
            <a:r>
              <a:rPr lang="it-IT" dirty="0" smtClean="0"/>
              <a:t> Solange</a:t>
            </a:r>
          </a:p>
          <a:p>
            <a:r>
              <a:rPr lang="it-IT" dirty="0" smtClean="0"/>
              <a:t>Membri commissione: Lorena Carraro (Ponti), Katia Macchi (Pascoli), Elena Morandi (Volta), Maria Rosaria </a:t>
            </a:r>
            <a:r>
              <a:rPr lang="it-IT" dirty="0" err="1" smtClean="0"/>
              <a:t>Toia</a:t>
            </a:r>
            <a:r>
              <a:rPr lang="it-IT" dirty="0" smtClean="0"/>
              <a:t> (Moro),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5699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 FOCUS SUI DATI RACCOLTI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r>
              <a:rPr lang="it-IT" cap="small" dirty="0" smtClean="0"/>
              <a:t>In questo ambito tutti i dati superano il 90% del grado di soddisfazione.</a:t>
            </a:r>
          </a:p>
          <a:p>
            <a:pPr marL="0" indent="0">
              <a:buNone/>
            </a:pPr>
            <a:r>
              <a:rPr lang="it-IT" cap="small" dirty="0" smtClean="0"/>
              <a:t>ASPETTO MAGGIORMENTE POSITIVO</a:t>
            </a:r>
          </a:p>
          <a:p>
            <a:r>
              <a:rPr lang="it-IT" cap="small" dirty="0" smtClean="0"/>
              <a:t>Rapporti con gli insegnanti: 100%</a:t>
            </a:r>
          </a:p>
          <a:p>
            <a:pPr marL="0" indent="0">
              <a:buNone/>
            </a:pPr>
            <a:r>
              <a:rPr lang="it-IT" cap="small" dirty="0" smtClean="0"/>
              <a:t>ASPETTO CON PERCENTUALE </a:t>
            </a:r>
            <a:r>
              <a:rPr lang="it-IT" cap="small" dirty="0" err="1" smtClean="0"/>
              <a:t>PIù</a:t>
            </a:r>
            <a:r>
              <a:rPr lang="it-IT" cap="small" dirty="0" smtClean="0"/>
              <a:t> BASSA, COMUNQUE POSITIVO</a:t>
            </a:r>
          </a:p>
          <a:p>
            <a:r>
              <a:rPr lang="it-IT" cap="small" dirty="0" smtClean="0"/>
              <a:t>Soddisfazione rispetto all’attività curricolare proposta: 94.59%</a:t>
            </a:r>
          </a:p>
        </p:txBody>
      </p:sp>
    </p:spTree>
    <p:extLst>
      <p:ext uri="{BB962C8B-B14F-4D97-AF65-F5344CB8AC3E}">
        <p14:creationId xmlns:p14="http://schemas.microsoft.com/office/powerpoint/2010/main" val="980961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6450" y="1627187"/>
            <a:ext cx="7580376" cy="1839021"/>
          </a:xfrm>
        </p:spPr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cap="all" dirty="0" smtClean="0"/>
              <a:t>rapporti scuola famiglia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06450" y="3309410"/>
            <a:ext cx="7580376" cy="2482797"/>
          </a:xfrm>
        </p:spPr>
        <p:txBody>
          <a:bodyPr>
            <a:normAutofit/>
          </a:bodyPr>
          <a:lstStyle/>
          <a:p>
            <a:endParaRPr lang="it-IT" sz="2900" b="1" cap="small" dirty="0" smtClean="0"/>
          </a:p>
          <a:p>
            <a:endParaRPr lang="it-IT" sz="2400" dirty="0" smtClean="0"/>
          </a:p>
          <a:p>
            <a:r>
              <a:rPr lang="it-IT" sz="2400" b="1" dirty="0" smtClean="0">
                <a:solidFill>
                  <a:srgbClr val="000000"/>
                </a:solidFill>
              </a:rPr>
              <a:t>SODDISFAZIONE MEDIA ABBASTANZA POSITIVA:</a:t>
            </a:r>
          </a:p>
          <a:p>
            <a:r>
              <a:rPr lang="it-IT" sz="2400" b="1" dirty="0" smtClean="0">
                <a:solidFill>
                  <a:srgbClr val="000000"/>
                </a:solidFill>
              </a:rPr>
              <a:t>66.5 %</a:t>
            </a:r>
            <a:endParaRPr lang="it-IT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430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 FOCUS SUI DATI RACCOLTI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r>
              <a:rPr lang="it-IT" cap="small" dirty="0" smtClean="0"/>
              <a:t>ASPETTI MAGGIORMENTE POSITIVI</a:t>
            </a:r>
          </a:p>
          <a:p>
            <a:r>
              <a:rPr lang="it-IT" sz="2000" cap="small" dirty="0">
                <a:effectLst/>
              </a:rPr>
              <a:t>Soddisfazione rispetto a quote viaggi istruzione, richieste di materiali, contributo volontario genitori: </a:t>
            </a:r>
            <a:r>
              <a:rPr lang="it-IT" sz="2000" b="1" cap="small" dirty="0">
                <a:effectLst/>
              </a:rPr>
              <a:t>89.19%;</a:t>
            </a:r>
            <a:endParaRPr lang="it-IT" sz="2000" cap="small" dirty="0">
              <a:effectLst/>
            </a:endParaRPr>
          </a:p>
          <a:p>
            <a:r>
              <a:rPr lang="it-IT" sz="2000" cap="small" dirty="0">
                <a:effectLst/>
              </a:rPr>
              <a:t>Disponibilità docenti ascolto e collaborazione con famiglia:</a:t>
            </a:r>
            <a:r>
              <a:rPr lang="it-IT" sz="2000" b="1" cap="small" dirty="0">
                <a:effectLst/>
              </a:rPr>
              <a:t> 89.19%</a:t>
            </a:r>
            <a:r>
              <a:rPr lang="it-IT" cap="small" dirty="0">
                <a:effectLst/>
              </a:rPr>
              <a:t> </a:t>
            </a:r>
            <a:endParaRPr lang="it-IT" cap="small" dirty="0" smtClean="0"/>
          </a:p>
          <a:p>
            <a:pPr marL="0" indent="0">
              <a:buNone/>
            </a:pPr>
            <a:r>
              <a:rPr lang="it-IT" cap="small" dirty="0" smtClean="0"/>
              <a:t>ASPETTO CON PERCENTUALE </a:t>
            </a:r>
            <a:r>
              <a:rPr lang="it-IT" cap="small" dirty="0" err="1" smtClean="0"/>
              <a:t>PIù</a:t>
            </a:r>
            <a:r>
              <a:rPr lang="it-IT" cap="small" dirty="0" smtClean="0"/>
              <a:t> BASSA, COMUNQUE POSITIVO</a:t>
            </a:r>
          </a:p>
          <a:p>
            <a:r>
              <a:rPr lang="it-IT" sz="2000" cap="small" dirty="0">
                <a:effectLst/>
              </a:rPr>
              <a:t>Comunicazione scuola – famiglia (libretti, comunicazione </a:t>
            </a:r>
            <a:r>
              <a:rPr lang="it-IT" sz="2000" cap="small" dirty="0" err="1">
                <a:effectLst/>
              </a:rPr>
              <a:t>Regel</a:t>
            </a:r>
            <a:r>
              <a:rPr lang="it-IT" sz="2000" cap="small" dirty="0">
                <a:effectLst/>
              </a:rPr>
              <a:t> e sito web): </a:t>
            </a:r>
            <a:r>
              <a:rPr lang="it-IT" sz="2000" b="1" cap="small" dirty="0">
                <a:effectLst/>
              </a:rPr>
              <a:t>72.97%</a:t>
            </a:r>
            <a:r>
              <a:rPr lang="it-IT" sz="2000" cap="small" dirty="0">
                <a:effectLst/>
              </a:rPr>
              <a:t> </a:t>
            </a:r>
            <a:endParaRPr lang="it-IT" sz="2000" cap="small" dirty="0" smtClean="0"/>
          </a:p>
        </p:txBody>
      </p:sp>
    </p:spTree>
    <p:extLst>
      <p:ext uri="{BB962C8B-B14F-4D97-AF65-F5344CB8AC3E}">
        <p14:creationId xmlns:p14="http://schemas.microsoft.com/office/powerpoint/2010/main" val="3173451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IN COSA OCCORRE MIGLIORARE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lvl="0" indent="0">
              <a:buNone/>
            </a:pPr>
            <a:endParaRPr lang="it-IT" dirty="0" smtClean="0">
              <a:effectLst/>
            </a:endParaRPr>
          </a:p>
          <a:p>
            <a:pPr marL="0" lvl="0" indent="0">
              <a:buNone/>
            </a:pPr>
            <a:r>
              <a:rPr lang="it-IT" b="1" dirty="0" smtClean="0">
                <a:solidFill>
                  <a:schemeClr val="accent3"/>
                </a:solidFill>
                <a:effectLst/>
              </a:rPr>
              <a:t>Disponibilità </a:t>
            </a:r>
            <a:r>
              <a:rPr lang="it-IT" b="1" dirty="0">
                <a:solidFill>
                  <a:schemeClr val="accent3"/>
                </a:solidFill>
                <a:effectLst/>
              </a:rPr>
              <a:t>Dirigente ascolto e richieste di colloquio: 5.41%. </a:t>
            </a:r>
            <a:endParaRPr lang="it-IT" b="1" dirty="0" smtClean="0">
              <a:solidFill>
                <a:schemeClr val="accent3"/>
              </a:solidFill>
              <a:effectLst/>
            </a:endParaRPr>
          </a:p>
          <a:p>
            <a:pPr marL="0" lvl="0" indent="0">
              <a:buNone/>
            </a:pPr>
            <a:r>
              <a:rPr lang="it-IT" dirty="0" smtClean="0">
                <a:effectLst/>
              </a:rPr>
              <a:t>Nonostante </a:t>
            </a:r>
            <a:r>
              <a:rPr lang="it-IT" dirty="0">
                <a:effectLst/>
              </a:rPr>
              <a:t>il </a:t>
            </a:r>
            <a:r>
              <a:rPr lang="it-IT" b="1" dirty="0">
                <a:effectLst/>
              </a:rPr>
              <a:t>64.86%</a:t>
            </a:r>
            <a:r>
              <a:rPr lang="it-IT" dirty="0">
                <a:effectLst/>
              </a:rPr>
              <a:t> non abbia mai richiesto il colloquio abbiamo un indice di insoddisfazione pari al </a:t>
            </a:r>
            <a:r>
              <a:rPr lang="it-IT" b="1" dirty="0">
                <a:effectLst/>
              </a:rPr>
              <a:t>29.73%. </a:t>
            </a:r>
            <a:endParaRPr lang="it-IT" b="1" dirty="0" smtClean="0">
              <a:effectLst/>
            </a:endParaRPr>
          </a:p>
          <a:p>
            <a:pPr marL="0" lvl="0" indent="0">
              <a:buNone/>
            </a:pPr>
            <a:r>
              <a:rPr lang="it-IT" b="1" dirty="0" smtClean="0">
                <a:effectLst/>
              </a:rPr>
              <a:t>Per </a:t>
            </a:r>
            <a:r>
              <a:rPr lang="it-IT" b="1" dirty="0">
                <a:effectLst/>
              </a:rPr>
              <a:t>questo motivo il dato è negativo.</a:t>
            </a:r>
            <a:endParaRPr lang="it-IT" dirty="0">
              <a:effectLst/>
            </a:endParaRPr>
          </a:p>
          <a:p>
            <a:pPr marL="0" indent="0">
              <a:buNone/>
            </a:pPr>
            <a:endParaRPr lang="it-IT" b="1" i="1" dirty="0"/>
          </a:p>
          <a:p>
            <a:pPr marL="0" indent="0">
              <a:buNone/>
            </a:pPr>
            <a:endParaRPr lang="it-IT" cap="small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23009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6450" y="1627187"/>
            <a:ext cx="7580376" cy="1839021"/>
          </a:xfrm>
        </p:spPr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cap="all" dirty="0" smtClean="0"/>
              <a:t>ORGANIZZAZIONE DELLA SCUOLA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06450" y="3309410"/>
            <a:ext cx="7580376" cy="2482797"/>
          </a:xfrm>
        </p:spPr>
        <p:txBody>
          <a:bodyPr>
            <a:normAutofit/>
          </a:bodyPr>
          <a:lstStyle/>
          <a:p>
            <a:endParaRPr lang="it-IT" sz="2900" b="1" cap="small" dirty="0" smtClean="0"/>
          </a:p>
          <a:p>
            <a:endParaRPr lang="it-IT" sz="2400" dirty="0" smtClean="0"/>
          </a:p>
          <a:p>
            <a:r>
              <a:rPr lang="it-IT" sz="2400" b="1" dirty="0" smtClean="0">
                <a:solidFill>
                  <a:srgbClr val="000000"/>
                </a:solidFill>
              </a:rPr>
              <a:t>SODDISFAZIONE MEDIA POSITIVA:</a:t>
            </a:r>
          </a:p>
          <a:p>
            <a:r>
              <a:rPr lang="it-IT" sz="2400" b="1" dirty="0" smtClean="0">
                <a:solidFill>
                  <a:srgbClr val="000000"/>
                </a:solidFill>
              </a:rPr>
              <a:t>76.4 %</a:t>
            </a:r>
            <a:endParaRPr lang="it-IT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308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 FOCUS SUI DATI RACCOLTI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r>
              <a:rPr lang="it-IT" cap="small" dirty="0" smtClean="0"/>
              <a:t>ASPETTO MAGGIORMENTE POSITIVO</a:t>
            </a:r>
          </a:p>
          <a:p>
            <a:pPr marL="0" indent="0">
              <a:buNone/>
            </a:pPr>
            <a:r>
              <a:rPr lang="it-IT" sz="2000" cap="small" dirty="0">
                <a:effectLst/>
              </a:rPr>
              <a:t>Distribuzione oraria delle lezioni: </a:t>
            </a:r>
            <a:r>
              <a:rPr lang="it-IT" sz="2000" b="1" cap="small" dirty="0">
                <a:effectLst/>
              </a:rPr>
              <a:t>100%</a:t>
            </a:r>
            <a:r>
              <a:rPr lang="it-IT" sz="2000" cap="small" dirty="0">
                <a:effectLst/>
              </a:rPr>
              <a:t> </a:t>
            </a:r>
            <a:endParaRPr lang="it-IT" sz="2000" cap="small" dirty="0" smtClean="0"/>
          </a:p>
          <a:p>
            <a:pPr marL="0" indent="0">
              <a:buNone/>
            </a:pPr>
            <a:r>
              <a:rPr lang="it-IT" cap="small" dirty="0" smtClean="0"/>
              <a:t>ASPETTI CON PERCENTUALI </a:t>
            </a:r>
            <a:r>
              <a:rPr lang="it-IT" cap="small" dirty="0" err="1" smtClean="0"/>
              <a:t>PIù</a:t>
            </a:r>
            <a:r>
              <a:rPr lang="it-IT" cap="small" dirty="0" smtClean="0"/>
              <a:t> BASSE</a:t>
            </a:r>
          </a:p>
          <a:p>
            <a:pPr lvl="0"/>
            <a:r>
              <a:rPr lang="it-IT" sz="2000" cap="small" dirty="0">
                <a:effectLst/>
              </a:rPr>
              <a:t>Organizzazione visite e uscite didattiche rispetto a programmazione annuale: </a:t>
            </a:r>
            <a:r>
              <a:rPr lang="it-IT" sz="2000" b="1" cap="small" dirty="0">
                <a:effectLst/>
              </a:rPr>
              <a:t>62.16 %</a:t>
            </a:r>
            <a:r>
              <a:rPr lang="it-IT" sz="2000" cap="small" dirty="0">
                <a:effectLst/>
              </a:rPr>
              <a:t> (il 21.62% non aveva ancora effettuata);</a:t>
            </a:r>
          </a:p>
          <a:p>
            <a:pPr lvl="0"/>
            <a:r>
              <a:rPr lang="it-IT" sz="2000" cap="small" dirty="0">
                <a:effectLst/>
              </a:rPr>
              <a:t>Disponibilità e cortesia segreteria: 48.65% (il </a:t>
            </a:r>
            <a:r>
              <a:rPr lang="it-IT" sz="2000" b="1" cap="small" dirty="0">
                <a:effectLst/>
              </a:rPr>
              <a:t>32.43%</a:t>
            </a:r>
            <a:r>
              <a:rPr lang="it-IT" sz="2000" cap="small" dirty="0">
                <a:effectLst/>
              </a:rPr>
              <a:t>  non ha contattato).</a:t>
            </a:r>
          </a:p>
          <a:p>
            <a:pPr marL="0" indent="0">
              <a:buNone/>
            </a:pPr>
            <a:r>
              <a:rPr lang="it-IT" sz="2000" cap="small" dirty="0">
                <a:effectLst/>
              </a:rPr>
              <a:t> I dati risultano comunque abbastanza positivi tenendo conto delle specifiche evidenziate sopra. </a:t>
            </a:r>
            <a:endParaRPr lang="it-IT" sz="2000" cap="small" dirty="0" smtClean="0"/>
          </a:p>
        </p:txBody>
      </p:sp>
    </p:spTree>
    <p:extLst>
      <p:ext uri="{BB962C8B-B14F-4D97-AF65-F5344CB8AC3E}">
        <p14:creationId xmlns:p14="http://schemas.microsoft.com/office/powerpoint/2010/main" val="1016239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6450" y="1627187"/>
            <a:ext cx="7580376" cy="1839021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it-IT" sz="80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PROGETTI</a:t>
            </a:r>
            <a:endParaRPr lang="it-IT" sz="8000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06450" y="3309410"/>
            <a:ext cx="7580376" cy="2482797"/>
          </a:xfrm>
        </p:spPr>
        <p:txBody>
          <a:bodyPr>
            <a:normAutofit/>
          </a:bodyPr>
          <a:lstStyle/>
          <a:p>
            <a:endParaRPr lang="it-IT" sz="2900" b="1" cap="small" dirty="0" smtClean="0"/>
          </a:p>
          <a:p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2342072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INCLUSIONE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r>
              <a:rPr lang="it-IT" sz="2000" b="1" cap="small" dirty="0">
                <a:effectLst/>
              </a:rPr>
              <a:t>C</a:t>
            </a:r>
            <a:r>
              <a:rPr lang="it-IT" sz="2000" b="1" cap="small" dirty="0" smtClean="0">
                <a:effectLst/>
              </a:rPr>
              <a:t>lassi </a:t>
            </a:r>
            <a:r>
              <a:rPr lang="it-IT" sz="2000" b="1" cap="small" dirty="0">
                <a:effectLst/>
              </a:rPr>
              <a:t>tutte</a:t>
            </a:r>
          </a:p>
          <a:p>
            <a:r>
              <a:rPr lang="it-IT" sz="2000" dirty="0" smtClean="0">
                <a:effectLst/>
              </a:rPr>
              <a:t>Progetto </a:t>
            </a:r>
            <a:r>
              <a:rPr lang="it-IT" sz="2000" dirty="0">
                <a:effectLst/>
              </a:rPr>
              <a:t>più </a:t>
            </a:r>
            <a:r>
              <a:rPr lang="it-IT" sz="2000" dirty="0" smtClean="0">
                <a:effectLst/>
              </a:rPr>
              <a:t>soddisfacente </a:t>
            </a:r>
            <a:r>
              <a:rPr lang="mr-IN" sz="2000" dirty="0" smtClean="0">
                <a:effectLst/>
              </a:rPr>
              <a:t>–</a:t>
            </a:r>
            <a:r>
              <a:rPr lang="it-IT" sz="2000" dirty="0" smtClean="0">
                <a:effectLst/>
              </a:rPr>
              <a:t> I colori </a:t>
            </a:r>
            <a:r>
              <a:rPr lang="it-IT" sz="2000" dirty="0">
                <a:effectLst/>
              </a:rPr>
              <a:t>del mondo: 97.3</a:t>
            </a:r>
            <a:r>
              <a:rPr lang="it-IT" sz="2000" dirty="0" smtClean="0">
                <a:effectLst/>
              </a:rPr>
              <a:t>%</a:t>
            </a:r>
            <a:endParaRPr lang="it-IT" sz="2000" dirty="0">
              <a:effectLst/>
            </a:endParaRPr>
          </a:p>
          <a:p>
            <a:r>
              <a:rPr lang="it-IT" sz="2000" dirty="0" smtClean="0">
                <a:effectLst/>
              </a:rPr>
              <a:t>Progetto </a:t>
            </a:r>
            <a:r>
              <a:rPr lang="it-IT" sz="2000" dirty="0">
                <a:effectLst/>
              </a:rPr>
              <a:t>meno </a:t>
            </a:r>
            <a:r>
              <a:rPr lang="it-IT" sz="2000" dirty="0" smtClean="0">
                <a:effectLst/>
              </a:rPr>
              <a:t>soddisfacente - Accoglienza</a:t>
            </a:r>
            <a:r>
              <a:rPr lang="it-IT" sz="2000" dirty="0">
                <a:effectLst/>
              </a:rPr>
              <a:t>: 72.97% (dato comunque positivo)</a:t>
            </a:r>
          </a:p>
          <a:p>
            <a:pPr marL="0" indent="0">
              <a:buNone/>
            </a:pPr>
            <a:r>
              <a:rPr lang="it-IT" sz="2000" b="1" cap="small" dirty="0" smtClean="0"/>
              <a:t>Classi specifiche</a:t>
            </a:r>
          </a:p>
          <a:p>
            <a:r>
              <a:rPr lang="it-IT" sz="2000" dirty="0" smtClean="0">
                <a:effectLst/>
              </a:rPr>
              <a:t>Progetto più soddisfacente - </a:t>
            </a:r>
            <a:r>
              <a:rPr lang="it-IT" sz="2000" dirty="0">
                <a:effectLst/>
              </a:rPr>
              <a:t>Progetto Girotondo (bambini di diverse classi a rotazione): </a:t>
            </a:r>
            <a:r>
              <a:rPr lang="it-IT" sz="2000" b="1" dirty="0">
                <a:effectLst/>
              </a:rPr>
              <a:t>72.97</a:t>
            </a:r>
            <a:r>
              <a:rPr lang="it-IT" sz="2000" b="1" dirty="0" smtClean="0">
                <a:effectLst/>
              </a:rPr>
              <a:t>%</a:t>
            </a:r>
            <a:endParaRPr lang="it-IT" sz="2000" dirty="0" smtClean="0">
              <a:effectLst/>
            </a:endParaRPr>
          </a:p>
          <a:p>
            <a:r>
              <a:rPr lang="it-IT" sz="2000" dirty="0" smtClean="0">
                <a:effectLst/>
              </a:rPr>
              <a:t>Progetto </a:t>
            </a:r>
            <a:r>
              <a:rPr lang="it-IT" sz="2000" dirty="0">
                <a:effectLst/>
              </a:rPr>
              <a:t>meno </a:t>
            </a:r>
            <a:r>
              <a:rPr lang="it-IT" sz="2000" dirty="0" smtClean="0">
                <a:effectLst/>
              </a:rPr>
              <a:t>soddisfacente - Biblioteca </a:t>
            </a:r>
            <a:r>
              <a:rPr lang="it-IT" sz="2000" dirty="0">
                <a:effectLst/>
              </a:rPr>
              <a:t>(5 anni): </a:t>
            </a:r>
            <a:r>
              <a:rPr lang="it-IT" sz="2000" b="1" dirty="0">
                <a:effectLst/>
              </a:rPr>
              <a:t>27.03% </a:t>
            </a:r>
            <a:endParaRPr lang="it-IT" sz="2000" dirty="0">
              <a:effectLst/>
            </a:endParaRPr>
          </a:p>
          <a:p>
            <a:pPr marL="0" indent="0">
              <a:buNone/>
            </a:pPr>
            <a:endParaRPr lang="it-IT" sz="2000" b="1" cap="small" dirty="0" smtClean="0"/>
          </a:p>
        </p:txBody>
      </p:sp>
    </p:spTree>
    <p:extLst>
      <p:ext uri="{BB962C8B-B14F-4D97-AF65-F5344CB8AC3E}">
        <p14:creationId xmlns:p14="http://schemas.microsoft.com/office/powerpoint/2010/main" val="356062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SANI STILI DI VITA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endParaRPr lang="it-IT" sz="2000" b="1" cap="small" dirty="0" smtClean="0">
              <a:effectLst/>
            </a:endParaRPr>
          </a:p>
          <a:p>
            <a:pPr marL="0" indent="0">
              <a:buNone/>
            </a:pPr>
            <a:r>
              <a:rPr lang="it-IT" sz="2000" b="1" cap="small" dirty="0" smtClean="0">
                <a:effectLst/>
              </a:rPr>
              <a:t>Classi </a:t>
            </a:r>
            <a:r>
              <a:rPr lang="it-IT" sz="2000" b="1" cap="small" dirty="0">
                <a:effectLst/>
              </a:rPr>
              <a:t>tutte</a:t>
            </a:r>
          </a:p>
          <a:p>
            <a:r>
              <a:rPr lang="it-IT" sz="2000" dirty="0" smtClean="0">
                <a:effectLst/>
              </a:rPr>
              <a:t>Progetto </a:t>
            </a:r>
            <a:r>
              <a:rPr lang="it-IT" sz="2000" dirty="0">
                <a:effectLst/>
              </a:rPr>
              <a:t>più </a:t>
            </a:r>
            <a:r>
              <a:rPr lang="it-IT" sz="2000" dirty="0" smtClean="0">
                <a:effectLst/>
              </a:rPr>
              <a:t>soddisfacente </a:t>
            </a:r>
            <a:r>
              <a:rPr lang="mr-IN" sz="2000" dirty="0" smtClean="0">
                <a:effectLst/>
              </a:rPr>
              <a:t>–</a:t>
            </a:r>
            <a:r>
              <a:rPr lang="it-IT" sz="2000" dirty="0" smtClean="0">
                <a:effectLst/>
              </a:rPr>
              <a:t> Giochiamo </a:t>
            </a:r>
            <a:r>
              <a:rPr lang="it-IT" sz="2000" dirty="0">
                <a:effectLst/>
              </a:rPr>
              <a:t>con la musica: </a:t>
            </a:r>
            <a:r>
              <a:rPr lang="it-IT" sz="2000" b="1" dirty="0" smtClean="0">
                <a:effectLst/>
              </a:rPr>
              <a:t>91.89</a:t>
            </a:r>
            <a:endParaRPr lang="it-IT" sz="2000" b="1" dirty="0">
              <a:effectLst/>
            </a:endParaRPr>
          </a:p>
          <a:p>
            <a:pPr marL="0" indent="0">
              <a:buNone/>
            </a:pPr>
            <a:r>
              <a:rPr lang="it-IT" sz="2000" dirty="0">
                <a:effectLst/>
              </a:rPr>
              <a:t>Il</a:t>
            </a:r>
            <a:r>
              <a:rPr lang="it-IT" sz="2000" b="1" dirty="0">
                <a:effectLst/>
              </a:rPr>
              <a:t> 100% </a:t>
            </a:r>
            <a:r>
              <a:rPr lang="it-IT" sz="2000" dirty="0">
                <a:effectLst/>
              </a:rPr>
              <a:t>degli intervistati vorrebbe che venga riproposto il prossimo anno il</a:t>
            </a:r>
            <a:r>
              <a:rPr lang="it-IT" sz="2000" b="1" dirty="0">
                <a:effectLst/>
              </a:rPr>
              <a:t> Progetto Frutta nelle scuole.</a:t>
            </a:r>
            <a:r>
              <a:rPr lang="it-IT" sz="2000" dirty="0">
                <a:effectLst/>
              </a:rPr>
              <a:t> </a:t>
            </a:r>
          </a:p>
          <a:p>
            <a:r>
              <a:rPr lang="it-IT" sz="2000" dirty="0" smtClean="0">
                <a:effectLst/>
              </a:rPr>
              <a:t>Progetto </a:t>
            </a:r>
            <a:r>
              <a:rPr lang="it-IT" sz="2000" dirty="0">
                <a:effectLst/>
              </a:rPr>
              <a:t>meno </a:t>
            </a:r>
            <a:r>
              <a:rPr lang="it-IT" sz="2000" dirty="0" smtClean="0">
                <a:effectLst/>
              </a:rPr>
              <a:t>soddisfacente </a:t>
            </a:r>
            <a:r>
              <a:rPr lang="mr-IN" sz="2000" dirty="0" smtClean="0">
                <a:effectLst/>
              </a:rPr>
              <a:t>–</a:t>
            </a:r>
            <a:r>
              <a:rPr lang="it-IT" sz="2000" dirty="0" smtClean="0">
                <a:effectLst/>
              </a:rPr>
              <a:t>  </a:t>
            </a:r>
            <a:r>
              <a:rPr lang="it-IT" sz="2000" dirty="0">
                <a:effectLst/>
              </a:rPr>
              <a:t>Progetto alimentare: </a:t>
            </a:r>
            <a:r>
              <a:rPr lang="it-IT" sz="2000" b="1" dirty="0">
                <a:effectLst/>
              </a:rPr>
              <a:t>81.09%</a:t>
            </a:r>
            <a:r>
              <a:rPr lang="it-IT" sz="2000" dirty="0">
                <a:effectLst/>
              </a:rPr>
              <a:t> (dato comunque positivo) </a:t>
            </a:r>
          </a:p>
          <a:p>
            <a:pPr marL="0" indent="0">
              <a:buNone/>
            </a:pPr>
            <a:endParaRPr lang="it-IT" sz="2000" b="1" cap="small" dirty="0" smtClean="0"/>
          </a:p>
        </p:txBody>
      </p:sp>
    </p:spTree>
    <p:extLst>
      <p:ext uri="{BB962C8B-B14F-4D97-AF65-F5344CB8AC3E}">
        <p14:creationId xmlns:p14="http://schemas.microsoft.com/office/powerpoint/2010/main" val="2551822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239000" y="838200"/>
            <a:ext cx="1676400" cy="5353349"/>
          </a:xfrm>
        </p:spPr>
        <p:txBody>
          <a:bodyPr vert="wordArtVert"/>
          <a:lstStyle/>
          <a:p>
            <a:r>
              <a:rPr lang="it-IT" dirty="0" smtClean="0"/>
              <a:t>CITTADINANZA EUROPEA/ CONCORSI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 algn="ctr">
              <a:buNone/>
            </a:pPr>
            <a:r>
              <a:rPr lang="it-IT" sz="2000" b="1" cap="small" dirty="0" smtClean="0">
                <a:effectLst/>
              </a:rPr>
              <a:t>BAMBINI DI 5 ANNI</a:t>
            </a:r>
            <a:endParaRPr lang="it-IT" sz="2000" b="1" cap="small" dirty="0">
              <a:effectLst/>
            </a:endParaRPr>
          </a:p>
          <a:p>
            <a:r>
              <a:rPr lang="it-IT" sz="2000" dirty="0" smtClean="0">
                <a:effectLst/>
              </a:rPr>
              <a:t>Progetto </a:t>
            </a:r>
            <a:r>
              <a:rPr lang="it-IT" sz="2000" dirty="0">
                <a:effectLst/>
              </a:rPr>
              <a:t>più </a:t>
            </a:r>
            <a:r>
              <a:rPr lang="it-IT" sz="2000" dirty="0" smtClean="0">
                <a:effectLst/>
              </a:rPr>
              <a:t>soddisfacente </a:t>
            </a:r>
            <a:r>
              <a:rPr lang="mr-IN" sz="2000" dirty="0" smtClean="0">
                <a:effectLst/>
              </a:rPr>
              <a:t>–</a:t>
            </a:r>
            <a:r>
              <a:rPr lang="it-IT" sz="2000" dirty="0" smtClean="0">
                <a:effectLst/>
              </a:rPr>
              <a:t> </a:t>
            </a:r>
            <a:r>
              <a:rPr lang="it-IT" sz="2000" dirty="0">
                <a:effectLst/>
              </a:rPr>
              <a:t>Sicurezza e </a:t>
            </a:r>
            <a:r>
              <a:rPr lang="it-IT" sz="2000" dirty="0" err="1">
                <a:effectLst/>
              </a:rPr>
              <a:t>Coding</a:t>
            </a:r>
            <a:r>
              <a:rPr lang="it-IT" sz="2000" dirty="0">
                <a:effectLst/>
              </a:rPr>
              <a:t>: </a:t>
            </a:r>
            <a:r>
              <a:rPr lang="it-IT" sz="2000" b="1" dirty="0">
                <a:effectLst/>
              </a:rPr>
              <a:t>29.73%</a:t>
            </a:r>
            <a:r>
              <a:rPr lang="it-IT" sz="2000" dirty="0">
                <a:effectLst/>
              </a:rPr>
              <a:t> </a:t>
            </a:r>
          </a:p>
          <a:p>
            <a:r>
              <a:rPr lang="it-IT" sz="2000" dirty="0" smtClean="0">
                <a:effectLst/>
              </a:rPr>
              <a:t>Progetto </a:t>
            </a:r>
            <a:r>
              <a:rPr lang="it-IT" sz="2000" dirty="0">
                <a:effectLst/>
              </a:rPr>
              <a:t>meno </a:t>
            </a:r>
            <a:r>
              <a:rPr lang="it-IT" sz="2000" dirty="0" smtClean="0">
                <a:effectLst/>
              </a:rPr>
              <a:t>soddisfacente </a:t>
            </a:r>
            <a:r>
              <a:rPr lang="mr-IN" sz="2000" dirty="0" smtClean="0">
                <a:effectLst/>
              </a:rPr>
              <a:t>–</a:t>
            </a:r>
            <a:r>
              <a:rPr lang="it-IT" sz="2000" dirty="0" smtClean="0">
                <a:effectLst/>
              </a:rPr>
              <a:t> </a:t>
            </a:r>
            <a:r>
              <a:rPr lang="it-IT" sz="2000" dirty="0">
                <a:effectLst/>
              </a:rPr>
              <a:t>Inglese: </a:t>
            </a:r>
            <a:r>
              <a:rPr lang="it-IT" sz="2000" b="1" dirty="0">
                <a:effectLst/>
              </a:rPr>
              <a:t>16.21%</a:t>
            </a:r>
            <a:r>
              <a:rPr lang="it-IT" sz="2000" dirty="0">
                <a:effectLst/>
              </a:rPr>
              <a:t> </a:t>
            </a:r>
          </a:p>
          <a:p>
            <a:pPr marL="0" indent="0" algn="ctr">
              <a:buNone/>
            </a:pPr>
            <a:r>
              <a:rPr lang="it-IT" sz="2000" b="1" cap="small" dirty="0" smtClean="0"/>
              <a:t>CONCORSI</a:t>
            </a:r>
          </a:p>
          <a:p>
            <a:pPr marL="0" indent="0" algn="ctr">
              <a:buNone/>
            </a:pPr>
            <a:r>
              <a:rPr lang="it-IT" sz="2000" b="1" cap="small" dirty="0">
                <a:effectLst/>
              </a:rPr>
              <a:t>Concorsi: 18.92% valutazione Positiva</a:t>
            </a:r>
            <a:r>
              <a:rPr lang="it-IT" sz="2000" cap="small" dirty="0">
                <a:effectLst/>
              </a:rPr>
              <a:t> (tenendo in considerazione che il 70.27% degli intervistati non vi ha partecipato)</a:t>
            </a:r>
          </a:p>
          <a:p>
            <a:pPr marL="0" indent="0" algn="ctr">
              <a:buNone/>
            </a:pPr>
            <a:endParaRPr lang="it-IT" sz="2000" b="1" cap="small" dirty="0" smtClean="0"/>
          </a:p>
        </p:txBody>
      </p:sp>
    </p:spTree>
    <p:extLst>
      <p:ext uri="{BB962C8B-B14F-4D97-AF65-F5344CB8AC3E}">
        <p14:creationId xmlns:p14="http://schemas.microsoft.com/office/powerpoint/2010/main" val="249307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punto di vista dei docenti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06450" y="3309410"/>
            <a:ext cx="7580376" cy="2482797"/>
          </a:xfrm>
        </p:spPr>
        <p:txBody>
          <a:bodyPr>
            <a:normAutofit fontScale="55000" lnSpcReduction="20000"/>
          </a:bodyPr>
          <a:lstStyle/>
          <a:p>
            <a:endParaRPr lang="it-IT" sz="2900" b="1" cap="small" dirty="0" smtClean="0"/>
          </a:p>
          <a:p>
            <a:r>
              <a:rPr lang="it-IT" sz="2900" b="1" cap="small" dirty="0" smtClean="0"/>
              <a:t>Partecipazione</a:t>
            </a:r>
            <a:r>
              <a:rPr lang="it-IT" sz="2900" b="1" cap="small" dirty="0"/>
              <a:t>: 65 risposte su 99 ( 66%)</a:t>
            </a:r>
          </a:p>
          <a:p>
            <a:endParaRPr lang="it-IT" sz="2400" dirty="0"/>
          </a:p>
          <a:p>
            <a:r>
              <a:rPr lang="it-IT" sz="2600" dirty="0" smtClean="0"/>
              <a:t>Docenti </a:t>
            </a:r>
            <a:r>
              <a:rPr lang="it-IT" sz="2600" dirty="0"/>
              <a:t>scuola dell’infanzia: 9 su 13 (69%)</a:t>
            </a:r>
          </a:p>
          <a:p>
            <a:r>
              <a:rPr lang="it-IT" sz="2600" dirty="0"/>
              <a:t>Docenti scuola primaria: 36 su 48 (75%)</a:t>
            </a:r>
          </a:p>
          <a:p>
            <a:r>
              <a:rPr lang="it-IT" sz="2600" dirty="0"/>
              <a:t>Docenti scuola secondaria: 20 su 38 (52</a:t>
            </a:r>
            <a:r>
              <a:rPr lang="it-IT" sz="2600" dirty="0" smtClean="0"/>
              <a:t>%</a:t>
            </a:r>
            <a:r>
              <a:rPr lang="it-IT" sz="2600" dirty="0"/>
              <a:t>)</a:t>
            </a:r>
            <a:endParaRPr lang="it-IT" sz="2600" dirty="0" smtClean="0"/>
          </a:p>
          <a:p>
            <a:endParaRPr lang="it-IT" sz="2400" dirty="0" smtClean="0"/>
          </a:p>
          <a:p>
            <a:r>
              <a:rPr lang="it-IT" sz="2400" b="1" dirty="0" smtClean="0">
                <a:solidFill>
                  <a:srgbClr val="000000"/>
                </a:solidFill>
              </a:rPr>
              <a:t>SODDISFAZIONE MEDIA POSITIVA:</a:t>
            </a:r>
          </a:p>
          <a:p>
            <a:r>
              <a:rPr lang="it-IT" sz="2400" b="1" dirty="0" smtClean="0">
                <a:solidFill>
                  <a:srgbClr val="000000"/>
                </a:solidFill>
              </a:rPr>
              <a:t>82.5%</a:t>
            </a:r>
            <a:endParaRPr lang="it-IT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999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6450" y="1627187"/>
            <a:ext cx="7580376" cy="1839021"/>
          </a:xfrm>
        </p:spPr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Plesso Pascoli</a:t>
            </a:r>
            <a:br>
              <a:rPr lang="it-IT" dirty="0" smtClean="0"/>
            </a:br>
            <a:r>
              <a:rPr lang="it-IT" dirty="0" smtClean="0"/>
              <a:t>Il punto di vista dei genitori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06450" y="3309410"/>
            <a:ext cx="7580376" cy="2482797"/>
          </a:xfrm>
        </p:spPr>
        <p:txBody>
          <a:bodyPr>
            <a:normAutofit fontScale="92500" lnSpcReduction="20000"/>
          </a:bodyPr>
          <a:lstStyle/>
          <a:p>
            <a:endParaRPr lang="it-IT" sz="2900" b="1" cap="small" dirty="0" smtClean="0"/>
          </a:p>
          <a:p>
            <a:r>
              <a:rPr lang="it-IT" sz="2900" b="1" cap="small" dirty="0" smtClean="0"/>
              <a:t>Partecipazione</a:t>
            </a:r>
            <a:r>
              <a:rPr lang="it-IT" sz="2900" b="1" cap="small" dirty="0"/>
              <a:t>: </a:t>
            </a:r>
            <a:r>
              <a:rPr lang="it-IT" sz="2900" b="1" cap="small" dirty="0" smtClean="0"/>
              <a:t>91 </a:t>
            </a:r>
            <a:r>
              <a:rPr lang="it-IT" sz="2900" b="1" cap="small" dirty="0"/>
              <a:t>risposte su </a:t>
            </a:r>
            <a:r>
              <a:rPr lang="it-IT" sz="2900" b="1" cap="small" dirty="0" smtClean="0"/>
              <a:t>217 </a:t>
            </a:r>
            <a:r>
              <a:rPr lang="it-IT" sz="2900" b="1" cap="small" dirty="0"/>
              <a:t>( </a:t>
            </a:r>
            <a:r>
              <a:rPr lang="it-IT" sz="2900" b="1" cap="small" dirty="0" smtClean="0"/>
              <a:t>42%</a:t>
            </a:r>
            <a:r>
              <a:rPr lang="it-IT" sz="2900" b="1" cap="small" dirty="0"/>
              <a:t>)</a:t>
            </a:r>
          </a:p>
          <a:p>
            <a:endParaRPr lang="it-IT" sz="2400" dirty="0"/>
          </a:p>
          <a:p>
            <a:endParaRPr lang="it-IT" sz="2400" dirty="0" smtClean="0"/>
          </a:p>
          <a:p>
            <a:r>
              <a:rPr lang="it-IT" sz="2400" b="1" dirty="0" smtClean="0">
                <a:solidFill>
                  <a:srgbClr val="000000"/>
                </a:solidFill>
              </a:rPr>
              <a:t>SODDISFAZIONE MEDIA POSITIVA:</a:t>
            </a:r>
          </a:p>
          <a:p>
            <a:r>
              <a:rPr lang="it-IT" sz="2400" b="1" dirty="0" smtClean="0">
                <a:solidFill>
                  <a:srgbClr val="000000"/>
                </a:solidFill>
              </a:rPr>
              <a:t>83.5 %</a:t>
            </a:r>
            <a:endParaRPr lang="it-IT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152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6450" y="1627187"/>
            <a:ext cx="7580376" cy="1839021"/>
          </a:xfrm>
        </p:spPr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cap="all" dirty="0" smtClean="0"/>
              <a:t>qualità della scuola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06450" y="3309410"/>
            <a:ext cx="7580376" cy="2482797"/>
          </a:xfrm>
        </p:spPr>
        <p:txBody>
          <a:bodyPr>
            <a:normAutofit/>
          </a:bodyPr>
          <a:lstStyle/>
          <a:p>
            <a:endParaRPr lang="it-IT" sz="2900" b="1" cap="small" dirty="0" smtClean="0"/>
          </a:p>
          <a:p>
            <a:endParaRPr lang="it-IT" sz="2400" dirty="0" smtClean="0"/>
          </a:p>
          <a:p>
            <a:r>
              <a:rPr lang="it-IT" sz="2400" b="1" dirty="0" smtClean="0">
                <a:solidFill>
                  <a:srgbClr val="000000"/>
                </a:solidFill>
              </a:rPr>
              <a:t>SODDISFAZIONE MEDIA POSITIVA:</a:t>
            </a:r>
          </a:p>
          <a:p>
            <a:r>
              <a:rPr lang="it-IT" sz="2400" b="1" dirty="0" smtClean="0">
                <a:solidFill>
                  <a:srgbClr val="000000"/>
                </a:solidFill>
              </a:rPr>
              <a:t>94.6 %</a:t>
            </a:r>
            <a:endParaRPr lang="it-IT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34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 FOCUS SUI DATI RACCOLTI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lnSpcReduction="10000"/>
          </a:bodyPr>
          <a:lstStyle/>
          <a:p>
            <a:pPr marL="0" indent="0">
              <a:buNone/>
            </a:pPr>
            <a:r>
              <a:rPr lang="it-IT" cap="small" dirty="0" smtClean="0"/>
              <a:t>In questo ambito tutti i dati superano il 90% del grado di soddisfazione.</a:t>
            </a:r>
          </a:p>
          <a:p>
            <a:pPr marL="0" indent="0">
              <a:buNone/>
            </a:pPr>
            <a:r>
              <a:rPr lang="it-IT" cap="small" dirty="0" smtClean="0"/>
              <a:t>ASPETTI MAGGIORMENTE POSITIVI</a:t>
            </a:r>
          </a:p>
          <a:p>
            <a:pPr lvl="0"/>
            <a:r>
              <a:rPr lang="it-IT" sz="1800" cap="small" dirty="0">
                <a:effectLst/>
              </a:rPr>
              <a:t>Interesse verso il lavoro scolastico: </a:t>
            </a:r>
            <a:r>
              <a:rPr lang="it-IT" sz="1800" b="1" cap="small" dirty="0">
                <a:effectLst/>
              </a:rPr>
              <a:t>98.9%</a:t>
            </a:r>
            <a:r>
              <a:rPr lang="it-IT" sz="1800" cap="small" dirty="0">
                <a:effectLst/>
              </a:rPr>
              <a:t>;</a:t>
            </a:r>
          </a:p>
          <a:p>
            <a:r>
              <a:rPr lang="it-IT" sz="1800" cap="small" dirty="0">
                <a:effectLst/>
              </a:rPr>
              <a:t>Buon rapporto con insegnanti: </a:t>
            </a:r>
            <a:r>
              <a:rPr lang="it-IT" sz="1800" b="1" cap="small" dirty="0">
                <a:effectLst/>
              </a:rPr>
              <a:t>97.8%</a:t>
            </a:r>
            <a:r>
              <a:rPr lang="it-IT" sz="1800" cap="small" dirty="0">
                <a:effectLst/>
              </a:rPr>
              <a:t> </a:t>
            </a:r>
            <a:endParaRPr lang="it-IT" sz="1800" cap="small" dirty="0" smtClean="0"/>
          </a:p>
          <a:p>
            <a:pPr marL="0" indent="0">
              <a:buNone/>
            </a:pPr>
            <a:r>
              <a:rPr lang="it-IT" cap="small" dirty="0" smtClean="0"/>
              <a:t>ASPETTI CON PERCENTUALI </a:t>
            </a:r>
            <a:r>
              <a:rPr lang="it-IT" cap="small" dirty="0" err="1" smtClean="0"/>
              <a:t>PIù</a:t>
            </a:r>
            <a:r>
              <a:rPr lang="it-IT" cap="small" dirty="0" smtClean="0"/>
              <a:t> BASSE, COMUNQUE POSITIVI</a:t>
            </a:r>
          </a:p>
          <a:p>
            <a:pPr lvl="0"/>
            <a:r>
              <a:rPr lang="it-IT" sz="1900" cap="small" dirty="0">
                <a:effectLst/>
              </a:rPr>
              <a:t>Soddisfazione nei confronti dell’attività curricolare proposta: </a:t>
            </a:r>
            <a:r>
              <a:rPr lang="it-IT" sz="1900" b="1" cap="small" dirty="0">
                <a:effectLst/>
              </a:rPr>
              <a:t>91.2%;</a:t>
            </a:r>
            <a:endParaRPr lang="it-IT" sz="1900" cap="small" dirty="0">
              <a:effectLst/>
            </a:endParaRPr>
          </a:p>
          <a:p>
            <a:pPr lvl="0"/>
            <a:r>
              <a:rPr lang="it-IT" sz="1900" cap="small" dirty="0">
                <a:effectLst/>
              </a:rPr>
              <a:t>Chiarezza con cui gli insegnanti comunicano i criteri di valutazione: </a:t>
            </a:r>
            <a:r>
              <a:rPr lang="it-IT" sz="1900" b="1" cap="small" dirty="0">
                <a:effectLst/>
              </a:rPr>
              <a:t>91.2%</a:t>
            </a:r>
            <a:endParaRPr lang="it-IT" sz="1900" cap="small" dirty="0">
              <a:effectLst/>
            </a:endParaRPr>
          </a:p>
          <a:p>
            <a:pPr marL="0" indent="0">
              <a:buNone/>
            </a:pPr>
            <a:endParaRPr lang="it-IT" cap="small" dirty="0" smtClean="0"/>
          </a:p>
        </p:txBody>
      </p:sp>
    </p:spTree>
    <p:extLst>
      <p:ext uri="{BB962C8B-B14F-4D97-AF65-F5344CB8AC3E}">
        <p14:creationId xmlns:p14="http://schemas.microsoft.com/office/powerpoint/2010/main" val="1212775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6450" y="1627187"/>
            <a:ext cx="7580376" cy="1839021"/>
          </a:xfrm>
        </p:spPr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cap="all" dirty="0" smtClean="0"/>
              <a:t>rapporti scuola famiglia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06450" y="3309410"/>
            <a:ext cx="7580376" cy="2482797"/>
          </a:xfrm>
        </p:spPr>
        <p:txBody>
          <a:bodyPr>
            <a:normAutofit/>
          </a:bodyPr>
          <a:lstStyle/>
          <a:p>
            <a:endParaRPr lang="it-IT" sz="2900" b="1" cap="small" dirty="0" smtClean="0"/>
          </a:p>
          <a:p>
            <a:endParaRPr lang="it-IT" sz="2400" dirty="0" smtClean="0"/>
          </a:p>
          <a:p>
            <a:r>
              <a:rPr lang="it-IT" sz="2400" b="1" dirty="0" smtClean="0">
                <a:solidFill>
                  <a:srgbClr val="000000"/>
                </a:solidFill>
              </a:rPr>
              <a:t>SODDISFAZIONE MEDIA ABBASTANZA POSITIVA:</a:t>
            </a:r>
          </a:p>
          <a:p>
            <a:r>
              <a:rPr lang="it-IT" sz="2400" b="1" dirty="0" smtClean="0">
                <a:solidFill>
                  <a:srgbClr val="000000"/>
                </a:solidFill>
              </a:rPr>
              <a:t>76 %</a:t>
            </a:r>
            <a:endParaRPr lang="it-IT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004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 FOCUS SUI DATI RACCOLTI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r>
              <a:rPr lang="it-IT" cap="small" dirty="0" smtClean="0"/>
              <a:t>In questo ambito tutti i dati superano l’80% del grado di soddisfazione.</a:t>
            </a:r>
          </a:p>
          <a:p>
            <a:pPr marL="0" indent="0">
              <a:buNone/>
            </a:pPr>
            <a:r>
              <a:rPr lang="it-IT" cap="small" dirty="0" smtClean="0"/>
              <a:t>ASPETTI MAGGIORMENTE POSITIVI</a:t>
            </a:r>
          </a:p>
          <a:p>
            <a:pPr lvl="0"/>
            <a:r>
              <a:rPr lang="it-IT" sz="1800" cap="small" dirty="0">
                <a:effectLst/>
              </a:rPr>
              <a:t>Efficacia incontri con la famiglia: </a:t>
            </a:r>
            <a:r>
              <a:rPr lang="it-IT" sz="1800" b="1" cap="small" dirty="0">
                <a:effectLst/>
              </a:rPr>
              <a:t>91.2%;</a:t>
            </a:r>
            <a:endParaRPr lang="it-IT" sz="1800" cap="small" dirty="0">
              <a:effectLst/>
            </a:endParaRPr>
          </a:p>
          <a:p>
            <a:r>
              <a:rPr lang="it-IT" sz="1800" cap="small" dirty="0">
                <a:effectLst/>
              </a:rPr>
              <a:t>Informazione adeguata progetti e attività didattiche proposte: </a:t>
            </a:r>
            <a:r>
              <a:rPr lang="it-IT" sz="1800" b="1" cap="small" dirty="0">
                <a:effectLst/>
              </a:rPr>
              <a:t>91.2%</a:t>
            </a:r>
            <a:r>
              <a:rPr lang="it-IT" sz="1800" cap="small" dirty="0">
                <a:effectLst/>
              </a:rPr>
              <a:t> </a:t>
            </a:r>
            <a:endParaRPr lang="it-IT" sz="1800" cap="small" dirty="0" smtClean="0"/>
          </a:p>
          <a:p>
            <a:pPr marL="0" indent="0">
              <a:buNone/>
            </a:pPr>
            <a:r>
              <a:rPr lang="it-IT" cap="small" dirty="0" smtClean="0"/>
              <a:t>ASPETTO CON PERCENTUALE </a:t>
            </a:r>
            <a:r>
              <a:rPr lang="it-IT" cap="small" dirty="0" err="1" smtClean="0"/>
              <a:t>PIù</a:t>
            </a:r>
            <a:r>
              <a:rPr lang="it-IT" cap="small" dirty="0" smtClean="0"/>
              <a:t> BASSA, COMUNQUE POSITIVO</a:t>
            </a:r>
          </a:p>
          <a:p>
            <a:pPr marL="0" indent="0">
              <a:buNone/>
            </a:pPr>
            <a:r>
              <a:rPr lang="it-IT" sz="1800" dirty="0">
                <a:effectLst/>
              </a:rPr>
              <a:t>Quote viaggi istruzione, richieste materiali, contributo volontario genitori:</a:t>
            </a:r>
            <a:r>
              <a:rPr lang="it-IT" sz="1800" b="1" dirty="0">
                <a:effectLst/>
              </a:rPr>
              <a:t>81.32%</a:t>
            </a:r>
            <a:r>
              <a:rPr lang="it-IT" sz="1800" dirty="0">
                <a:effectLst/>
              </a:rPr>
              <a:t> </a:t>
            </a:r>
            <a:endParaRPr lang="it-IT" sz="1800" cap="small" dirty="0" smtClean="0"/>
          </a:p>
        </p:txBody>
      </p:sp>
    </p:spTree>
    <p:extLst>
      <p:ext uri="{BB962C8B-B14F-4D97-AF65-F5344CB8AC3E}">
        <p14:creationId xmlns:p14="http://schemas.microsoft.com/office/powerpoint/2010/main" val="2071450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6450" y="1627187"/>
            <a:ext cx="7580376" cy="1839021"/>
          </a:xfrm>
        </p:spPr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cap="all" dirty="0" smtClean="0"/>
              <a:t>ORGANIZZAZIONE DELLA SCUOLA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06450" y="3309410"/>
            <a:ext cx="7580376" cy="2482797"/>
          </a:xfrm>
        </p:spPr>
        <p:txBody>
          <a:bodyPr>
            <a:normAutofit/>
          </a:bodyPr>
          <a:lstStyle/>
          <a:p>
            <a:endParaRPr lang="it-IT" sz="2900" b="1" cap="small" dirty="0" smtClean="0"/>
          </a:p>
          <a:p>
            <a:endParaRPr lang="it-IT" sz="2400" dirty="0" smtClean="0"/>
          </a:p>
          <a:p>
            <a:r>
              <a:rPr lang="it-IT" sz="2400" b="1" dirty="0" smtClean="0">
                <a:solidFill>
                  <a:srgbClr val="000000"/>
                </a:solidFill>
              </a:rPr>
              <a:t>SODDISFAZIONE MEDIA POSITIVA:</a:t>
            </a:r>
          </a:p>
          <a:p>
            <a:r>
              <a:rPr lang="it-IT" sz="2400" b="1" dirty="0" smtClean="0">
                <a:solidFill>
                  <a:srgbClr val="000000"/>
                </a:solidFill>
              </a:rPr>
              <a:t>82 %</a:t>
            </a:r>
            <a:endParaRPr lang="it-IT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951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 FOCUS SUI DATI RACCOLTI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endParaRPr lang="it-IT" cap="small" dirty="0" smtClean="0"/>
          </a:p>
          <a:p>
            <a:pPr marL="0" indent="0">
              <a:buNone/>
            </a:pPr>
            <a:r>
              <a:rPr lang="it-IT" cap="small" dirty="0" smtClean="0"/>
              <a:t>ASPETTO MAGGIORMENTE POSITIVO</a:t>
            </a:r>
          </a:p>
          <a:p>
            <a:r>
              <a:rPr lang="it-IT" sz="1800" cap="small" dirty="0">
                <a:effectLst/>
              </a:rPr>
              <a:t>Disponibilità collaboratori scolastici: </a:t>
            </a:r>
            <a:r>
              <a:rPr lang="it-IT" sz="1800" b="1" cap="small" dirty="0">
                <a:effectLst/>
              </a:rPr>
              <a:t>95.6%</a:t>
            </a:r>
            <a:r>
              <a:rPr lang="it-IT" sz="1800" cap="small" dirty="0">
                <a:effectLst/>
              </a:rPr>
              <a:t> </a:t>
            </a:r>
            <a:endParaRPr lang="it-IT" sz="1800" cap="small" dirty="0" smtClean="0">
              <a:effectLst/>
            </a:endParaRPr>
          </a:p>
          <a:p>
            <a:pPr marL="0" indent="0">
              <a:buNone/>
            </a:pPr>
            <a:endParaRPr lang="it-IT" sz="1800" cap="small" dirty="0" smtClean="0"/>
          </a:p>
          <a:p>
            <a:pPr marL="0" indent="0">
              <a:buNone/>
            </a:pPr>
            <a:r>
              <a:rPr lang="it-IT" cap="small" dirty="0" smtClean="0"/>
              <a:t>ASPETTO CON PERCENTUALE </a:t>
            </a:r>
            <a:r>
              <a:rPr lang="it-IT" cap="small" dirty="0" err="1" smtClean="0"/>
              <a:t>PIù</a:t>
            </a:r>
            <a:r>
              <a:rPr lang="it-IT" cap="small" dirty="0" smtClean="0"/>
              <a:t> BASSA</a:t>
            </a:r>
          </a:p>
          <a:p>
            <a:r>
              <a:rPr lang="it-IT" sz="1800" dirty="0">
                <a:effectLst/>
              </a:rPr>
              <a:t>Servizio mensa: </a:t>
            </a:r>
            <a:r>
              <a:rPr lang="it-IT" sz="1800" b="1" dirty="0">
                <a:effectLst/>
              </a:rPr>
              <a:t>57.14%</a:t>
            </a:r>
            <a:r>
              <a:rPr lang="it-IT" sz="1800" dirty="0">
                <a:effectLst/>
              </a:rPr>
              <a:t> </a:t>
            </a:r>
            <a:endParaRPr lang="it-IT" sz="1800" cap="small" dirty="0" smtClean="0"/>
          </a:p>
        </p:txBody>
      </p:sp>
    </p:spTree>
    <p:extLst>
      <p:ext uri="{BB962C8B-B14F-4D97-AF65-F5344CB8AC3E}">
        <p14:creationId xmlns:p14="http://schemas.microsoft.com/office/powerpoint/2010/main" val="653927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6450" y="1627187"/>
            <a:ext cx="7580376" cy="1839021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it-IT" sz="80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PROGETTI</a:t>
            </a:r>
            <a:endParaRPr lang="it-IT" sz="8000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06450" y="3309410"/>
            <a:ext cx="7580376" cy="2482797"/>
          </a:xfrm>
        </p:spPr>
        <p:txBody>
          <a:bodyPr>
            <a:normAutofit/>
          </a:bodyPr>
          <a:lstStyle/>
          <a:p>
            <a:endParaRPr lang="it-IT" sz="2900" b="1" cap="small" dirty="0" smtClean="0"/>
          </a:p>
          <a:p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1097966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INCLUSIONE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r>
              <a:rPr lang="it-IT" sz="2000" b="1" cap="small" dirty="0">
                <a:effectLst/>
              </a:rPr>
              <a:t>C</a:t>
            </a:r>
            <a:r>
              <a:rPr lang="it-IT" sz="2000" b="1" cap="small" dirty="0" smtClean="0">
                <a:effectLst/>
              </a:rPr>
              <a:t>lassi </a:t>
            </a:r>
            <a:r>
              <a:rPr lang="it-IT" sz="2000" b="1" cap="small" dirty="0">
                <a:effectLst/>
              </a:rPr>
              <a:t>tutte</a:t>
            </a:r>
          </a:p>
          <a:p>
            <a:pPr lvl="0"/>
            <a:r>
              <a:rPr lang="it-IT" sz="2000" dirty="0" smtClean="0">
                <a:effectLst/>
              </a:rPr>
              <a:t>Progetti </a:t>
            </a:r>
            <a:r>
              <a:rPr lang="it-IT" sz="2000" dirty="0">
                <a:effectLst/>
              </a:rPr>
              <a:t>più </a:t>
            </a:r>
            <a:r>
              <a:rPr lang="it-IT" sz="2000" dirty="0" smtClean="0">
                <a:effectLst/>
              </a:rPr>
              <a:t>soddisfacenti </a:t>
            </a:r>
            <a:endParaRPr lang="it-IT" sz="2000" dirty="0">
              <a:effectLst/>
            </a:endParaRPr>
          </a:p>
          <a:p>
            <a:pPr marL="0" lvl="0" indent="0">
              <a:buNone/>
            </a:pPr>
            <a:r>
              <a:rPr lang="it-IT" sz="2000" dirty="0" smtClean="0">
                <a:effectLst/>
              </a:rPr>
              <a:t> </a:t>
            </a:r>
            <a:r>
              <a:rPr lang="it-IT" sz="2000" dirty="0">
                <a:effectLst/>
              </a:rPr>
              <a:t>Ed. teatrale: </a:t>
            </a:r>
            <a:r>
              <a:rPr lang="it-IT" sz="2000" b="1" dirty="0">
                <a:effectLst/>
              </a:rPr>
              <a:t>92.3%</a:t>
            </a:r>
            <a:r>
              <a:rPr lang="it-IT" sz="2000" b="1" dirty="0" smtClean="0">
                <a:effectLst/>
              </a:rPr>
              <a:t>; </a:t>
            </a:r>
          </a:p>
          <a:p>
            <a:pPr marL="0" lvl="0" indent="0">
              <a:buNone/>
            </a:pPr>
            <a:r>
              <a:rPr lang="it-IT" sz="2000" dirty="0" smtClean="0">
                <a:effectLst/>
              </a:rPr>
              <a:t>Ed</a:t>
            </a:r>
            <a:r>
              <a:rPr lang="it-IT" sz="2000" dirty="0">
                <a:effectLst/>
              </a:rPr>
              <a:t>. musicale: </a:t>
            </a:r>
            <a:r>
              <a:rPr lang="it-IT" sz="2000" b="1" dirty="0">
                <a:effectLst/>
              </a:rPr>
              <a:t>86.81%</a:t>
            </a:r>
            <a:r>
              <a:rPr lang="it-IT" sz="2000" dirty="0">
                <a:effectLst/>
              </a:rPr>
              <a:t> </a:t>
            </a:r>
          </a:p>
          <a:p>
            <a:r>
              <a:rPr lang="it-IT" sz="2000" dirty="0" smtClean="0">
                <a:effectLst/>
              </a:rPr>
              <a:t>Progetto </a:t>
            </a:r>
            <a:r>
              <a:rPr lang="it-IT" sz="2000" dirty="0">
                <a:effectLst/>
              </a:rPr>
              <a:t>meno </a:t>
            </a:r>
            <a:r>
              <a:rPr lang="it-IT" sz="2000" dirty="0" smtClean="0">
                <a:effectLst/>
              </a:rPr>
              <a:t>soddisfacente </a:t>
            </a:r>
            <a:endParaRPr lang="it-IT" sz="2000" dirty="0">
              <a:effectLst/>
            </a:endParaRPr>
          </a:p>
          <a:p>
            <a:pPr marL="0" indent="0">
              <a:buNone/>
            </a:pPr>
            <a:r>
              <a:rPr lang="it-IT" sz="2000" dirty="0">
                <a:effectLst/>
              </a:rPr>
              <a:t>Giornata contro bullismo/</a:t>
            </a:r>
            <a:r>
              <a:rPr lang="it-IT" sz="2000" dirty="0" err="1">
                <a:effectLst/>
              </a:rPr>
              <a:t>cyberbullismo</a:t>
            </a:r>
            <a:r>
              <a:rPr lang="it-IT" sz="2000" dirty="0">
                <a:effectLst/>
              </a:rPr>
              <a:t>: </a:t>
            </a:r>
            <a:r>
              <a:rPr lang="it-IT" sz="2000" b="1" dirty="0">
                <a:effectLst/>
              </a:rPr>
              <a:t>80.22%</a:t>
            </a:r>
            <a:endParaRPr lang="it-IT" sz="2000" dirty="0">
              <a:effectLst/>
            </a:endParaRPr>
          </a:p>
          <a:p>
            <a:pPr marL="0" indent="0">
              <a:buNone/>
            </a:pPr>
            <a:r>
              <a:rPr lang="it-IT" sz="2000" dirty="0" smtClean="0">
                <a:effectLst/>
              </a:rPr>
              <a:t>(</a:t>
            </a:r>
            <a:r>
              <a:rPr lang="it-IT" sz="2000" dirty="0">
                <a:effectLst/>
              </a:rPr>
              <a:t>dato comunque positivo</a:t>
            </a:r>
            <a:r>
              <a:rPr lang="it-IT" sz="2000" dirty="0" smtClean="0">
                <a:effectLst/>
              </a:rPr>
              <a:t>)</a:t>
            </a:r>
            <a:endParaRPr lang="it-IT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79701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INCLUSIONE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r>
              <a:rPr lang="it-IT" sz="2000" b="1" cap="small" dirty="0" smtClean="0"/>
              <a:t>Classi specifiche</a:t>
            </a:r>
          </a:p>
          <a:p>
            <a:r>
              <a:rPr lang="it-IT" sz="2000" dirty="0" smtClean="0">
                <a:effectLst/>
              </a:rPr>
              <a:t>Progetto più soddisfacente </a:t>
            </a:r>
          </a:p>
          <a:p>
            <a:pPr marL="0" indent="0">
              <a:buNone/>
            </a:pPr>
            <a:r>
              <a:rPr lang="it-IT" sz="1800" dirty="0" smtClean="0">
                <a:effectLst/>
              </a:rPr>
              <a:t>Accoglienza (classi prime): </a:t>
            </a:r>
            <a:r>
              <a:rPr lang="it-IT" sz="1800" b="1" dirty="0" smtClean="0">
                <a:effectLst/>
              </a:rPr>
              <a:t>29.67%</a:t>
            </a:r>
            <a:r>
              <a:rPr lang="it-IT" sz="1800" dirty="0" smtClean="0">
                <a:effectLst/>
              </a:rPr>
              <a:t> </a:t>
            </a:r>
            <a:endParaRPr lang="it-IT" sz="2000" dirty="0" smtClean="0">
              <a:effectLst/>
            </a:endParaRPr>
          </a:p>
          <a:p>
            <a:r>
              <a:rPr lang="it-IT" sz="2000" dirty="0" smtClean="0">
                <a:effectLst/>
              </a:rPr>
              <a:t>Progetti meno soddisfacenti</a:t>
            </a:r>
          </a:p>
          <a:p>
            <a:pPr marL="0" lvl="0" indent="0">
              <a:buNone/>
            </a:pPr>
            <a:r>
              <a:rPr lang="it-IT" sz="1800" dirty="0" smtClean="0">
                <a:effectLst/>
              </a:rPr>
              <a:t>Insieme per crescere (compiti in oratorio- per gli alunni che hanno aderito all’iniziativa): </a:t>
            </a:r>
            <a:r>
              <a:rPr lang="it-IT" sz="1800" b="1" dirty="0" smtClean="0">
                <a:effectLst/>
              </a:rPr>
              <a:t>4.4%</a:t>
            </a:r>
            <a:endParaRPr lang="it-IT" sz="1800" dirty="0" smtClean="0">
              <a:effectLst/>
            </a:endParaRPr>
          </a:p>
          <a:p>
            <a:pPr marL="0" lvl="0" indent="0">
              <a:buNone/>
            </a:pPr>
            <a:r>
              <a:rPr lang="it-IT" sz="1800" dirty="0" smtClean="0">
                <a:effectLst/>
              </a:rPr>
              <a:t>Rete per un sostegno alle abilità fonetiche … (per alunni che hanno partecipato): </a:t>
            </a:r>
            <a:r>
              <a:rPr lang="it-IT" sz="1800" b="1" dirty="0" smtClean="0">
                <a:effectLst/>
              </a:rPr>
              <a:t>7.7%</a:t>
            </a:r>
            <a:endParaRPr lang="it-IT" sz="1800" dirty="0" smtClean="0">
              <a:effectLst/>
            </a:endParaRPr>
          </a:p>
          <a:p>
            <a:pPr marL="0" indent="0">
              <a:buNone/>
            </a:pPr>
            <a:r>
              <a:rPr lang="it-IT" sz="1800" b="1" dirty="0" smtClean="0">
                <a:effectLst/>
              </a:rPr>
              <a:t>Alto tasso di non partecipazioni e non frequenza dei progetti tra le persone intervistate.</a:t>
            </a:r>
            <a:r>
              <a:rPr lang="it-IT" sz="1800" dirty="0" smtClean="0">
                <a:effectLst/>
              </a:rPr>
              <a:t> </a:t>
            </a:r>
            <a:endParaRPr lang="it-IT" sz="2000" b="1" cap="small" dirty="0" smtClean="0"/>
          </a:p>
        </p:txBody>
      </p:sp>
    </p:spTree>
    <p:extLst>
      <p:ext uri="{BB962C8B-B14F-4D97-AF65-F5344CB8AC3E}">
        <p14:creationId xmlns:p14="http://schemas.microsoft.com/office/powerpoint/2010/main" val="4089282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ASPETTI POSITIVI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fontScale="92500" lnSpcReduction="20000"/>
          </a:bodyPr>
          <a:lstStyle/>
          <a:p>
            <a:r>
              <a:rPr lang="it-IT" cap="small" dirty="0"/>
              <a:t>Collaborazione positiva tra docenti e </a:t>
            </a:r>
            <a:r>
              <a:rPr lang="it-IT" cap="small" dirty="0" err="1"/>
              <a:t>ata</a:t>
            </a:r>
            <a:r>
              <a:rPr lang="it-IT" cap="small" dirty="0"/>
              <a:t>: 98.46</a:t>
            </a:r>
            <a:r>
              <a:rPr lang="it-IT" cap="small" dirty="0" smtClean="0"/>
              <a:t>%</a:t>
            </a:r>
          </a:p>
          <a:p>
            <a:r>
              <a:rPr lang="it-IT" cap="small" dirty="0" smtClean="0"/>
              <a:t>Rispetto norme sicurezza e prevenzione infortuni: 96.92%</a:t>
            </a:r>
          </a:p>
          <a:p>
            <a:r>
              <a:rPr lang="it-IT" cap="small" dirty="0" smtClean="0"/>
              <a:t>Collaborazione </a:t>
            </a:r>
            <a:r>
              <a:rPr lang="it-IT" cap="small" dirty="0"/>
              <a:t>attiva delle famiglie nell’attività educativa: 95.39%</a:t>
            </a:r>
            <a:r>
              <a:rPr lang="it-IT" cap="small" dirty="0" smtClean="0"/>
              <a:t>;</a:t>
            </a:r>
          </a:p>
          <a:p>
            <a:r>
              <a:rPr lang="it-IT" cap="small" dirty="0" smtClean="0"/>
              <a:t>Buoni </a:t>
            </a:r>
            <a:r>
              <a:rPr lang="it-IT" cap="small" dirty="0"/>
              <a:t>rapporti con i colleghi: 95.38%</a:t>
            </a:r>
            <a:br>
              <a:rPr lang="it-IT" cap="small" dirty="0"/>
            </a:br>
            <a:endParaRPr lang="it-IT" cap="small" dirty="0" smtClean="0"/>
          </a:p>
          <a:p>
            <a:r>
              <a:rPr lang="it-IT" cap="small" dirty="0" smtClean="0"/>
              <a:t>Soddisfazione del proprio lavoro: 95.38%</a:t>
            </a:r>
          </a:p>
          <a:p>
            <a:pPr marL="0" indent="0" algn="ctr">
              <a:buNone/>
            </a:pPr>
            <a:endParaRPr lang="it-IT" b="1" i="1" cap="small" dirty="0" smtClean="0"/>
          </a:p>
          <a:p>
            <a:pPr marL="0" indent="0" algn="ctr">
              <a:buNone/>
            </a:pPr>
            <a:r>
              <a:rPr lang="it-IT" b="1" i="1" cap="small" dirty="0" smtClean="0"/>
              <a:t>Sono stati presi in considerazione i dati superiori al 95%</a:t>
            </a:r>
            <a:endParaRPr lang="it-IT" b="1" i="1" dirty="0"/>
          </a:p>
        </p:txBody>
      </p:sp>
    </p:spTree>
    <p:extLst>
      <p:ext uri="{BB962C8B-B14F-4D97-AF65-F5344CB8AC3E}">
        <p14:creationId xmlns:p14="http://schemas.microsoft.com/office/powerpoint/2010/main" val="992773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SANI STILI DI VITA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lnSpcReduction="10000"/>
          </a:bodyPr>
          <a:lstStyle/>
          <a:p>
            <a:pPr marL="0" indent="0">
              <a:buNone/>
            </a:pPr>
            <a:endParaRPr lang="it-IT" sz="2000" b="1" cap="small" dirty="0" smtClean="0">
              <a:effectLst/>
            </a:endParaRPr>
          </a:p>
          <a:p>
            <a:pPr marL="0" indent="0">
              <a:buNone/>
            </a:pPr>
            <a:r>
              <a:rPr lang="it-IT" sz="2000" b="1" cap="small" dirty="0" smtClean="0">
                <a:effectLst/>
              </a:rPr>
              <a:t>Classi tutte / specifiche</a:t>
            </a:r>
          </a:p>
          <a:p>
            <a:r>
              <a:rPr lang="it-IT" sz="2000" dirty="0" smtClean="0">
                <a:effectLst/>
              </a:rPr>
              <a:t>Progetti </a:t>
            </a:r>
            <a:r>
              <a:rPr lang="it-IT" sz="2000" dirty="0">
                <a:effectLst/>
              </a:rPr>
              <a:t>più </a:t>
            </a:r>
            <a:r>
              <a:rPr lang="it-IT" sz="2000" dirty="0" smtClean="0">
                <a:effectLst/>
              </a:rPr>
              <a:t>soddisfacenti </a:t>
            </a:r>
            <a:endParaRPr lang="it-IT" sz="2000" b="1" cap="small" dirty="0">
              <a:effectLst/>
            </a:endParaRPr>
          </a:p>
          <a:p>
            <a:pPr marL="0" lvl="0" indent="0">
              <a:buNone/>
            </a:pPr>
            <a:r>
              <a:rPr lang="it-IT" sz="2000" dirty="0">
                <a:effectLst/>
              </a:rPr>
              <a:t>Minibasket (tutte): </a:t>
            </a:r>
            <a:r>
              <a:rPr lang="it-IT" sz="2000" b="1" dirty="0">
                <a:effectLst/>
              </a:rPr>
              <a:t>90.1%</a:t>
            </a:r>
            <a:endParaRPr lang="it-IT" sz="2000" dirty="0">
              <a:effectLst/>
            </a:endParaRPr>
          </a:p>
          <a:p>
            <a:pPr marL="0" lvl="0" indent="0">
              <a:buNone/>
            </a:pPr>
            <a:r>
              <a:rPr lang="it-IT" sz="2000" dirty="0">
                <a:effectLst/>
              </a:rPr>
              <a:t>Taekwondo (2 e 3): </a:t>
            </a:r>
            <a:r>
              <a:rPr lang="it-IT" sz="2000" b="1" dirty="0">
                <a:effectLst/>
              </a:rPr>
              <a:t>45%</a:t>
            </a:r>
            <a:endParaRPr lang="it-IT" sz="2000" dirty="0">
              <a:effectLst/>
            </a:endParaRPr>
          </a:p>
          <a:p>
            <a:pPr marL="0" indent="0">
              <a:buNone/>
            </a:pPr>
            <a:r>
              <a:rPr lang="it-IT" sz="2000" dirty="0">
                <a:effectLst/>
              </a:rPr>
              <a:t> </a:t>
            </a:r>
            <a:r>
              <a:rPr lang="it-IT" sz="2000" dirty="0" smtClean="0">
                <a:effectLst/>
              </a:rPr>
              <a:t>Il </a:t>
            </a:r>
            <a:r>
              <a:rPr lang="it-IT" sz="2000" b="1" dirty="0">
                <a:effectLst/>
              </a:rPr>
              <a:t>91.1%</a:t>
            </a:r>
            <a:r>
              <a:rPr lang="it-IT" sz="2000" dirty="0">
                <a:effectLst/>
              </a:rPr>
              <a:t> vorrebbe che il Progetto Frutta nelle scuole venga riproposto. </a:t>
            </a:r>
            <a:r>
              <a:rPr lang="it-IT" sz="2000" dirty="0" smtClean="0">
                <a:effectLst/>
              </a:rPr>
              <a:t>Progetto </a:t>
            </a:r>
            <a:r>
              <a:rPr lang="it-IT" sz="2000" dirty="0">
                <a:effectLst/>
              </a:rPr>
              <a:t>meno </a:t>
            </a:r>
            <a:r>
              <a:rPr lang="it-IT" sz="2000" dirty="0" smtClean="0">
                <a:effectLst/>
              </a:rPr>
              <a:t>soddisfacente </a:t>
            </a:r>
            <a:r>
              <a:rPr lang="mr-IN" sz="2000" dirty="0" smtClean="0">
                <a:effectLst/>
              </a:rPr>
              <a:t>–</a:t>
            </a:r>
            <a:r>
              <a:rPr lang="it-IT" sz="2000" dirty="0" smtClean="0">
                <a:effectLst/>
              </a:rPr>
              <a:t>  </a:t>
            </a:r>
            <a:r>
              <a:rPr lang="it-IT" sz="2000" dirty="0">
                <a:effectLst/>
              </a:rPr>
              <a:t>Progetto alimentare: </a:t>
            </a:r>
            <a:r>
              <a:rPr lang="it-IT" sz="2000" b="1" dirty="0">
                <a:effectLst/>
              </a:rPr>
              <a:t>81.09%</a:t>
            </a:r>
            <a:r>
              <a:rPr lang="it-IT" sz="2000" dirty="0">
                <a:effectLst/>
              </a:rPr>
              <a:t> (dato comunque positivo) </a:t>
            </a:r>
          </a:p>
          <a:p>
            <a:r>
              <a:rPr lang="it-IT" sz="2000" dirty="0" smtClean="0">
                <a:effectLst/>
              </a:rPr>
              <a:t>Progetto meno soddisfacente</a:t>
            </a:r>
          </a:p>
          <a:p>
            <a:pPr marL="0" indent="0">
              <a:buNone/>
            </a:pPr>
            <a:r>
              <a:rPr lang="it-IT" sz="2000" dirty="0" smtClean="0">
                <a:effectLst/>
              </a:rPr>
              <a:t>Affettività </a:t>
            </a:r>
            <a:r>
              <a:rPr lang="it-IT" sz="2000" dirty="0">
                <a:effectLst/>
              </a:rPr>
              <a:t>(5): </a:t>
            </a:r>
            <a:r>
              <a:rPr lang="it-IT" sz="2000" b="1" dirty="0">
                <a:effectLst/>
              </a:rPr>
              <a:t>30.76%</a:t>
            </a:r>
            <a:r>
              <a:rPr lang="it-IT" sz="2000" dirty="0">
                <a:effectLst/>
              </a:rPr>
              <a:t> </a:t>
            </a:r>
            <a:endParaRPr lang="it-IT" sz="2000" b="1" cap="small" dirty="0" smtClean="0"/>
          </a:p>
        </p:txBody>
      </p:sp>
    </p:spTree>
    <p:extLst>
      <p:ext uri="{BB962C8B-B14F-4D97-AF65-F5344CB8AC3E}">
        <p14:creationId xmlns:p14="http://schemas.microsoft.com/office/powerpoint/2010/main" val="1776058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239000" y="838200"/>
            <a:ext cx="1676400" cy="5353349"/>
          </a:xfrm>
        </p:spPr>
        <p:txBody>
          <a:bodyPr vert="wordArtVert"/>
          <a:lstStyle/>
          <a:p>
            <a:r>
              <a:rPr lang="it-IT" dirty="0" smtClean="0"/>
              <a:t>CITTADINANZA EUROPEA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 algn="ctr">
              <a:buNone/>
            </a:pPr>
            <a:r>
              <a:rPr lang="it-IT" sz="2000" b="1" cap="small" dirty="0" smtClean="0">
                <a:effectLst/>
              </a:rPr>
              <a:t>CLASSI TUTTE</a:t>
            </a:r>
          </a:p>
          <a:p>
            <a:pPr algn="just"/>
            <a:r>
              <a:rPr lang="it-IT" sz="2000" b="1" dirty="0" smtClean="0">
                <a:effectLst/>
              </a:rPr>
              <a:t>Progetto più soddisfacente</a:t>
            </a:r>
          </a:p>
          <a:p>
            <a:pPr marL="0" indent="0" algn="just">
              <a:buNone/>
            </a:pPr>
            <a:r>
              <a:rPr lang="it-IT" sz="2000" dirty="0" smtClean="0">
                <a:effectLst/>
              </a:rPr>
              <a:t>Madrelingua </a:t>
            </a:r>
            <a:r>
              <a:rPr lang="it-IT" sz="2000" dirty="0">
                <a:effectLst/>
              </a:rPr>
              <a:t>inglese: </a:t>
            </a:r>
            <a:r>
              <a:rPr lang="it-IT" sz="2000" b="1" dirty="0">
                <a:effectLst/>
              </a:rPr>
              <a:t>91.21%</a:t>
            </a:r>
            <a:r>
              <a:rPr lang="it-IT" sz="2000" dirty="0">
                <a:effectLst/>
              </a:rPr>
              <a:t> </a:t>
            </a:r>
            <a:endParaRPr lang="it-IT" sz="2000" dirty="0" smtClean="0">
              <a:effectLst/>
            </a:endParaRPr>
          </a:p>
          <a:p>
            <a:pPr algn="just"/>
            <a:r>
              <a:rPr lang="it-IT" sz="2000" b="1" dirty="0" smtClean="0">
                <a:effectLst/>
              </a:rPr>
              <a:t>Progetto con percentuale più bassa</a:t>
            </a:r>
          </a:p>
          <a:p>
            <a:pPr marL="0" indent="0">
              <a:buNone/>
            </a:pPr>
            <a:r>
              <a:rPr lang="it-IT" sz="2000" dirty="0">
                <a:effectLst/>
              </a:rPr>
              <a:t>Legalità e cittadinanza: </a:t>
            </a:r>
            <a:r>
              <a:rPr lang="it-IT" sz="2000" b="1" dirty="0">
                <a:effectLst/>
              </a:rPr>
              <a:t>72.52%</a:t>
            </a:r>
            <a:endParaRPr lang="it-IT" sz="2000" dirty="0">
              <a:effectLst/>
            </a:endParaRPr>
          </a:p>
          <a:p>
            <a:pPr marL="0" indent="0">
              <a:buNone/>
            </a:pPr>
            <a:r>
              <a:rPr lang="it-IT" sz="2000" b="1" dirty="0" smtClean="0">
                <a:effectLst/>
              </a:rPr>
              <a:t>Il </a:t>
            </a:r>
            <a:r>
              <a:rPr lang="it-IT" sz="2000" b="1" dirty="0">
                <a:effectLst/>
              </a:rPr>
              <a:t>dato è quello con la percentuale più bassa, ma non negativo.</a:t>
            </a:r>
            <a:r>
              <a:rPr lang="it-IT" sz="2000" dirty="0">
                <a:effectLst/>
              </a:rPr>
              <a:t> </a:t>
            </a:r>
            <a:endParaRPr lang="it-IT" sz="2000" b="1" dirty="0">
              <a:effectLst/>
            </a:endParaRPr>
          </a:p>
          <a:p>
            <a:pPr marL="0" indent="0" algn="ctr">
              <a:buNone/>
            </a:pPr>
            <a:endParaRPr lang="it-IT" sz="2000" b="1" cap="small" dirty="0" smtClean="0"/>
          </a:p>
        </p:txBody>
      </p:sp>
    </p:spTree>
    <p:extLst>
      <p:ext uri="{BB962C8B-B14F-4D97-AF65-F5344CB8AC3E}">
        <p14:creationId xmlns:p14="http://schemas.microsoft.com/office/powerpoint/2010/main" val="2739634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239000" y="838200"/>
            <a:ext cx="1676400" cy="5353349"/>
          </a:xfrm>
        </p:spPr>
        <p:txBody>
          <a:bodyPr vert="wordArtVert"/>
          <a:lstStyle/>
          <a:p>
            <a:r>
              <a:rPr lang="it-IT" dirty="0" smtClean="0"/>
              <a:t>CITTADINANZA EUROPEA/ CONCORSI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lnSpcReduction="10000"/>
          </a:bodyPr>
          <a:lstStyle/>
          <a:p>
            <a:pPr marL="0" indent="0" algn="ctr">
              <a:buNone/>
            </a:pPr>
            <a:r>
              <a:rPr lang="it-IT" sz="2000" b="1" cap="small" dirty="0" smtClean="0">
                <a:effectLst/>
              </a:rPr>
              <a:t>CLASSI SPECIFICHE</a:t>
            </a:r>
          </a:p>
          <a:p>
            <a:pPr algn="just"/>
            <a:r>
              <a:rPr lang="it-IT" sz="2000" b="1" dirty="0" smtClean="0">
                <a:effectLst/>
              </a:rPr>
              <a:t>Progetto più soddisfacente</a:t>
            </a:r>
          </a:p>
          <a:p>
            <a:pPr marL="0" indent="0">
              <a:buNone/>
            </a:pPr>
            <a:r>
              <a:rPr lang="it-IT" sz="2000" dirty="0">
                <a:effectLst/>
              </a:rPr>
              <a:t>Amici di zampa (3°): </a:t>
            </a:r>
            <a:r>
              <a:rPr lang="it-IT" sz="2000" b="1" dirty="0">
                <a:effectLst/>
              </a:rPr>
              <a:t>28.57%</a:t>
            </a:r>
            <a:endParaRPr lang="it-IT" sz="2000" dirty="0">
              <a:effectLst/>
            </a:endParaRPr>
          </a:p>
          <a:p>
            <a:r>
              <a:rPr lang="it-IT" sz="2000" b="1" dirty="0">
                <a:effectLst/>
              </a:rPr>
              <a:t>Progetto con percentuale più bassa</a:t>
            </a:r>
          </a:p>
          <a:p>
            <a:pPr marL="0" indent="0">
              <a:buNone/>
            </a:pPr>
            <a:r>
              <a:rPr lang="it-IT" sz="2000" dirty="0" err="1" smtClean="0">
                <a:effectLst/>
              </a:rPr>
              <a:t>Selfie</a:t>
            </a:r>
            <a:r>
              <a:rPr lang="it-IT" sz="2000" dirty="0" smtClean="0">
                <a:effectLst/>
              </a:rPr>
              <a:t> </a:t>
            </a:r>
            <a:r>
              <a:rPr lang="it-IT" sz="2000" dirty="0">
                <a:effectLst/>
              </a:rPr>
              <a:t>(5°): </a:t>
            </a:r>
            <a:r>
              <a:rPr lang="it-IT" sz="2000" b="1" dirty="0">
                <a:effectLst/>
              </a:rPr>
              <a:t>20.88</a:t>
            </a:r>
            <a:r>
              <a:rPr lang="it-IT" sz="2000" b="1" dirty="0" smtClean="0">
                <a:effectLst/>
              </a:rPr>
              <a:t>%</a:t>
            </a:r>
            <a:endParaRPr lang="it-IT" sz="2000" dirty="0">
              <a:effectLst/>
            </a:endParaRPr>
          </a:p>
          <a:p>
            <a:pPr marL="0" indent="0">
              <a:buNone/>
            </a:pPr>
            <a:r>
              <a:rPr lang="it-IT" sz="2000" b="1" dirty="0" smtClean="0">
                <a:effectLst/>
              </a:rPr>
              <a:t>Il </a:t>
            </a:r>
            <a:r>
              <a:rPr lang="it-IT" sz="2000" b="1" dirty="0">
                <a:effectLst/>
              </a:rPr>
              <a:t>dato è quello con la percentuale più bassa, ma non negativo.</a:t>
            </a:r>
            <a:r>
              <a:rPr lang="it-IT" sz="2000" dirty="0">
                <a:effectLst/>
              </a:rPr>
              <a:t> </a:t>
            </a:r>
            <a:endParaRPr lang="it-IT" sz="2000" b="1" dirty="0">
              <a:effectLst/>
            </a:endParaRPr>
          </a:p>
          <a:p>
            <a:pPr marL="0" indent="0" algn="ctr">
              <a:buNone/>
            </a:pPr>
            <a:r>
              <a:rPr lang="it-IT" sz="2000" b="1" cap="small" dirty="0" smtClean="0"/>
              <a:t>CONCORSI</a:t>
            </a:r>
          </a:p>
          <a:p>
            <a:pPr marL="0" indent="0" algn="ctr">
              <a:buNone/>
            </a:pPr>
            <a:r>
              <a:rPr lang="it-IT" sz="2000" b="1" dirty="0">
                <a:effectLst/>
              </a:rPr>
              <a:t>Concorsi: 57.14% valutazione Positiva</a:t>
            </a:r>
            <a:r>
              <a:rPr lang="it-IT" sz="2000" dirty="0">
                <a:effectLst/>
              </a:rPr>
              <a:t> (tenendo in considerazione che il 36.26% degli intervistati non vi ha partecipato)</a:t>
            </a:r>
          </a:p>
          <a:p>
            <a:pPr marL="0" indent="0" algn="ctr">
              <a:buNone/>
            </a:pPr>
            <a:endParaRPr lang="it-IT" sz="2000" b="1" cap="small" dirty="0" smtClean="0"/>
          </a:p>
        </p:txBody>
      </p:sp>
    </p:spTree>
    <p:extLst>
      <p:ext uri="{BB962C8B-B14F-4D97-AF65-F5344CB8AC3E}">
        <p14:creationId xmlns:p14="http://schemas.microsoft.com/office/powerpoint/2010/main" val="4007204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6450" y="1627187"/>
            <a:ext cx="7580376" cy="1839021"/>
          </a:xfrm>
        </p:spPr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Plesso De </a:t>
            </a:r>
            <a:r>
              <a:rPr lang="it-IT" dirty="0" err="1" smtClean="0"/>
              <a:t>Amicis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Il punto di vista dei genitori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06450" y="3309410"/>
            <a:ext cx="7580376" cy="2482797"/>
          </a:xfrm>
        </p:spPr>
        <p:txBody>
          <a:bodyPr>
            <a:normAutofit fontScale="92500" lnSpcReduction="20000"/>
          </a:bodyPr>
          <a:lstStyle/>
          <a:p>
            <a:endParaRPr lang="it-IT" sz="2900" b="1" cap="small" dirty="0" smtClean="0"/>
          </a:p>
          <a:p>
            <a:r>
              <a:rPr lang="it-IT" sz="2900" b="1" cap="small" dirty="0" smtClean="0"/>
              <a:t>Partecipazione</a:t>
            </a:r>
            <a:r>
              <a:rPr lang="it-IT" sz="2900" b="1" cap="small" dirty="0"/>
              <a:t>: </a:t>
            </a:r>
            <a:r>
              <a:rPr lang="it-IT" sz="2900" b="1" cap="small" dirty="0" smtClean="0"/>
              <a:t>53 </a:t>
            </a:r>
            <a:r>
              <a:rPr lang="it-IT" sz="2900" b="1" cap="small" dirty="0"/>
              <a:t>risposte su </a:t>
            </a:r>
            <a:r>
              <a:rPr lang="it-IT" sz="2900" b="1" cap="small" dirty="0" smtClean="0"/>
              <a:t>196 </a:t>
            </a:r>
            <a:r>
              <a:rPr lang="it-IT" sz="2900" b="1" cap="small" dirty="0"/>
              <a:t>( </a:t>
            </a:r>
            <a:r>
              <a:rPr lang="it-IT" sz="2900" b="1" cap="small" dirty="0" smtClean="0"/>
              <a:t>27%</a:t>
            </a:r>
            <a:r>
              <a:rPr lang="it-IT" sz="2900" b="1" cap="small" dirty="0"/>
              <a:t>)</a:t>
            </a:r>
          </a:p>
          <a:p>
            <a:endParaRPr lang="it-IT" sz="2400" dirty="0"/>
          </a:p>
          <a:p>
            <a:endParaRPr lang="it-IT" sz="2400" dirty="0" smtClean="0"/>
          </a:p>
          <a:p>
            <a:r>
              <a:rPr lang="it-IT" sz="2400" b="1" dirty="0" smtClean="0">
                <a:solidFill>
                  <a:srgbClr val="000000"/>
                </a:solidFill>
              </a:rPr>
              <a:t>SODDISFAZIONE MEDIA POSITIVA:</a:t>
            </a:r>
          </a:p>
          <a:p>
            <a:r>
              <a:rPr lang="it-IT" sz="2400" b="1" dirty="0" smtClean="0">
                <a:solidFill>
                  <a:srgbClr val="000000"/>
                </a:solidFill>
              </a:rPr>
              <a:t>81.68 %</a:t>
            </a:r>
            <a:endParaRPr lang="it-IT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152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6450" y="1627187"/>
            <a:ext cx="7580376" cy="1839021"/>
          </a:xfrm>
        </p:spPr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cap="all" dirty="0" smtClean="0"/>
              <a:t>qualità della scuola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06450" y="3309410"/>
            <a:ext cx="7580376" cy="2482797"/>
          </a:xfrm>
        </p:spPr>
        <p:txBody>
          <a:bodyPr>
            <a:normAutofit/>
          </a:bodyPr>
          <a:lstStyle/>
          <a:p>
            <a:endParaRPr lang="it-IT" sz="2900" b="1" cap="small" dirty="0" smtClean="0"/>
          </a:p>
          <a:p>
            <a:endParaRPr lang="it-IT" sz="2400" dirty="0" smtClean="0"/>
          </a:p>
          <a:p>
            <a:r>
              <a:rPr lang="it-IT" sz="2400" b="1" dirty="0" smtClean="0">
                <a:solidFill>
                  <a:srgbClr val="000000"/>
                </a:solidFill>
              </a:rPr>
              <a:t>SODDISFAZIONE MEDIA POSITIVA:</a:t>
            </a:r>
          </a:p>
          <a:p>
            <a:r>
              <a:rPr lang="it-IT" sz="2400" b="1" dirty="0" smtClean="0">
                <a:solidFill>
                  <a:srgbClr val="000000"/>
                </a:solidFill>
              </a:rPr>
              <a:t>92.18%</a:t>
            </a:r>
            <a:endParaRPr lang="it-IT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34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 FOCUS SUI DATI RACCOLTI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fontScale="92500"/>
          </a:bodyPr>
          <a:lstStyle/>
          <a:p>
            <a:pPr marL="0" indent="0">
              <a:buNone/>
            </a:pPr>
            <a:r>
              <a:rPr lang="it-IT" cap="small" dirty="0" smtClean="0"/>
              <a:t>In questo ambito tutti i dati superano il 75% del grado di soddisfazione.</a:t>
            </a:r>
          </a:p>
          <a:p>
            <a:pPr marL="0" indent="0">
              <a:buNone/>
            </a:pPr>
            <a:r>
              <a:rPr lang="it-IT" cap="small" dirty="0" smtClean="0"/>
              <a:t>ASPETTI MAGGIORMENTE POSITIVI</a:t>
            </a:r>
          </a:p>
          <a:p>
            <a:pPr lvl="0"/>
            <a:r>
              <a:rPr lang="it-IT" dirty="0">
                <a:effectLst/>
              </a:rPr>
              <a:t>Rapporto con i compagni: </a:t>
            </a:r>
            <a:r>
              <a:rPr lang="it-IT" b="1" dirty="0">
                <a:effectLst/>
              </a:rPr>
              <a:t>100%</a:t>
            </a:r>
            <a:endParaRPr lang="it-IT" dirty="0">
              <a:effectLst/>
            </a:endParaRPr>
          </a:p>
          <a:p>
            <a:pPr lvl="0"/>
            <a:r>
              <a:rPr lang="it-IT" dirty="0">
                <a:effectLst/>
              </a:rPr>
              <a:t>Interesse verso lavoro scolastico: </a:t>
            </a:r>
            <a:r>
              <a:rPr lang="it-IT" b="1" dirty="0">
                <a:effectLst/>
              </a:rPr>
              <a:t>96.2%</a:t>
            </a:r>
            <a:endParaRPr lang="it-IT" dirty="0">
              <a:effectLst/>
            </a:endParaRPr>
          </a:p>
          <a:p>
            <a:r>
              <a:rPr lang="it-IT" dirty="0">
                <a:effectLst/>
              </a:rPr>
              <a:t>Gli insegnanti propongono regole e valori educativi: </a:t>
            </a:r>
            <a:r>
              <a:rPr lang="it-IT" b="1" dirty="0">
                <a:effectLst/>
              </a:rPr>
              <a:t>96.2%</a:t>
            </a:r>
            <a:r>
              <a:rPr lang="it-IT" dirty="0">
                <a:effectLst/>
              </a:rPr>
              <a:t> </a:t>
            </a:r>
            <a:endParaRPr lang="it-IT" cap="small" dirty="0" smtClean="0"/>
          </a:p>
          <a:p>
            <a:pPr marL="0" indent="0">
              <a:buNone/>
            </a:pPr>
            <a:r>
              <a:rPr lang="it-IT" cap="small" dirty="0" smtClean="0"/>
              <a:t>ASPETTO CON PERCENTUALE </a:t>
            </a:r>
            <a:r>
              <a:rPr lang="it-IT" cap="small" dirty="0" err="1" smtClean="0"/>
              <a:t>PIù</a:t>
            </a:r>
            <a:r>
              <a:rPr lang="it-IT" cap="small" dirty="0" smtClean="0"/>
              <a:t> BASSA, COMUNQUE POSITIVO</a:t>
            </a:r>
          </a:p>
          <a:p>
            <a:pPr marL="0" indent="0">
              <a:buNone/>
            </a:pPr>
            <a:r>
              <a:rPr lang="it-IT" dirty="0">
                <a:effectLst/>
              </a:rPr>
              <a:t>Chiarezza criteri di valutazione: </a:t>
            </a:r>
            <a:r>
              <a:rPr lang="it-IT" b="1" dirty="0">
                <a:effectLst/>
              </a:rPr>
              <a:t>79.25%</a:t>
            </a:r>
            <a:endParaRPr lang="it-IT" dirty="0">
              <a:effectLst/>
            </a:endParaRPr>
          </a:p>
          <a:p>
            <a:pPr marL="0" indent="0">
              <a:buNone/>
            </a:pPr>
            <a:endParaRPr lang="it-IT" cap="small" dirty="0" smtClean="0"/>
          </a:p>
          <a:p>
            <a:pPr marL="0" indent="0">
              <a:buNone/>
            </a:pPr>
            <a:endParaRPr lang="it-IT" cap="small" dirty="0" smtClean="0"/>
          </a:p>
        </p:txBody>
      </p:sp>
    </p:spTree>
    <p:extLst>
      <p:ext uri="{BB962C8B-B14F-4D97-AF65-F5344CB8AC3E}">
        <p14:creationId xmlns:p14="http://schemas.microsoft.com/office/powerpoint/2010/main" val="1212775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6450" y="1627187"/>
            <a:ext cx="7580376" cy="1839021"/>
          </a:xfrm>
        </p:spPr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cap="all" dirty="0" smtClean="0"/>
              <a:t>rapporti scuola famiglia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06450" y="3309410"/>
            <a:ext cx="7580376" cy="2482797"/>
          </a:xfrm>
        </p:spPr>
        <p:txBody>
          <a:bodyPr>
            <a:normAutofit/>
          </a:bodyPr>
          <a:lstStyle/>
          <a:p>
            <a:endParaRPr lang="it-IT" sz="2900" b="1" cap="small" dirty="0" smtClean="0"/>
          </a:p>
          <a:p>
            <a:endParaRPr lang="it-IT" sz="2400" dirty="0" smtClean="0"/>
          </a:p>
          <a:p>
            <a:r>
              <a:rPr lang="it-IT" sz="2400" b="1" dirty="0" smtClean="0">
                <a:solidFill>
                  <a:srgbClr val="000000"/>
                </a:solidFill>
              </a:rPr>
              <a:t>SODDISFAZIONE MEDIA ABBASTANZA POSITIVA:</a:t>
            </a:r>
          </a:p>
          <a:p>
            <a:r>
              <a:rPr lang="it-IT" sz="2400" b="1" dirty="0" smtClean="0">
                <a:solidFill>
                  <a:srgbClr val="000000"/>
                </a:solidFill>
              </a:rPr>
              <a:t>76.31 %</a:t>
            </a:r>
            <a:endParaRPr lang="it-IT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004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 FOCUS SUI DATI RACCOLTI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fontScale="70000" lnSpcReduction="20000"/>
          </a:bodyPr>
          <a:lstStyle/>
          <a:p>
            <a:pPr marL="0" indent="0">
              <a:buNone/>
            </a:pPr>
            <a:endParaRPr lang="it-IT" cap="small" dirty="0" smtClean="0"/>
          </a:p>
          <a:p>
            <a:pPr marL="0" indent="0">
              <a:buNone/>
            </a:pPr>
            <a:r>
              <a:rPr lang="it-IT" cap="small" dirty="0" smtClean="0"/>
              <a:t>ASPETTI MAGGIORMENTE POSITIVI</a:t>
            </a:r>
          </a:p>
          <a:p>
            <a:pPr lvl="0"/>
            <a:r>
              <a:rPr lang="it-IT" dirty="0">
                <a:effectLst/>
              </a:rPr>
              <a:t>Comunicazione scuola famiglia (libretti, rapporto di valutazione on line, comunicazioni REGEL, sito web): </a:t>
            </a:r>
            <a:r>
              <a:rPr lang="it-IT" b="1" dirty="0">
                <a:effectLst/>
              </a:rPr>
              <a:t>92.45%;</a:t>
            </a:r>
            <a:endParaRPr lang="it-IT" dirty="0">
              <a:effectLst/>
            </a:endParaRPr>
          </a:p>
          <a:p>
            <a:pPr lvl="0"/>
            <a:r>
              <a:rPr lang="it-IT" dirty="0">
                <a:effectLst/>
              </a:rPr>
              <a:t>Soddisfazione rispetto a quote viaggi istruzione, richieste di materiali, contributo volontario genitori: </a:t>
            </a:r>
            <a:r>
              <a:rPr lang="it-IT" b="1" dirty="0">
                <a:effectLst/>
              </a:rPr>
              <a:t>92.45%;</a:t>
            </a:r>
            <a:endParaRPr lang="it-IT" dirty="0">
              <a:effectLst/>
            </a:endParaRPr>
          </a:p>
          <a:p>
            <a:pPr lvl="0"/>
            <a:r>
              <a:rPr lang="it-IT" dirty="0">
                <a:effectLst/>
              </a:rPr>
              <a:t>Comunicazione completa e trasparente: </a:t>
            </a:r>
            <a:r>
              <a:rPr lang="it-IT" b="1" dirty="0">
                <a:effectLst/>
              </a:rPr>
              <a:t>92.45%;</a:t>
            </a:r>
            <a:endParaRPr lang="it-IT" dirty="0">
              <a:effectLst/>
            </a:endParaRPr>
          </a:p>
          <a:p>
            <a:r>
              <a:rPr lang="it-IT" dirty="0">
                <a:effectLst/>
              </a:rPr>
              <a:t>Informazione adeguata rispetto a attività didattiche e progetti: </a:t>
            </a:r>
            <a:r>
              <a:rPr lang="it-IT" b="1" dirty="0">
                <a:effectLst/>
              </a:rPr>
              <a:t>92.45%.</a:t>
            </a:r>
            <a:r>
              <a:rPr lang="it-IT" dirty="0">
                <a:effectLst/>
              </a:rPr>
              <a:t> </a:t>
            </a:r>
            <a:endParaRPr lang="it-IT" cap="small" dirty="0" smtClean="0"/>
          </a:p>
          <a:p>
            <a:pPr marL="0" indent="0">
              <a:buNone/>
            </a:pPr>
            <a:r>
              <a:rPr lang="it-IT" cap="small" dirty="0" smtClean="0"/>
              <a:t>ASPETTO CON PERCENTUALE </a:t>
            </a:r>
            <a:r>
              <a:rPr lang="it-IT" cap="small" dirty="0" err="1" smtClean="0"/>
              <a:t>PIù</a:t>
            </a:r>
            <a:r>
              <a:rPr lang="it-IT" cap="small" dirty="0" smtClean="0"/>
              <a:t> BASSA, COMUNQUE POSITIVO</a:t>
            </a:r>
          </a:p>
          <a:p>
            <a:pPr marL="0" lvl="0" indent="0">
              <a:buNone/>
            </a:pPr>
            <a:r>
              <a:rPr lang="it-IT" dirty="0">
                <a:effectLst/>
              </a:rPr>
              <a:t>Disponibilità docenti all’ascolto e alla collaborazione con le famiglie: </a:t>
            </a:r>
            <a:r>
              <a:rPr lang="it-IT" b="1" dirty="0">
                <a:effectLst/>
              </a:rPr>
              <a:t>83.02%</a:t>
            </a:r>
            <a:endParaRPr lang="it-IT" dirty="0">
              <a:effectLst/>
            </a:endParaRPr>
          </a:p>
          <a:p>
            <a:pPr marL="0" indent="0">
              <a:buNone/>
            </a:pPr>
            <a:endParaRPr lang="it-IT" cap="small" dirty="0" smtClean="0"/>
          </a:p>
        </p:txBody>
      </p:sp>
    </p:spTree>
    <p:extLst>
      <p:ext uri="{BB962C8B-B14F-4D97-AF65-F5344CB8AC3E}">
        <p14:creationId xmlns:p14="http://schemas.microsoft.com/office/powerpoint/2010/main" val="2071450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6450" y="1627187"/>
            <a:ext cx="7580376" cy="1839021"/>
          </a:xfrm>
        </p:spPr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cap="all" dirty="0" smtClean="0"/>
              <a:t>ORGANIZZAZIONE DELLA SCUOLA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06450" y="3309410"/>
            <a:ext cx="7580376" cy="2482797"/>
          </a:xfrm>
        </p:spPr>
        <p:txBody>
          <a:bodyPr>
            <a:normAutofit/>
          </a:bodyPr>
          <a:lstStyle/>
          <a:p>
            <a:endParaRPr lang="it-IT" sz="2900" b="1" cap="small" dirty="0" smtClean="0"/>
          </a:p>
          <a:p>
            <a:endParaRPr lang="it-IT" sz="2400" dirty="0" smtClean="0"/>
          </a:p>
          <a:p>
            <a:r>
              <a:rPr lang="it-IT" sz="2400" b="1" dirty="0" smtClean="0">
                <a:solidFill>
                  <a:srgbClr val="000000"/>
                </a:solidFill>
              </a:rPr>
              <a:t>SODDISFAZIONE MEDIA POSITIVA:</a:t>
            </a:r>
          </a:p>
          <a:p>
            <a:r>
              <a:rPr lang="it-IT" sz="2400" b="1" dirty="0" smtClean="0">
                <a:solidFill>
                  <a:srgbClr val="000000"/>
                </a:solidFill>
              </a:rPr>
              <a:t>78.53 %</a:t>
            </a:r>
            <a:endParaRPr lang="it-IT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951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 FOCUS SUI DATI RACCOLTI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fontScale="92500"/>
          </a:bodyPr>
          <a:lstStyle/>
          <a:p>
            <a:pPr marL="0" indent="0">
              <a:buNone/>
            </a:pPr>
            <a:endParaRPr lang="it-IT" cap="small" dirty="0" smtClean="0"/>
          </a:p>
          <a:p>
            <a:pPr marL="0" indent="0">
              <a:buNone/>
            </a:pPr>
            <a:r>
              <a:rPr lang="it-IT" cap="small" dirty="0" smtClean="0"/>
              <a:t>ASPETTI MAGGIORMENTE POSITIVI</a:t>
            </a:r>
          </a:p>
          <a:p>
            <a:pPr lvl="0"/>
            <a:r>
              <a:rPr lang="it-IT" dirty="0">
                <a:effectLst/>
              </a:rPr>
              <a:t>Orario settimanale delle lezioni: </a:t>
            </a:r>
            <a:r>
              <a:rPr lang="it-IT" b="1" dirty="0">
                <a:effectLst/>
              </a:rPr>
              <a:t>92.45%;</a:t>
            </a:r>
            <a:endParaRPr lang="it-IT" dirty="0">
              <a:effectLst/>
            </a:endParaRPr>
          </a:p>
          <a:p>
            <a:pPr lvl="0"/>
            <a:r>
              <a:rPr lang="it-IT" dirty="0">
                <a:effectLst/>
              </a:rPr>
              <a:t>Organizzazione visite ed uscite didattiche: </a:t>
            </a:r>
            <a:r>
              <a:rPr lang="it-IT" b="1" dirty="0">
                <a:effectLst/>
              </a:rPr>
              <a:t>92.45%</a:t>
            </a:r>
            <a:endParaRPr lang="it-IT" dirty="0">
              <a:effectLst/>
            </a:endParaRPr>
          </a:p>
          <a:p>
            <a:r>
              <a:rPr lang="it-IT" dirty="0">
                <a:effectLst/>
              </a:rPr>
              <a:t>Soddisfazione della gestione dell’istituto da parte della Dirigenza: </a:t>
            </a:r>
            <a:r>
              <a:rPr lang="it-IT" b="1" dirty="0">
                <a:effectLst/>
              </a:rPr>
              <a:t>96.23%</a:t>
            </a:r>
            <a:r>
              <a:rPr lang="it-IT" dirty="0">
                <a:effectLst/>
              </a:rPr>
              <a:t> </a:t>
            </a:r>
            <a:endParaRPr lang="it-IT" cap="small" dirty="0" smtClean="0"/>
          </a:p>
          <a:p>
            <a:pPr marL="0" indent="0">
              <a:buNone/>
            </a:pPr>
            <a:r>
              <a:rPr lang="it-IT" cap="small" dirty="0" smtClean="0"/>
              <a:t>ASPETTO CON PERCENTUALE Più BASSA</a:t>
            </a:r>
          </a:p>
          <a:p>
            <a:pPr marL="0" indent="0">
              <a:buNone/>
            </a:pPr>
            <a:r>
              <a:rPr lang="it-IT" dirty="0">
                <a:effectLst/>
              </a:rPr>
              <a:t>Servizio Mensa: </a:t>
            </a:r>
            <a:r>
              <a:rPr lang="it-IT" b="1" dirty="0">
                <a:effectLst/>
              </a:rPr>
              <a:t>50.95%</a:t>
            </a:r>
            <a:r>
              <a:rPr lang="it-IT" dirty="0">
                <a:effectLst/>
              </a:rPr>
              <a:t> </a:t>
            </a:r>
            <a:endParaRPr lang="it-IT" cap="small" dirty="0" smtClean="0"/>
          </a:p>
          <a:p>
            <a:pPr marL="0" lvl="0" indent="0">
              <a:buNone/>
            </a:pPr>
            <a:endParaRPr lang="it-IT" dirty="0">
              <a:effectLst/>
            </a:endParaRPr>
          </a:p>
          <a:p>
            <a:pPr marL="0" indent="0">
              <a:buNone/>
            </a:pPr>
            <a:endParaRPr lang="it-IT" cap="small" dirty="0" smtClean="0"/>
          </a:p>
        </p:txBody>
      </p:sp>
    </p:spTree>
    <p:extLst>
      <p:ext uri="{BB962C8B-B14F-4D97-AF65-F5344CB8AC3E}">
        <p14:creationId xmlns:p14="http://schemas.microsoft.com/office/powerpoint/2010/main" val="1129677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IN COSA OCCORRE MIGLIORARE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fontScale="92500" lnSpcReduction="10000"/>
          </a:bodyPr>
          <a:lstStyle/>
          <a:p>
            <a:r>
              <a:rPr lang="it-IT" cap="small" dirty="0" smtClean="0"/>
              <a:t>Soddisfazione rispetto alla suddivisione del FIS: 56.93%</a:t>
            </a:r>
          </a:p>
          <a:p>
            <a:r>
              <a:rPr lang="it-IT" cap="small" dirty="0" smtClean="0"/>
              <a:t>Soddisfazione criteri Bonus Docenti: 61.54%</a:t>
            </a:r>
          </a:p>
          <a:p>
            <a:r>
              <a:rPr lang="it-IT" cap="small" dirty="0" smtClean="0"/>
              <a:t>Sviluppo delle potenzialità degli studenti più brillanti: 61.53%;</a:t>
            </a:r>
          </a:p>
          <a:p>
            <a:r>
              <a:rPr lang="it-IT" cap="small" dirty="0" smtClean="0"/>
              <a:t>Coinvolgimento nelle scelte del proprio plesso e sollecitazione a dare il proprio contributo: 63.07%</a:t>
            </a:r>
            <a:r>
              <a:rPr lang="it-IT" cap="small" dirty="0"/>
              <a:t/>
            </a:r>
            <a:br>
              <a:rPr lang="it-IT" cap="small" dirty="0"/>
            </a:br>
            <a:endParaRPr lang="it-IT" cap="small" dirty="0" smtClean="0"/>
          </a:p>
          <a:p>
            <a:pPr marL="0" indent="0" algn="ctr">
              <a:buNone/>
            </a:pPr>
            <a:r>
              <a:rPr lang="it-IT" b="1" i="1" cap="small" dirty="0"/>
              <a:t>Sono stati presi in considerazione i dati </a:t>
            </a:r>
            <a:r>
              <a:rPr lang="it-IT" b="1" i="1" cap="small" dirty="0" smtClean="0"/>
              <a:t>inferiori </a:t>
            </a:r>
            <a:r>
              <a:rPr lang="it-IT" b="1" i="1" cap="small" dirty="0"/>
              <a:t>al </a:t>
            </a:r>
            <a:r>
              <a:rPr lang="it-IT" b="1" i="1" cap="small" dirty="0" smtClean="0"/>
              <a:t>65%</a:t>
            </a:r>
            <a:endParaRPr lang="it-IT" b="1" i="1" dirty="0"/>
          </a:p>
          <a:p>
            <a:pPr marL="0" indent="0">
              <a:buNone/>
            </a:pPr>
            <a:endParaRPr lang="it-IT" cap="small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0745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6450" y="1627187"/>
            <a:ext cx="7580376" cy="1839021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it-IT" sz="80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PROGETTI</a:t>
            </a:r>
            <a:endParaRPr lang="it-IT" sz="8000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06450" y="3309410"/>
            <a:ext cx="7580376" cy="2482797"/>
          </a:xfrm>
        </p:spPr>
        <p:txBody>
          <a:bodyPr>
            <a:normAutofit/>
          </a:bodyPr>
          <a:lstStyle/>
          <a:p>
            <a:endParaRPr lang="it-IT" sz="2900" b="1" cap="small" dirty="0" smtClean="0"/>
          </a:p>
          <a:p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1097966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INCLUSIONE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r>
              <a:rPr lang="it-IT" sz="2000" b="1" cap="small" dirty="0">
                <a:effectLst/>
              </a:rPr>
              <a:t>C</a:t>
            </a:r>
            <a:r>
              <a:rPr lang="it-IT" sz="2000" b="1" cap="small" dirty="0" smtClean="0">
                <a:effectLst/>
              </a:rPr>
              <a:t>lassi </a:t>
            </a:r>
            <a:r>
              <a:rPr lang="it-IT" sz="2000" b="1" cap="small" dirty="0">
                <a:effectLst/>
              </a:rPr>
              <a:t>tutte</a:t>
            </a:r>
          </a:p>
          <a:p>
            <a:pPr lvl="0"/>
            <a:r>
              <a:rPr lang="it-IT" sz="2000" dirty="0" smtClean="0">
                <a:effectLst/>
              </a:rPr>
              <a:t>Progetto </a:t>
            </a:r>
            <a:r>
              <a:rPr lang="it-IT" sz="2000" dirty="0">
                <a:effectLst/>
              </a:rPr>
              <a:t>più </a:t>
            </a:r>
            <a:r>
              <a:rPr lang="it-IT" sz="2000" dirty="0" smtClean="0">
                <a:effectLst/>
              </a:rPr>
              <a:t>soddisfacente </a:t>
            </a:r>
            <a:endParaRPr lang="it-IT" sz="2000" dirty="0">
              <a:effectLst/>
            </a:endParaRPr>
          </a:p>
          <a:p>
            <a:pPr marL="0" lvl="0" indent="0">
              <a:buNone/>
            </a:pPr>
            <a:r>
              <a:rPr lang="it-IT" sz="2000" dirty="0" smtClean="0">
                <a:effectLst/>
              </a:rPr>
              <a:t>  </a:t>
            </a:r>
            <a:r>
              <a:rPr lang="it-IT" sz="2000" dirty="0">
                <a:effectLst/>
              </a:rPr>
              <a:t>Giornata di consapevolezza sull’autismo: </a:t>
            </a:r>
            <a:r>
              <a:rPr lang="it-IT" sz="2000" b="1" dirty="0">
                <a:effectLst/>
              </a:rPr>
              <a:t>90.56%</a:t>
            </a:r>
            <a:r>
              <a:rPr lang="it-IT" sz="2000" dirty="0">
                <a:effectLst/>
              </a:rPr>
              <a:t> </a:t>
            </a:r>
          </a:p>
          <a:p>
            <a:r>
              <a:rPr lang="it-IT" sz="2000" dirty="0" smtClean="0">
                <a:effectLst/>
              </a:rPr>
              <a:t>Progetti </a:t>
            </a:r>
            <a:r>
              <a:rPr lang="it-IT" sz="2000" dirty="0">
                <a:effectLst/>
              </a:rPr>
              <a:t>meno </a:t>
            </a:r>
            <a:r>
              <a:rPr lang="it-IT" sz="2000" dirty="0" smtClean="0">
                <a:effectLst/>
              </a:rPr>
              <a:t>soddisfacenti </a:t>
            </a:r>
          </a:p>
          <a:p>
            <a:pPr marL="0" lvl="0" indent="0">
              <a:buNone/>
            </a:pPr>
            <a:r>
              <a:rPr lang="it-IT" sz="2000" dirty="0">
                <a:effectLst/>
              </a:rPr>
              <a:t>Animazione alla lettura: </a:t>
            </a:r>
            <a:r>
              <a:rPr lang="it-IT" sz="2000" b="1" dirty="0">
                <a:effectLst/>
              </a:rPr>
              <a:t>81.13%</a:t>
            </a:r>
            <a:endParaRPr lang="it-IT" sz="2000" dirty="0">
              <a:effectLst/>
            </a:endParaRPr>
          </a:p>
          <a:p>
            <a:pPr marL="0" indent="0">
              <a:buNone/>
            </a:pPr>
            <a:r>
              <a:rPr lang="it-IT" sz="2000" dirty="0">
                <a:effectLst/>
              </a:rPr>
              <a:t>Lo psicologo a scuola: </a:t>
            </a:r>
            <a:r>
              <a:rPr lang="it-IT" sz="2000" b="1" dirty="0">
                <a:effectLst/>
              </a:rPr>
              <a:t>52.83%</a:t>
            </a:r>
            <a:r>
              <a:rPr lang="it-IT" sz="2000" dirty="0">
                <a:effectLst/>
              </a:rPr>
              <a:t> (43.4% non ha usufruito del servizio) </a:t>
            </a:r>
            <a:endParaRPr lang="it-IT" sz="2000" dirty="0" smtClean="0">
              <a:effectLst/>
            </a:endParaRPr>
          </a:p>
          <a:p>
            <a:pPr marL="0" indent="0">
              <a:buNone/>
            </a:pPr>
            <a:r>
              <a:rPr lang="it-IT" sz="2000" b="1" dirty="0">
                <a:effectLst/>
              </a:rPr>
              <a:t>I dati sono quelli con la percentuale più bassa, ma non negativi.</a:t>
            </a:r>
            <a:r>
              <a:rPr lang="it-IT" sz="2000" dirty="0"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07555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INCLUSIONE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r>
              <a:rPr lang="it-IT" sz="2000" b="1" cap="small" dirty="0">
                <a:effectLst/>
              </a:rPr>
              <a:t>C</a:t>
            </a:r>
            <a:r>
              <a:rPr lang="it-IT" sz="2000" b="1" cap="small" dirty="0" smtClean="0">
                <a:effectLst/>
              </a:rPr>
              <a:t>lassi specifiche</a:t>
            </a:r>
            <a:endParaRPr lang="it-IT" sz="2000" b="1" cap="small" dirty="0">
              <a:effectLst/>
            </a:endParaRPr>
          </a:p>
          <a:p>
            <a:pPr lvl="0"/>
            <a:r>
              <a:rPr lang="it-IT" sz="2000" dirty="0" smtClean="0">
                <a:effectLst/>
              </a:rPr>
              <a:t>Progetto </a:t>
            </a:r>
            <a:r>
              <a:rPr lang="it-IT" sz="2000" dirty="0">
                <a:effectLst/>
              </a:rPr>
              <a:t>più </a:t>
            </a:r>
            <a:r>
              <a:rPr lang="it-IT" sz="2000" dirty="0" smtClean="0">
                <a:effectLst/>
              </a:rPr>
              <a:t>soddisfacente </a:t>
            </a:r>
            <a:endParaRPr lang="it-IT" sz="2000" dirty="0">
              <a:effectLst/>
            </a:endParaRPr>
          </a:p>
          <a:p>
            <a:pPr marL="0" lvl="0" indent="0">
              <a:buNone/>
            </a:pPr>
            <a:r>
              <a:rPr lang="it-IT" sz="2000" dirty="0" smtClean="0">
                <a:effectLst/>
              </a:rPr>
              <a:t>   </a:t>
            </a:r>
            <a:r>
              <a:rPr lang="it-IT" sz="2000" dirty="0">
                <a:effectLst/>
              </a:rPr>
              <a:t>Progetto Girotondo (classi III, IV, V): </a:t>
            </a:r>
            <a:r>
              <a:rPr lang="it-IT" sz="2000" b="1" dirty="0">
                <a:effectLst/>
              </a:rPr>
              <a:t>49.05%</a:t>
            </a:r>
            <a:r>
              <a:rPr lang="it-IT" sz="2000" dirty="0">
                <a:effectLst/>
              </a:rPr>
              <a:t> </a:t>
            </a:r>
          </a:p>
          <a:p>
            <a:r>
              <a:rPr lang="it-IT" sz="2000" dirty="0" smtClean="0">
                <a:effectLst/>
              </a:rPr>
              <a:t>Progetto </a:t>
            </a:r>
            <a:r>
              <a:rPr lang="it-IT" sz="2000" dirty="0">
                <a:effectLst/>
              </a:rPr>
              <a:t>meno </a:t>
            </a:r>
            <a:r>
              <a:rPr lang="it-IT" sz="2000" dirty="0" smtClean="0">
                <a:effectLst/>
              </a:rPr>
              <a:t>soddisfacente</a:t>
            </a:r>
          </a:p>
          <a:p>
            <a:pPr marL="0" indent="0">
              <a:buNone/>
            </a:pPr>
            <a:r>
              <a:rPr lang="it-IT" sz="2000" dirty="0">
                <a:effectLst/>
              </a:rPr>
              <a:t>Dopo scuola per alunni stranieri (extrascolastico, per alunni che hanno partecipato all’iniziativa): </a:t>
            </a:r>
            <a:r>
              <a:rPr lang="it-IT" sz="2000" b="1" dirty="0">
                <a:effectLst/>
              </a:rPr>
              <a:t>5.66%</a:t>
            </a:r>
            <a:r>
              <a:rPr lang="it-IT" sz="2000" dirty="0">
                <a:effectLst/>
              </a:rPr>
              <a:t> (alto tasso di non partecipazione e frequenza 43.4%-47.13%) </a:t>
            </a:r>
            <a:endParaRPr lang="it-IT" sz="20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18196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SANI STILI DI VITA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endParaRPr lang="it-IT" sz="2000" b="1" cap="small" dirty="0" smtClean="0">
              <a:effectLst/>
            </a:endParaRPr>
          </a:p>
          <a:p>
            <a:pPr marL="0" indent="0">
              <a:buNone/>
            </a:pPr>
            <a:r>
              <a:rPr lang="it-IT" sz="2000" b="1" cap="small" dirty="0" smtClean="0">
                <a:effectLst/>
              </a:rPr>
              <a:t>Classi tutte </a:t>
            </a:r>
            <a:r>
              <a:rPr lang="mr-IN" sz="2000" b="1" cap="small" dirty="0" smtClean="0">
                <a:effectLst/>
              </a:rPr>
              <a:t>–</a:t>
            </a:r>
            <a:r>
              <a:rPr lang="it-IT" sz="2000" b="1" cap="small" dirty="0" smtClean="0">
                <a:effectLst/>
              </a:rPr>
              <a:t> Attività Motoria</a:t>
            </a:r>
            <a:endParaRPr lang="it-IT" sz="2000" b="1" cap="small" dirty="0">
              <a:effectLst/>
            </a:endParaRPr>
          </a:p>
          <a:p>
            <a:pPr lvl="0"/>
            <a:r>
              <a:rPr lang="it-IT" sz="2000" dirty="0" smtClean="0">
                <a:effectLst/>
              </a:rPr>
              <a:t>Progetto </a:t>
            </a:r>
            <a:r>
              <a:rPr lang="it-IT" sz="2000" dirty="0">
                <a:effectLst/>
              </a:rPr>
              <a:t>più </a:t>
            </a:r>
            <a:r>
              <a:rPr lang="it-IT" sz="2000" dirty="0" smtClean="0">
                <a:effectLst/>
              </a:rPr>
              <a:t>soddisfacente</a:t>
            </a:r>
          </a:p>
          <a:p>
            <a:pPr marL="0" lvl="0" indent="0">
              <a:buNone/>
            </a:pPr>
            <a:r>
              <a:rPr lang="it-IT" sz="2000" dirty="0" smtClean="0">
                <a:effectLst/>
              </a:rPr>
              <a:t> </a:t>
            </a:r>
            <a:r>
              <a:rPr lang="it-IT" sz="2000" dirty="0" err="1">
                <a:effectLst/>
              </a:rPr>
              <a:t>Easybasket</a:t>
            </a:r>
            <a:r>
              <a:rPr lang="it-IT" sz="2000" dirty="0">
                <a:effectLst/>
              </a:rPr>
              <a:t> (tutte): </a:t>
            </a:r>
            <a:r>
              <a:rPr lang="it-IT" sz="2000" b="1" dirty="0">
                <a:effectLst/>
              </a:rPr>
              <a:t>86.79%</a:t>
            </a:r>
            <a:r>
              <a:rPr lang="it-IT" sz="2000" dirty="0">
                <a:effectLst/>
              </a:rPr>
              <a:t> </a:t>
            </a:r>
          </a:p>
          <a:p>
            <a:r>
              <a:rPr lang="it-IT" sz="2000" dirty="0" smtClean="0">
                <a:effectLst/>
              </a:rPr>
              <a:t>Progetto </a:t>
            </a:r>
            <a:r>
              <a:rPr lang="it-IT" sz="2000" dirty="0">
                <a:effectLst/>
              </a:rPr>
              <a:t>meno </a:t>
            </a:r>
            <a:r>
              <a:rPr lang="it-IT" sz="2000" dirty="0" smtClean="0">
                <a:effectLst/>
              </a:rPr>
              <a:t>soddisfacente</a:t>
            </a:r>
          </a:p>
          <a:p>
            <a:pPr marL="0" indent="0">
              <a:buNone/>
            </a:pPr>
            <a:r>
              <a:rPr lang="it-IT" sz="2000" dirty="0">
                <a:effectLst/>
              </a:rPr>
              <a:t>Rugby (4°-5°): </a:t>
            </a:r>
            <a:r>
              <a:rPr lang="it-IT" sz="2000" b="1" dirty="0">
                <a:effectLst/>
              </a:rPr>
              <a:t>43.4%</a:t>
            </a:r>
            <a:r>
              <a:rPr lang="it-IT" sz="2000" dirty="0">
                <a:effectLst/>
              </a:rPr>
              <a:t> (no frequentato 50.94%)</a:t>
            </a:r>
            <a:r>
              <a:rPr lang="it-IT" sz="2000" dirty="0" smtClean="0">
                <a:effectLst/>
              </a:rPr>
              <a:t>.</a:t>
            </a:r>
            <a:r>
              <a:rPr lang="it-IT" sz="2000" dirty="0">
                <a:effectLst/>
              </a:rPr>
              <a:t> </a:t>
            </a:r>
          </a:p>
          <a:p>
            <a:pPr marL="0" indent="0">
              <a:buNone/>
            </a:pPr>
            <a:r>
              <a:rPr lang="it-IT" sz="2000" b="1" dirty="0">
                <a:effectLst/>
              </a:rPr>
              <a:t>Il dato ha la percentuale più bassa, ma non negativo.</a:t>
            </a:r>
            <a:r>
              <a:rPr lang="it-IT" sz="2000" dirty="0">
                <a:effectLst/>
              </a:rPr>
              <a:t> </a:t>
            </a:r>
            <a:endParaRPr lang="it-IT" sz="2000" dirty="0" smtClean="0">
              <a:effectLst/>
            </a:endParaRPr>
          </a:p>
          <a:p>
            <a:pPr marL="0" indent="0">
              <a:buNone/>
            </a:pPr>
            <a:endParaRPr lang="it-IT" sz="2000" cap="small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96608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SANI STILI DI VITA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r>
              <a:rPr lang="it-IT" sz="2000" cap="small" dirty="0" smtClean="0">
                <a:effectLst/>
              </a:rPr>
              <a:t>Classi specifiche</a:t>
            </a:r>
          </a:p>
          <a:p>
            <a:r>
              <a:rPr lang="it-IT" sz="2000" dirty="0">
                <a:effectLst/>
              </a:rPr>
              <a:t>Progetto più soddisfacente</a:t>
            </a:r>
          </a:p>
          <a:p>
            <a:pPr marL="0" indent="0">
              <a:buNone/>
            </a:pPr>
            <a:r>
              <a:rPr lang="it-IT" sz="2000" dirty="0" smtClean="0">
                <a:effectLst/>
              </a:rPr>
              <a:t>Ed</a:t>
            </a:r>
            <a:r>
              <a:rPr lang="it-IT" sz="2000" dirty="0">
                <a:effectLst/>
              </a:rPr>
              <a:t>. alimentare (3°,4°,5°): </a:t>
            </a:r>
            <a:r>
              <a:rPr lang="it-IT" sz="2000" b="1" dirty="0">
                <a:effectLst/>
              </a:rPr>
              <a:t>60.37%</a:t>
            </a:r>
            <a:endParaRPr lang="it-IT" sz="2000" dirty="0">
              <a:effectLst/>
            </a:endParaRPr>
          </a:p>
          <a:p>
            <a:pPr marL="0" indent="0">
              <a:buNone/>
            </a:pPr>
            <a:r>
              <a:rPr lang="it-IT" sz="2000" b="1" dirty="0">
                <a:effectLst/>
              </a:rPr>
              <a:t> </a:t>
            </a:r>
            <a:r>
              <a:rPr lang="it-IT" sz="2000" b="1" dirty="0" smtClean="0">
                <a:effectLst/>
              </a:rPr>
              <a:t>L</a:t>
            </a:r>
            <a:r>
              <a:rPr lang="it-IT" sz="2000" b="1" dirty="0">
                <a:effectLst/>
              </a:rPr>
              <a:t>’81.13% degli intervistati vorrebbe che venisse riproposto il Progetto Frutta nella scuola</a:t>
            </a:r>
            <a:r>
              <a:rPr lang="it-IT" sz="2000" b="1" dirty="0" smtClean="0">
                <a:effectLst/>
              </a:rPr>
              <a:t>.</a:t>
            </a:r>
          </a:p>
          <a:p>
            <a:r>
              <a:rPr lang="it-IT" sz="2000" dirty="0">
                <a:effectLst/>
              </a:rPr>
              <a:t>Progetto </a:t>
            </a:r>
            <a:r>
              <a:rPr lang="it-IT" sz="2000" dirty="0" smtClean="0">
                <a:effectLst/>
              </a:rPr>
              <a:t>meno </a:t>
            </a:r>
            <a:r>
              <a:rPr lang="it-IT" sz="2000" dirty="0">
                <a:effectLst/>
              </a:rPr>
              <a:t>soddisfacente</a:t>
            </a:r>
          </a:p>
          <a:p>
            <a:pPr marL="0" indent="0">
              <a:buNone/>
            </a:pPr>
            <a:r>
              <a:rPr lang="it-IT" sz="2000" dirty="0" smtClean="0">
                <a:effectLst/>
              </a:rPr>
              <a:t>118 </a:t>
            </a:r>
            <a:r>
              <a:rPr lang="it-IT" sz="2000" dirty="0">
                <a:effectLst/>
              </a:rPr>
              <a:t>(5°): </a:t>
            </a:r>
            <a:r>
              <a:rPr lang="it-IT" sz="2000" b="1" dirty="0">
                <a:effectLst/>
              </a:rPr>
              <a:t>20.75% </a:t>
            </a:r>
            <a:r>
              <a:rPr lang="it-IT" sz="2000" dirty="0">
                <a:effectLst/>
              </a:rPr>
              <a:t>(no frequentato il 71.7%)</a:t>
            </a:r>
            <a:r>
              <a:rPr lang="it-IT" sz="2000" dirty="0" smtClean="0">
                <a:effectLst/>
              </a:rPr>
              <a:t>.</a:t>
            </a:r>
            <a:r>
              <a:rPr lang="it-IT" sz="2000" dirty="0">
                <a:effectLst/>
              </a:rPr>
              <a:t> </a:t>
            </a:r>
          </a:p>
          <a:p>
            <a:r>
              <a:rPr lang="it-IT" sz="2000" b="1" dirty="0">
                <a:effectLst/>
              </a:rPr>
              <a:t>Il dato ha la percentuale più bassa, ma non negativo.</a:t>
            </a:r>
            <a:endParaRPr lang="it-IT" sz="2000" dirty="0">
              <a:effectLst/>
            </a:endParaRPr>
          </a:p>
          <a:p>
            <a:pPr marL="0" indent="0">
              <a:buNone/>
            </a:pPr>
            <a:endParaRPr lang="it-IT" sz="2000" cap="small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51821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239000" y="838200"/>
            <a:ext cx="1676400" cy="5348618"/>
          </a:xfrm>
        </p:spPr>
        <p:txBody>
          <a:bodyPr vert="wordArtVert"/>
          <a:lstStyle/>
          <a:p>
            <a:r>
              <a:rPr lang="it-IT" dirty="0" smtClean="0"/>
              <a:t>CITTADINANZA EUROPEA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r>
              <a:rPr lang="it-IT" sz="2000" cap="small" dirty="0" smtClean="0">
                <a:effectLst/>
              </a:rPr>
              <a:t>Classi Tutte</a:t>
            </a:r>
          </a:p>
          <a:p>
            <a:r>
              <a:rPr lang="it-IT" sz="2000" dirty="0" smtClean="0">
                <a:effectLst/>
              </a:rPr>
              <a:t>Progetto più soddisfacente</a:t>
            </a:r>
          </a:p>
          <a:p>
            <a:pPr marL="0" indent="0">
              <a:buNone/>
            </a:pPr>
            <a:r>
              <a:rPr lang="it-IT" sz="2000" dirty="0">
                <a:effectLst/>
              </a:rPr>
              <a:t>Giornata della sicurezza: </a:t>
            </a:r>
            <a:r>
              <a:rPr lang="it-IT" sz="2000" b="1" dirty="0">
                <a:effectLst/>
              </a:rPr>
              <a:t>84.91%</a:t>
            </a:r>
            <a:endParaRPr lang="it-IT" sz="2000" dirty="0">
              <a:effectLst/>
            </a:endParaRPr>
          </a:p>
          <a:p>
            <a:pPr marL="0" indent="0">
              <a:buNone/>
            </a:pPr>
            <a:r>
              <a:rPr lang="it-IT" sz="2000" dirty="0">
                <a:effectLst/>
              </a:rPr>
              <a:t>Madrelingua inglese:</a:t>
            </a:r>
            <a:r>
              <a:rPr lang="it-IT" sz="2000" b="1" dirty="0">
                <a:effectLst/>
              </a:rPr>
              <a:t> 83.02%</a:t>
            </a:r>
            <a:endParaRPr lang="it-IT" sz="2000" dirty="0">
              <a:effectLst/>
            </a:endParaRPr>
          </a:p>
          <a:p>
            <a:pPr marL="0" indent="0">
              <a:buNone/>
            </a:pPr>
            <a:r>
              <a:rPr lang="it-IT" sz="2000" dirty="0">
                <a:effectLst/>
              </a:rPr>
              <a:t>Seminiamo il rispetto:</a:t>
            </a:r>
            <a:r>
              <a:rPr lang="it-IT" sz="2000" b="1" dirty="0">
                <a:effectLst/>
              </a:rPr>
              <a:t> 83.02%</a:t>
            </a:r>
            <a:r>
              <a:rPr lang="it-IT" sz="2000" dirty="0">
                <a:effectLst/>
              </a:rPr>
              <a:t> </a:t>
            </a:r>
            <a:endParaRPr lang="it-IT" sz="2000" dirty="0" smtClean="0">
              <a:effectLst/>
            </a:endParaRPr>
          </a:p>
          <a:p>
            <a:r>
              <a:rPr lang="it-IT" sz="2000" dirty="0" smtClean="0">
                <a:effectLst/>
              </a:rPr>
              <a:t>Progetto meno soddisfacente</a:t>
            </a:r>
          </a:p>
          <a:p>
            <a:pPr marL="0" indent="0">
              <a:buNone/>
            </a:pPr>
            <a:r>
              <a:rPr lang="it-IT" sz="2000" dirty="0">
                <a:effectLst/>
              </a:rPr>
              <a:t>E-</a:t>
            </a:r>
            <a:r>
              <a:rPr lang="it-IT" sz="2000" dirty="0" err="1">
                <a:effectLst/>
              </a:rPr>
              <a:t>Twinning</a:t>
            </a:r>
            <a:r>
              <a:rPr lang="it-IT" sz="2000" dirty="0">
                <a:effectLst/>
              </a:rPr>
              <a:t>: </a:t>
            </a:r>
            <a:r>
              <a:rPr lang="it-IT" sz="2000" b="1" dirty="0">
                <a:effectLst/>
              </a:rPr>
              <a:t>62.26%</a:t>
            </a:r>
            <a:r>
              <a:rPr lang="it-IT" sz="2000" dirty="0">
                <a:effectLst/>
              </a:rPr>
              <a:t> </a:t>
            </a:r>
            <a:endParaRPr lang="it-IT" sz="2000" cap="small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52117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239000" y="838200"/>
            <a:ext cx="1676400" cy="5348618"/>
          </a:xfrm>
        </p:spPr>
        <p:txBody>
          <a:bodyPr vert="wordArtVert"/>
          <a:lstStyle/>
          <a:p>
            <a:r>
              <a:rPr lang="it-IT" dirty="0" smtClean="0"/>
              <a:t>CITTADINANZA EUROPEA / CONCORSI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fontScale="77500" lnSpcReduction="20000"/>
          </a:bodyPr>
          <a:lstStyle/>
          <a:p>
            <a:pPr marL="0" indent="0">
              <a:buNone/>
            </a:pPr>
            <a:r>
              <a:rPr lang="it-IT" sz="2000" cap="small" dirty="0" smtClean="0">
                <a:effectLst/>
              </a:rPr>
              <a:t>Classi Specifiche</a:t>
            </a:r>
          </a:p>
          <a:p>
            <a:r>
              <a:rPr lang="it-IT" sz="2000" dirty="0" smtClean="0">
                <a:effectLst/>
              </a:rPr>
              <a:t>Progetto più soddisfacente</a:t>
            </a:r>
          </a:p>
          <a:p>
            <a:pPr marL="0" indent="0">
              <a:buNone/>
            </a:pPr>
            <a:r>
              <a:rPr lang="it-IT" sz="2000" dirty="0" smtClean="0">
                <a:effectLst/>
              </a:rPr>
              <a:t> </a:t>
            </a:r>
            <a:r>
              <a:rPr lang="it-IT" sz="2000" dirty="0">
                <a:effectLst/>
              </a:rPr>
              <a:t>CLIL (I,IIIA,IV,V: </a:t>
            </a:r>
            <a:r>
              <a:rPr lang="it-IT" sz="2000" dirty="0" err="1">
                <a:effectLst/>
              </a:rPr>
              <a:t>Bursich</a:t>
            </a:r>
            <a:r>
              <a:rPr lang="it-IT" sz="2000" dirty="0">
                <a:effectLst/>
              </a:rPr>
              <a:t>, Calia, Preziosi): </a:t>
            </a:r>
            <a:r>
              <a:rPr lang="it-IT" sz="2000" b="1" dirty="0">
                <a:effectLst/>
              </a:rPr>
              <a:t>73.59%</a:t>
            </a:r>
            <a:r>
              <a:rPr lang="it-IT" sz="2000" dirty="0">
                <a:effectLst/>
              </a:rPr>
              <a:t> </a:t>
            </a:r>
            <a:endParaRPr lang="it-IT" sz="2000" dirty="0" smtClean="0">
              <a:effectLst/>
            </a:endParaRPr>
          </a:p>
          <a:p>
            <a:r>
              <a:rPr lang="it-IT" sz="2000" dirty="0" smtClean="0">
                <a:effectLst/>
              </a:rPr>
              <a:t>Progetti meno soddisfacenti</a:t>
            </a:r>
          </a:p>
          <a:p>
            <a:pPr marL="0" indent="0">
              <a:buNone/>
            </a:pPr>
            <a:r>
              <a:rPr lang="it-IT" sz="2000" dirty="0" err="1" smtClean="0">
                <a:effectLst/>
              </a:rPr>
              <a:t>Selfie</a:t>
            </a:r>
            <a:r>
              <a:rPr lang="it-IT" sz="2000" dirty="0" smtClean="0">
                <a:effectLst/>
              </a:rPr>
              <a:t> </a:t>
            </a:r>
            <a:r>
              <a:rPr lang="it-IT" sz="2000" dirty="0">
                <a:effectLst/>
              </a:rPr>
              <a:t>(VB): </a:t>
            </a:r>
            <a:r>
              <a:rPr lang="it-IT" sz="2000" b="1" dirty="0">
                <a:effectLst/>
              </a:rPr>
              <a:t>22.64%;</a:t>
            </a:r>
            <a:endParaRPr lang="it-IT" sz="2000" dirty="0">
              <a:effectLst/>
            </a:endParaRPr>
          </a:p>
          <a:p>
            <a:pPr marL="0" lvl="0" indent="0">
              <a:buNone/>
            </a:pPr>
            <a:r>
              <a:rPr lang="it-IT" sz="2000" dirty="0">
                <a:effectLst/>
              </a:rPr>
              <a:t>Open </a:t>
            </a:r>
            <a:r>
              <a:rPr lang="it-IT" sz="2000" dirty="0" err="1">
                <a:effectLst/>
              </a:rPr>
              <a:t>day</a:t>
            </a:r>
            <a:r>
              <a:rPr lang="it-IT" sz="2000" dirty="0">
                <a:effectLst/>
              </a:rPr>
              <a:t> (V): </a:t>
            </a:r>
            <a:r>
              <a:rPr lang="it-IT" sz="2000" b="1" dirty="0">
                <a:effectLst/>
              </a:rPr>
              <a:t>22.64%</a:t>
            </a:r>
            <a:endParaRPr lang="it-IT" sz="2000" dirty="0">
              <a:effectLst/>
            </a:endParaRPr>
          </a:p>
          <a:p>
            <a:pPr marL="0" lvl="0" indent="0">
              <a:buNone/>
            </a:pPr>
            <a:r>
              <a:rPr lang="it-IT" sz="2000" dirty="0">
                <a:effectLst/>
              </a:rPr>
              <a:t>I commercialisti tornano a scuola:</a:t>
            </a:r>
            <a:r>
              <a:rPr lang="it-IT" sz="2000" b="1" dirty="0">
                <a:effectLst/>
              </a:rPr>
              <a:t> 22.64%</a:t>
            </a:r>
            <a:endParaRPr lang="it-IT" sz="2000" dirty="0">
              <a:effectLst/>
            </a:endParaRPr>
          </a:p>
          <a:p>
            <a:pPr marL="0" indent="0">
              <a:buNone/>
            </a:pPr>
            <a:r>
              <a:rPr lang="it-IT" sz="2000" dirty="0">
                <a:effectLst/>
              </a:rPr>
              <a:t> </a:t>
            </a:r>
            <a:r>
              <a:rPr lang="it-IT" sz="2000" dirty="0" smtClean="0">
                <a:effectLst/>
              </a:rPr>
              <a:t>Alto </a:t>
            </a:r>
            <a:r>
              <a:rPr lang="it-IT" sz="2000" dirty="0">
                <a:effectLst/>
              </a:rPr>
              <a:t>tasso di non frequenza e non partecipazione ai progetti. </a:t>
            </a:r>
            <a:endParaRPr lang="it-IT" sz="2000" dirty="0" smtClean="0">
              <a:effectLst/>
            </a:endParaRPr>
          </a:p>
          <a:p>
            <a:pPr marL="0" indent="0" algn="ctr">
              <a:buNone/>
            </a:pPr>
            <a:r>
              <a:rPr lang="it-IT" sz="2000" cap="small" dirty="0" smtClean="0">
                <a:effectLst/>
              </a:rPr>
              <a:t>CONCORSI</a:t>
            </a:r>
          </a:p>
          <a:p>
            <a:pPr marL="0" indent="0" algn="just">
              <a:buNone/>
            </a:pPr>
            <a:r>
              <a:rPr lang="it-IT" sz="2000" b="1" dirty="0">
                <a:effectLst/>
              </a:rPr>
              <a:t>Concorsi: 50.95% valutazione Positiva</a:t>
            </a:r>
            <a:r>
              <a:rPr lang="it-IT" sz="2000" dirty="0">
                <a:effectLst/>
              </a:rPr>
              <a:t> (tenendo in considerazione che il 39.62% degli intervistati non vi ha partecipato)</a:t>
            </a:r>
          </a:p>
          <a:p>
            <a:pPr marL="0" indent="0" algn="ctr">
              <a:buNone/>
            </a:pPr>
            <a:endParaRPr lang="it-IT" sz="2000" cap="small" dirty="0" smtClean="0">
              <a:effectLst/>
            </a:endParaRPr>
          </a:p>
          <a:p>
            <a:pPr marL="0" indent="0" algn="ctr">
              <a:buNone/>
            </a:pPr>
            <a:endParaRPr lang="it-IT" sz="2000" cap="small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40810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6450" y="1627187"/>
            <a:ext cx="7580376" cy="1839021"/>
          </a:xfrm>
        </p:spPr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Plesso Moro</a:t>
            </a:r>
            <a:br>
              <a:rPr lang="it-IT" dirty="0" smtClean="0"/>
            </a:br>
            <a:r>
              <a:rPr lang="it-IT" dirty="0" smtClean="0"/>
              <a:t>Il punto di vista dei genitori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06450" y="3309410"/>
            <a:ext cx="7580376" cy="2482797"/>
          </a:xfrm>
        </p:spPr>
        <p:txBody>
          <a:bodyPr>
            <a:normAutofit fontScale="92500" lnSpcReduction="20000"/>
          </a:bodyPr>
          <a:lstStyle/>
          <a:p>
            <a:endParaRPr lang="it-IT" sz="2900" b="1" cap="small" dirty="0" smtClean="0"/>
          </a:p>
          <a:p>
            <a:r>
              <a:rPr lang="it-IT" sz="2900" b="1" cap="small" dirty="0" smtClean="0"/>
              <a:t>Partecipazione</a:t>
            </a:r>
            <a:r>
              <a:rPr lang="it-IT" sz="2900" b="1" cap="small" dirty="0"/>
              <a:t>: </a:t>
            </a:r>
            <a:r>
              <a:rPr lang="it-IT" sz="2900" b="1" cap="small" dirty="0" smtClean="0"/>
              <a:t>43 </a:t>
            </a:r>
            <a:r>
              <a:rPr lang="it-IT" sz="2900" b="1" cap="small" dirty="0"/>
              <a:t>risposte su </a:t>
            </a:r>
            <a:r>
              <a:rPr lang="it-IT" sz="2900" b="1" cap="small" dirty="0" smtClean="0"/>
              <a:t>141 </a:t>
            </a:r>
            <a:r>
              <a:rPr lang="it-IT" sz="2900" b="1" cap="small" dirty="0"/>
              <a:t>( </a:t>
            </a:r>
            <a:r>
              <a:rPr lang="it-IT" sz="2900" b="1" cap="small" dirty="0" smtClean="0"/>
              <a:t>30%</a:t>
            </a:r>
            <a:r>
              <a:rPr lang="it-IT" sz="2900" b="1" cap="small" dirty="0"/>
              <a:t>)</a:t>
            </a:r>
          </a:p>
          <a:p>
            <a:endParaRPr lang="it-IT" sz="2400" dirty="0"/>
          </a:p>
          <a:p>
            <a:endParaRPr lang="it-IT" sz="2400" dirty="0" smtClean="0"/>
          </a:p>
          <a:p>
            <a:r>
              <a:rPr lang="it-IT" sz="2400" b="1" dirty="0" smtClean="0">
                <a:solidFill>
                  <a:srgbClr val="000000"/>
                </a:solidFill>
              </a:rPr>
              <a:t>SODDISFAZIONE MEDIA POSITIVA:</a:t>
            </a:r>
          </a:p>
          <a:p>
            <a:r>
              <a:rPr lang="it-IT" sz="2400" b="1" dirty="0" smtClean="0">
                <a:solidFill>
                  <a:srgbClr val="000000"/>
                </a:solidFill>
              </a:rPr>
              <a:t>85 %</a:t>
            </a:r>
            <a:endParaRPr lang="it-IT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152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6450" y="1627187"/>
            <a:ext cx="7580376" cy="1839021"/>
          </a:xfrm>
        </p:spPr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cap="all" dirty="0" smtClean="0"/>
              <a:t>qualità della scuola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06450" y="3309410"/>
            <a:ext cx="7580376" cy="2482797"/>
          </a:xfrm>
        </p:spPr>
        <p:txBody>
          <a:bodyPr>
            <a:normAutofit/>
          </a:bodyPr>
          <a:lstStyle/>
          <a:p>
            <a:endParaRPr lang="it-IT" sz="2900" b="1" cap="small" dirty="0" smtClean="0"/>
          </a:p>
          <a:p>
            <a:endParaRPr lang="it-IT" sz="2400" dirty="0" smtClean="0"/>
          </a:p>
          <a:p>
            <a:r>
              <a:rPr lang="it-IT" sz="2400" b="1" dirty="0" smtClean="0">
                <a:solidFill>
                  <a:srgbClr val="000000"/>
                </a:solidFill>
              </a:rPr>
              <a:t>SODDISFAZIONE MEDIA POSITIVA:</a:t>
            </a:r>
          </a:p>
          <a:p>
            <a:r>
              <a:rPr lang="it-IT" sz="2400" b="1" dirty="0" smtClean="0">
                <a:solidFill>
                  <a:srgbClr val="000000"/>
                </a:solidFill>
              </a:rPr>
              <a:t>93.7 %</a:t>
            </a:r>
            <a:endParaRPr lang="it-IT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34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 FOCUS SUI DATI RACCOLTI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r>
              <a:rPr lang="it-IT" cap="small" dirty="0" smtClean="0"/>
              <a:t>In questo ambito tutti i dati superano l’85% del grado di soddisfazione.</a:t>
            </a:r>
          </a:p>
          <a:p>
            <a:pPr marL="0" indent="0">
              <a:buNone/>
            </a:pPr>
            <a:r>
              <a:rPr lang="it-IT" cap="small" dirty="0" smtClean="0"/>
              <a:t>ASPETTI MAGGIORMENTE POSITIVI</a:t>
            </a:r>
          </a:p>
          <a:p>
            <a:pPr lvl="0"/>
            <a:r>
              <a:rPr lang="it-IT" dirty="0">
                <a:effectLst/>
              </a:rPr>
              <a:t>Rapporto positivo con compagni: </a:t>
            </a:r>
            <a:r>
              <a:rPr lang="it-IT" b="1" dirty="0">
                <a:effectLst/>
              </a:rPr>
              <a:t>97.67%</a:t>
            </a:r>
            <a:endParaRPr lang="it-IT" dirty="0">
              <a:effectLst/>
            </a:endParaRPr>
          </a:p>
          <a:p>
            <a:r>
              <a:rPr lang="it-IT" dirty="0">
                <a:effectLst/>
              </a:rPr>
              <a:t>Rapporto positivo con insegnanti: </a:t>
            </a:r>
            <a:r>
              <a:rPr lang="it-IT" b="1" dirty="0">
                <a:effectLst/>
              </a:rPr>
              <a:t>97.67%</a:t>
            </a:r>
            <a:r>
              <a:rPr lang="it-IT" dirty="0">
                <a:effectLst/>
              </a:rPr>
              <a:t> </a:t>
            </a:r>
            <a:endParaRPr lang="it-IT" cap="small" dirty="0" smtClean="0"/>
          </a:p>
          <a:p>
            <a:pPr marL="0" indent="0">
              <a:buNone/>
            </a:pPr>
            <a:r>
              <a:rPr lang="it-IT" cap="small" dirty="0" smtClean="0"/>
              <a:t>ASPETTO CON PERCENTUALE </a:t>
            </a:r>
            <a:r>
              <a:rPr lang="it-IT" cap="small" dirty="0" err="1" smtClean="0"/>
              <a:t>PIù</a:t>
            </a:r>
            <a:r>
              <a:rPr lang="it-IT" cap="small" dirty="0" smtClean="0"/>
              <a:t> BASSA, COMUNQUE POSITIVO</a:t>
            </a:r>
          </a:p>
          <a:p>
            <a:pPr lvl="0"/>
            <a:r>
              <a:rPr lang="it-IT" dirty="0">
                <a:effectLst/>
              </a:rPr>
              <a:t>Chiarezza criteri valutazione: </a:t>
            </a:r>
            <a:r>
              <a:rPr lang="it-IT" b="1" dirty="0">
                <a:effectLst/>
              </a:rPr>
              <a:t>86.05%</a:t>
            </a:r>
            <a:endParaRPr lang="it-IT" dirty="0">
              <a:effectLst/>
            </a:endParaRPr>
          </a:p>
          <a:p>
            <a:pPr marL="0" indent="0">
              <a:buNone/>
            </a:pPr>
            <a:endParaRPr lang="it-IT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83941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punto di vista del personale ATA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06450" y="3309410"/>
            <a:ext cx="7580376" cy="2482797"/>
          </a:xfrm>
        </p:spPr>
        <p:txBody>
          <a:bodyPr>
            <a:normAutofit fontScale="55000" lnSpcReduction="20000"/>
          </a:bodyPr>
          <a:lstStyle/>
          <a:p>
            <a:endParaRPr lang="it-IT" sz="2400" b="1" cap="small" dirty="0" smtClean="0"/>
          </a:p>
          <a:p>
            <a:r>
              <a:rPr lang="it-IT" sz="2900" b="1" cap="small" dirty="0" smtClean="0"/>
              <a:t>Partecipazione</a:t>
            </a:r>
            <a:r>
              <a:rPr lang="it-IT" sz="2900" b="1" cap="small" dirty="0"/>
              <a:t>: </a:t>
            </a:r>
            <a:r>
              <a:rPr lang="it-IT" sz="2900" b="1" cap="small" dirty="0" smtClean="0"/>
              <a:t> </a:t>
            </a:r>
            <a:r>
              <a:rPr lang="it-IT" sz="2900" b="1" cap="small" dirty="0"/>
              <a:t>risposte </a:t>
            </a:r>
            <a:r>
              <a:rPr lang="it-IT" sz="2900" b="1" cap="small" dirty="0" smtClean="0"/>
              <a:t>10 su 24 </a:t>
            </a:r>
            <a:r>
              <a:rPr lang="it-IT" sz="2900" b="1" cap="small" dirty="0"/>
              <a:t>( </a:t>
            </a:r>
            <a:r>
              <a:rPr lang="it-IT" sz="2900" b="1" cap="small" dirty="0" smtClean="0"/>
              <a:t>41%</a:t>
            </a:r>
            <a:r>
              <a:rPr lang="it-IT" sz="2900" b="1" cap="small" dirty="0"/>
              <a:t>)</a:t>
            </a:r>
          </a:p>
          <a:p>
            <a:endParaRPr lang="it-IT" sz="2400" dirty="0" smtClean="0"/>
          </a:p>
          <a:p>
            <a:r>
              <a:rPr lang="it-IT" sz="2500" dirty="0" smtClean="0"/>
              <a:t>Collaboratori scolastici: 6 su 18 (35%)</a:t>
            </a:r>
          </a:p>
          <a:p>
            <a:r>
              <a:rPr lang="it-IT" sz="2500" dirty="0" smtClean="0"/>
              <a:t>Personale di segreteria: 4 su 6 (70%)</a:t>
            </a:r>
          </a:p>
          <a:p>
            <a:endParaRPr lang="it-IT" sz="2500" dirty="0" smtClean="0"/>
          </a:p>
          <a:p>
            <a:endParaRPr lang="it-IT" sz="2400" dirty="0" smtClean="0"/>
          </a:p>
          <a:p>
            <a:r>
              <a:rPr lang="it-IT" sz="2400" b="1" dirty="0" smtClean="0">
                <a:solidFill>
                  <a:srgbClr val="000000"/>
                </a:solidFill>
              </a:rPr>
              <a:t>SODDISFAZIONE MEDIA POSITIVA:</a:t>
            </a:r>
          </a:p>
          <a:p>
            <a:r>
              <a:rPr lang="it-IT" sz="2400" b="1" dirty="0" smtClean="0">
                <a:solidFill>
                  <a:srgbClr val="000000"/>
                </a:solidFill>
              </a:rPr>
              <a:t>80.5 %</a:t>
            </a:r>
            <a:endParaRPr lang="it-IT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791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6450" y="1627187"/>
            <a:ext cx="7580376" cy="1839021"/>
          </a:xfrm>
        </p:spPr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cap="all" dirty="0" smtClean="0"/>
              <a:t>rapporti scuola famiglia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06450" y="3309410"/>
            <a:ext cx="7580376" cy="2482797"/>
          </a:xfrm>
        </p:spPr>
        <p:txBody>
          <a:bodyPr>
            <a:normAutofit/>
          </a:bodyPr>
          <a:lstStyle/>
          <a:p>
            <a:endParaRPr lang="it-IT" sz="2900" b="1" cap="small" dirty="0" smtClean="0"/>
          </a:p>
          <a:p>
            <a:endParaRPr lang="it-IT" sz="2400" dirty="0" smtClean="0"/>
          </a:p>
          <a:p>
            <a:r>
              <a:rPr lang="it-IT" sz="2400" b="1" dirty="0" smtClean="0">
                <a:solidFill>
                  <a:srgbClr val="000000"/>
                </a:solidFill>
              </a:rPr>
              <a:t>SODDISFAZIONE MEDIA ABBASTANZA POSITIVA:</a:t>
            </a:r>
          </a:p>
          <a:p>
            <a:r>
              <a:rPr lang="it-IT" sz="2400" b="1" dirty="0" smtClean="0">
                <a:solidFill>
                  <a:srgbClr val="000000"/>
                </a:solidFill>
              </a:rPr>
              <a:t>77.8 %</a:t>
            </a:r>
            <a:endParaRPr lang="it-IT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004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 FOCUS SUI DATI RACCOLTI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endParaRPr lang="it-IT" cap="small" dirty="0" smtClean="0"/>
          </a:p>
          <a:p>
            <a:pPr marL="0" indent="0">
              <a:buNone/>
            </a:pPr>
            <a:r>
              <a:rPr lang="it-IT" cap="small" dirty="0" smtClean="0"/>
              <a:t>ASPETTO MAGGIORMENTE POSITIVO</a:t>
            </a:r>
          </a:p>
          <a:p>
            <a:r>
              <a:rPr lang="it-IT" dirty="0" smtClean="0">
                <a:effectLst/>
              </a:rPr>
              <a:t>Disponibilità </a:t>
            </a:r>
            <a:r>
              <a:rPr lang="it-IT" dirty="0">
                <a:effectLst/>
              </a:rPr>
              <a:t>dei docenti all’ascolto e alla collaborazione con la famiglia: </a:t>
            </a:r>
            <a:r>
              <a:rPr lang="it-IT" b="1" dirty="0">
                <a:effectLst/>
              </a:rPr>
              <a:t>97.67%</a:t>
            </a:r>
            <a:r>
              <a:rPr lang="it-IT" dirty="0">
                <a:effectLst/>
              </a:rPr>
              <a:t> </a:t>
            </a:r>
            <a:endParaRPr lang="it-IT" cap="small" dirty="0" smtClean="0"/>
          </a:p>
          <a:p>
            <a:pPr marL="0" indent="0">
              <a:buNone/>
            </a:pPr>
            <a:r>
              <a:rPr lang="it-IT" cap="small" dirty="0" smtClean="0"/>
              <a:t>ASPETTO CON PERCENTUALE </a:t>
            </a:r>
            <a:r>
              <a:rPr lang="it-IT" cap="small" dirty="0" err="1" smtClean="0"/>
              <a:t>PIù</a:t>
            </a:r>
            <a:r>
              <a:rPr lang="it-IT" cap="small" dirty="0" smtClean="0"/>
              <a:t> BASSA</a:t>
            </a:r>
          </a:p>
          <a:p>
            <a:r>
              <a:rPr lang="it-IT" cap="small" dirty="0"/>
              <a:t> </a:t>
            </a:r>
            <a:r>
              <a:rPr lang="it-IT" dirty="0">
                <a:effectLst/>
              </a:rPr>
              <a:t>Efficacia organizzazione incontri con la famiglia: </a:t>
            </a:r>
            <a:r>
              <a:rPr lang="it-IT" b="1" dirty="0">
                <a:effectLst/>
              </a:rPr>
              <a:t>67.44%</a:t>
            </a:r>
            <a:r>
              <a:rPr lang="it-IT" dirty="0">
                <a:effectLst/>
              </a:rPr>
              <a:t> </a:t>
            </a:r>
            <a:endParaRPr lang="it-IT" cap="small" dirty="0" smtClean="0"/>
          </a:p>
        </p:txBody>
      </p:sp>
    </p:spTree>
    <p:extLst>
      <p:ext uri="{BB962C8B-B14F-4D97-AF65-F5344CB8AC3E}">
        <p14:creationId xmlns:p14="http://schemas.microsoft.com/office/powerpoint/2010/main" val="2071450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6450" y="1627187"/>
            <a:ext cx="7580376" cy="1839021"/>
          </a:xfrm>
        </p:spPr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cap="all" dirty="0" smtClean="0"/>
              <a:t>ORGANIZZAZIONE DELLA SCUOLA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06450" y="3309410"/>
            <a:ext cx="7580376" cy="2482797"/>
          </a:xfrm>
        </p:spPr>
        <p:txBody>
          <a:bodyPr>
            <a:normAutofit/>
          </a:bodyPr>
          <a:lstStyle/>
          <a:p>
            <a:endParaRPr lang="it-IT" sz="2900" b="1" cap="small" dirty="0" smtClean="0"/>
          </a:p>
          <a:p>
            <a:endParaRPr lang="it-IT" sz="2400" dirty="0" smtClean="0"/>
          </a:p>
          <a:p>
            <a:r>
              <a:rPr lang="it-IT" sz="2400" b="1" dirty="0" smtClean="0">
                <a:solidFill>
                  <a:srgbClr val="000000"/>
                </a:solidFill>
              </a:rPr>
              <a:t>SODDISFAZIONE MEDIA POSITIVA:</a:t>
            </a:r>
          </a:p>
          <a:p>
            <a:r>
              <a:rPr lang="it-IT" sz="2400" b="1" dirty="0" smtClean="0">
                <a:solidFill>
                  <a:srgbClr val="000000"/>
                </a:solidFill>
              </a:rPr>
              <a:t>85.4 %</a:t>
            </a:r>
            <a:endParaRPr lang="it-IT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951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 FOCUS SUI DATI RACCOLTI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r>
              <a:rPr lang="it-IT" cap="small" dirty="0"/>
              <a:t>In questo ambito tutti i dati superano l’85% del grado di soddisfazione.</a:t>
            </a:r>
          </a:p>
          <a:p>
            <a:pPr marL="0" indent="0">
              <a:buNone/>
            </a:pPr>
            <a:r>
              <a:rPr lang="it-IT" cap="small" dirty="0" smtClean="0"/>
              <a:t>ASPETTO MAGGIORMENTE POSITIVO</a:t>
            </a:r>
          </a:p>
          <a:p>
            <a:r>
              <a:rPr lang="it-IT" dirty="0">
                <a:effectLst/>
              </a:rPr>
              <a:t>Soddisfazione distribuzione orario settimanale: </a:t>
            </a:r>
            <a:r>
              <a:rPr lang="it-IT" b="1" dirty="0">
                <a:effectLst/>
              </a:rPr>
              <a:t>95.35%</a:t>
            </a:r>
            <a:r>
              <a:rPr lang="it-IT" dirty="0">
                <a:effectLst/>
              </a:rPr>
              <a:t> </a:t>
            </a:r>
            <a:endParaRPr lang="it-IT" cap="small" dirty="0" smtClean="0"/>
          </a:p>
          <a:p>
            <a:pPr marL="0" indent="0">
              <a:buNone/>
            </a:pPr>
            <a:r>
              <a:rPr lang="it-IT" cap="small" dirty="0" smtClean="0"/>
              <a:t>ASPETTO CON PERCENTUALE </a:t>
            </a:r>
            <a:r>
              <a:rPr lang="it-IT" cap="small" dirty="0" err="1" smtClean="0"/>
              <a:t>PIù</a:t>
            </a:r>
            <a:r>
              <a:rPr lang="it-IT" cap="small" dirty="0" smtClean="0"/>
              <a:t> BASSA, MA COMUNQUE POSITIVO</a:t>
            </a:r>
          </a:p>
          <a:p>
            <a:r>
              <a:rPr lang="it-IT" dirty="0">
                <a:effectLst/>
              </a:rPr>
              <a:t>Organizzazione visite e uscite didattiche: </a:t>
            </a:r>
            <a:r>
              <a:rPr lang="it-IT" b="1" dirty="0">
                <a:effectLst/>
              </a:rPr>
              <a:t>83.71%</a:t>
            </a:r>
            <a:endParaRPr lang="it-IT" dirty="0">
              <a:effectLst/>
            </a:endParaRPr>
          </a:p>
          <a:p>
            <a:pPr marL="0" indent="0">
              <a:buNone/>
            </a:pPr>
            <a:endParaRPr lang="it-IT" cap="small" dirty="0" smtClean="0"/>
          </a:p>
        </p:txBody>
      </p:sp>
    </p:spTree>
    <p:extLst>
      <p:ext uri="{BB962C8B-B14F-4D97-AF65-F5344CB8AC3E}">
        <p14:creationId xmlns:p14="http://schemas.microsoft.com/office/powerpoint/2010/main" val="3316584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6450" y="1627187"/>
            <a:ext cx="7580376" cy="1839021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it-IT" sz="80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PROGETTI</a:t>
            </a:r>
            <a:endParaRPr lang="it-IT" sz="8000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06450" y="3309410"/>
            <a:ext cx="7580376" cy="2482797"/>
          </a:xfrm>
        </p:spPr>
        <p:txBody>
          <a:bodyPr>
            <a:normAutofit/>
          </a:bodyPr>
          <a:lstStyle/>
          <a:p>
            <a:endParaRPr lang="it-IT" sz="2900" b="1" cap="small" dirty="0" smtClean="0"/>
          </a:p>
          <a:p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1097966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INCLUSIONE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endParaRPr lang="it-IT" sz="2000" b="1" cap="small" dirty="0" smtClean="0">
              <a:effectLst/>
            </a:endParaRPr>
          </a:p>
          <a:p>
            <a:pPr marL="0" indent="0">
              <a:buNone/>
            </a:pPr>
            <a:r>
              <a:rPr lang="it-IT" sz="2000" b="1" cap="small" dirty="0" smtClean="0">
                <a:effectLst/>
              </a:rPr>
              <a:t>Classi Specifiche</a:t>
            </a:r>
            <a:endParaRPr lang="it-IT" sz="2000" b="1" cap="small" dirty="0">
              <a:effectLst/>
            </a:endParaRPr>
          </a:p>
          <a:p>
            <a:pPr lvl="0"/>
            <a:r>
              <a:rPr lang="it-IT" sz="2000" dirty="0" smtClean="0">
                <a:effectLst/>
              </a:rPr>
              <a:t>Progetto </a:t>
            </a:r>
            <a:r>
              <a:rPr lang="it-IT" sz="2000" dirty="0">
                <a:effectLst/>
              </a:rPr>
              <a:t>più </a:t>
            </a:r>
            <a:r>
              <a:rPr lang="it-IT" sz="2000" dirty="0" smtClean="0">
                <a:effectLst/>
              </a:rPr>
              <a:t>soddisfacente </a:t>
            </a:r>
            <a:endParaRPr lang="it-IT" sz="2000" dirty="0">
              <a:effectLst/>
            </a:endParaRPr>
          </a:p>
          <a:p>
            <a:pPr marL="0" lvl="0" indent="0">
              <a:buNone/>
            </a:pPr>
            <a:r>
              <a:rPr lang="it-IT" sz="2000" dirty="0" smtClean="0">
                <a:effectLst/>
              </a:rPr>
              <a:t>   </a:t>
            </a:r>
            <a:r>
              <a:rPr lang="it-IT" sz="2000" dirty="0">
                <a:effectLst/>
              </a:rPr>
              <a:t>Lab. Lettura (1°): </a:t>
            </a:r>
            <a:r>
              <a:rPr lang="it-IT" sz="2000" b="1" dirty="0">
                <a:effectLst/>
              </a:rPr>
              <a:t>53.48%</a:t>
            </a:r>
            <a:r>
              <a:rPr lang="it-IT" sz="2000" dirty="0">
                <a:effectLst/>
              </a:rPr>
              <a:t> </a:t>
            </a:r>
          </a:p>
          <a:p>
            <a:r>
              <a:rPr lang="it-IT" sz="2000" dirty="0" smtClean="0">
                <a:effectLst/>
              </a:rPr>
              <a:t>Progetti </a:t>
            </a:r>
            <a:r>
              <a:rPr lang="it-IT" sz="2000" dirty="0">
                <a:effectLst/>
              </a:rPr>
              <a:t>meno </a:t>
            </a:r>
            <a:r>
              <a:rPr lang="it-IT" sz="2000" dirty="0" smtClean="0">
                <a:effectLst/>
              </a:rPr>
              <a:t>soddisfacenti </a:t>
            </a:r>
          </a:p>
          <a:p>
            <a:pPr marL="0" lvl="0" indent="0">
              <a:buNone/>
            </a:pPr>
            <a:r>
              <a:rPr lang="it-IT" sz="2000" dirty="0">
                <a:effectLst/>
              </a:rPr>
              <a:t>Lettura drammatizzate (2°): </a:t>
            </a:r>
            <a:r>
              <a:rPr lang="it-IT" sz="2000" b="1" dirty="0">
                <a:effectLst/>
              </a:rPr>
              <a:t>32.56%</a:t>
            </a:r>
            <a:r>
              <a:rPr lang="it-IT" sz="2000" dirty="0"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68136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SANI STILI DI VITA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endParaRPr lang="it-IT" sz="2000" b="1" cap="small" dirty="0" smtClean="0">
              <a:effectLst/>
            </a:endParaRPr>
          </a:p>
          <a:p>
            <a:pPr marL="0" indent="0">
              <a:buNone/>
            </a:pPr>
            <a:r>
              <a:rPr lang="it-IT" sz="2000" b="1" cap="small" dirty="0" smtClean="0">
                <a:effectLst/>
              </a:rPr>
              <a:t>Classi tutte </a:t>
            </a:r>
            <a:r>
              <a:rPr lang="mr-IN" sz="2000" b="1" cap="small" dirty="0" smtClean="0">
                <a:effectLst/>
              </a:rPr>
              <a:t>–</a:t>
            </a:r>
            <a:r>
              <a:rPr lang="it-IT" sz="2000" b="1" cap="small" dirty="0" smtClean="0">
                <a:effectLst/>
              </a:rPr>
              <a:t> Specifiche</a:t>
            </a:r>
            <a:endParaRPr lang="it-IT" sz="2000" b="1" cap="small" dirty="0">
              <a:effectLst/>
            </a:endParaRPr>
          </a:p>
          <a:p>
            <a:pPr lvl="0"/>
            <a:r>
              <a:rPr lang="it-IT" sz="2000" dirty="0" smtClean="0">
                <a:effectLst/>
              </a:rPr>
              <a:t>Progetti </a:t>
            </a:r>
            <a:r>
              <a:rPr lang="it-IT" sz="2000" dirty="0">
                <a:effectLst/>
              </a:rPr>
              <a:t>più </a:t>
            </a:r>
            <a:r>
              <a:rPr lang="it-IT" sz="2000" dirty="0" smtClean="0">
                <a:effectLst/>
              </a:rPr>
              <a:t>soddisfacenti</a:t>
            </a:r>
          </a:p>
          <a:p>
            <a:pPr marL="0" lvl="0" indent="0">
              <a:buNone/>
            </a:pPr>
            <a:r>
              <a:rPr lang="it-IT" sz="2000" dirty="0" smtClean="0">
                <a:effectLst/>
              </a:rPr>
              <a:t> </a:t>
            </a:r>
            <a:r>
              <a:rPr lang="it-IT" sz="2000" dirty="0">
                <a:effectLst/>
              </a:rPr>
              <a:t>Giornata alimentazione (classi tutte): </a:t>
            </a:r>
            <a:r>
              <a:rPr lang="it-IT" sz="2000" b="1" dirty="0">
                <a:effectLst/>
              </a:rPr>
              <a:t>93.02%</a:t>
            </a:r>
            <a:endParaRPr lang="it-IT" sz="2000" dirty="0">
              <a:effectLst/>
            </a:endParaRPr>
          </a:p>
          <a:p>
            <a:pPr marL="0" indent="0">
              <a:buNone/>
            </a:pPr>
            <a:r>
              <a:rPr lang="it-IT" sz="2000" dirty="0">
                <a:effectLst/>
              </a:rPr>
              <a:t>Life </a:t>
            </a:r>
            <a:r>
              <a:rPr lang="it-IT" sz="2000" dirty="0" err="1">
                <a:effectLst/>
              </a:rPr>
              <a:t>skills</a:t>
            </a:r>
            <a:r>
              <a:rPr lang="it-IT" sz="2000" dirty="0">
                <a:effectLst/>
              </a:rPr>
              <a:t> training (prime, seconde, 3°B): </a:t>
            </a:r>
            <a:r>
              <a:rPr lang="it-IT" sz="2000" b="1" dirty="0">
                <a:effectLst/>
              </a:rPr>
              <a:t>74.42%</a:t>
            </a:r>
            <a:r>
              <a:rPr lang="it-IT" sz="2000" dirty="0">
                <a:effectLst/>
              </a:rPr>
              <a:t> </a:t>
            </a:r>
          </a:p>
          <a:p>
            <a:r>
              <a:rPr lang="it-IT" sz="2000" dirty="0" smtClean="0">
                <a:effectLst/>
              </a:rPr>
              <a:t>Progetto </a:t>
            </a:r>
            <a:r>
              <a:rPr lang="it-IT" sz="2000" dirty="0">
                <a:effectLst/>
              </a:rPr>
              <a:t>meno </a:t>
            </a:r>
            <a:r>
              <a:rPr lang="it-IT" sz="2000" dirty="0" smtClean="0">
                <a:effectLst/>
              </a:rPr>
              <a:t>soddisfacente</a:t>
            </a:r>
          </a:p>
          <a:p>
            <a:pPr marL="0" indent="0">
              <a:buNone/>
            </a:pPr>
            <a:r>
              <a:rPr lang="it-IT" sz="2000" dirty="0" smtClean="0">
                <a:effectLst/>
              </a:rPr>
              <a:t> </a:t>
            </a:r>
            <a:r>
              <a:rPr lang="it-IT" sz="2000" dirty="0" err="1" smtClean="0">
                <a:effectLst/>
              </a:rPr>
              <a:t>Ludopatie</a:t>
            </a:r>
            <a:r>
              <a:rPr lang="it-IT" sz="2000" dirty="0">
                <a:effectLst/>
              </a:rPr>
              <a:t>: </a:t>
            </a:r>
            <a:r>
              <a:rPr lang="it-IT" sz="2000" b="1" dirty="0">
                <a:effectLst/>
              </a:rPr>
              <a:t>30.23%</a:t>
            </a:r>
            <a:r>
              <a:rPr lang="it-IT" sz="2000" dirty="0">
                <a:effectLst/>
              </a:rPr>
              <a:t> </a:t>
            </a:r>
            <a:endParaRPr lang="it-IT" sz="2000" cap="small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68012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239000" y="838200"/>
            <a:ext cx="1676400" cy="5574965"/>
          </a:xfrm>
        </p:spPr>
        <p:txBody>
          <a:bodyPr vert="wordArtVert"/>
          <a:lstStyle/>
          <a:p>
            <a:r>
              <a:rPr lang="it-IT" dirty="0" smtClean="0"/>
              <a:t>CITTADINANZA EUROPEA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fontScale="92500"/>
          </a:bodyPr>
          <a:lstStyle/>
          <a:p>
            <a:pPr marL="0" indent="0">
              <a:buNone/>
            </a:pPr>
            <a:endParaRPr lang="it-IT" sz="2000" b="1" cap="small" dirty="0" smtClean="0">
              <a:effectLst/>
            </a:endParaRPr>
          </a:p>
          <a:p>
            <a:pPr marL="0" indent="0" algn="ctr">
              <a:buNone/>
            </a:pPr>
            <a:r>
              <a:rPr lang="it-IT" sz="2000" b="1" cap="small" dirty="0" smtClean="0">
                <a:effectLst/>
              </a:rPr>
              <a:t>Classi tutte </a:t>
            </a:r>
            <a:endParaRPr lang="it-IT" sz="2000" b="1" cap="small" dirty="0">
              <a:effectLst/>
            </a:endParaRPr>
          </a:p>
          <a:p>
            <a:pPr lvl="0"/>
            <a:r>
              <a:rPr lang="it-IT" sz="2000" dirty="0" smtClean="0">
                <a:effectLst/>
              </a:rPr>
              <a:t>Progetti </a:t>
            </a:r>
            <a:r>
              <a:rPr lang="it-IT" sz="2000" dirty="0">
                <a:effectLst/>
              </a:rPr>
              <a:t>più </a:t>
            </a:r>
            <a:r>
              <a:rPr lang="it-IT" sz="2000" dirty="0" smtClean="0">
                <a:effectLst/>
              </a:rPr>
              <a:t>soddisfacenti</a:t>
            </a:r>
          </a:p>
          <a:p>
            <a:pPr marL="0" lvl="0" indent="0">
              <a:buNone/>
            </a:pPr>
            <a:r>
              <a:rPr lang="it-IT" sz="2000" dirty="0" smtClean="0">
                <a:effectLst/>
              </a:rPr>
              <a:t> </a:t>
            </a:r>
            <a:r>
              <a:rPr lang="it-IT" sz="2000" dirty="0">
                <a:effectLst/>
              </a:rPr>
              <a:t>Giornata in prevenzione del </a:t>
            </a:r>
            <a:r>
              <a:rPr lang="it-IT" sz="2000" dirty="0" err="1">
                <a:effectLst/>
              </a:rPr>
              <a:t>cyberbullismo</a:t>
            </a:r>
            <a:r>
              <a:rPr lang="it-IT" sz="2000" dirty="0">
                <a:effectLst/>
              </a:rPr>
              <a:t>: </a:t>
            </a:r>
            <a:r>
              <a:rPr lang="it-IT" sz="2000" b="1" dirty="0">
                <a:effectLst/>
              </a:rPr>
              <a:t>95.3%</a:t>
            </a:r>
            <a:endParaRPr lang="it-IT" sz="2000" dirty="0">
              <a:effectLst/>
            </a:endParaRPr>
          </a:p>
          <a:p>
            <a:pPr marL="0" indent="0">
              <a:buNone/>
            </a:pPr>
            <a:r>
              <a:rPr lang="it-IT" sz="2000" dirty="0">
                <a:effectLst/>
              </a:rPr>
              <a:t>Green </a:t>
            </a:r>
            <a:r>
              <a:rPr lang="it-IT" sz="2000" dirty="0" err="1">
                <a:effectLst/>
              </a:rPr>
              <a:t>school</a:t>
            </a:r>
            <a:r>
              <a:rPr lang="it-IT" sz="2000" dirty="0">
                <a:effectLst/>
              </a:rPr>
              <a:t>: </a:t>
            </a:r>
            <a:r>
              <a:rPr lang="it-IT" sz="2000" b="1" dirty="0">
                <a:effectLst/>
              </a:rPr>
              <a:t>95.3%</a:t>
            </a:r>
            <a:r>
              <a:rPr lang="it-IT" sz="2000" dirty="0">
                <a:effectLst/>
              </a:rPr>
              <a:t> </a:t>
            </a:r>
          </a:p>
          <a:p>
            <a:r>
              <a:rPr lang="it-IT" sz="2000" dirty="0" smtClean="0">
                <a:effectLst/>
              </a:rPr>
              <a:t>Progetti </a:t>
            </a:r>
            <a:r>
              <a:rPr lang="it-IT" sz="2000" dirty="0">
                <a:effectLst/>
              </a:rPr>
              <a:t>meno </a:t>
            </a:r>
            <a:r>
              <a:rPr lang="it-IT" sz="2000" dirty="0" smtClean="0">
                <a:effectLst/>
              </a:rPr>
              <a:t>soddisfacenti</a:t>
            </a:r>
          </a:p>
          <a:p>
            <a:pPr marL="0" lvl="0" indent="0">
              <a:buNone/>
            </a:pPr>
            <a:r>
              <a:rPr lang="it-IT" sz="2000" dirty="0" smtClean="0">
                <a:effectLst/>
              </a:rPr>
              <a:t> </a:t>
            </a:r>
            <a:r>
              <a:rPr lang="it-IT" sz="2000" dirty="0">
                <a:effectLst/>
              </a:rPr>
              <a:t>Madrelingua inglese: </a:t>
            </a:r>
            <a:r>
              <a:rPr lang="it-IT" sz="2000" b="1" dirty="0">
                <a:effectLst/>
              </a:rPr>
              <a:t>88.37%</a:t>
            </a:r>
            <a:endParaRPr lang="it-IT" sz="2000" dirty="0">
              <a:effectLst/>
            </a:endParaRPr>
          </a:p>
          <a:p>
            <a:pPr marL="0" lvl="0" indent="0">
              <a:buNone/>
            </a:pPr>
            <a:r>
              <a:rPr lang="it-IT" sz="2000" dirty="0">
                <a:effectLst/>
              </a:rPr>
              <a:t>Madrelingua francese: </a:t>
            </a:r>
            <a:r>
              <a:rPr lang="it-IT" sz="2000" b="1" dirty="0">
                <a:effectLst/>
              </a:rPr>
              <a:t>88.37%</a:t>
            </a:r>
            <a:endParaRPr lang="it-IT" sz="2000" dirty="0">
              <a:effectLst/>
            </a:endParaRPr>
          </a:p>
          <a:p>
            <a:pPr marL="0" indent="0">
              <a:buNone/>
            </a:pPr>
            <a:r>
              <a:rPr lang="it-IT" sz="2000" b="1" dirty="0" smtClean="0">
                <a:effectLst/>
              </a:rPr>
              <a:t>I </a:t>
            </a:r>
            <a:r>
              <a:rPr lang="it-IT" sz="2000" b="1" dirty="0">
                <a:effectLst/>
              </a:rPr>
              <a:t>dati sono quelli con la percentuale più bassa, ma non negativi.</a:t>
            </a:r>
            <a:r>
              <a:rPr lang="it-IT" sz="2000" dirty="0">
                <a:effectLst/>
              </a:rPr>
              <a:t> </a:t>
            </a:r>
            <a:endParaRPr lang="it-IT" sz="2000" cap="small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34508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239000" y="838200"/>
            <a:ext cx="1676400" cy="5574965"/>
          </a:xfrm>
        </p:spPr>
        <p:txBody>
          <a:bodyPr vert="wordArtVert"/>
          <a:lstStyle/>
          <a:p>
            <a:r>
              <a:rPr lang="it-IT" dirty="0" smtClean="0"/>
              <a:t>CITTADINANZA EUROPEA / CONCORSI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lnSpcReduction="10000"/>
          </a:bodyPr>
          <a:lstStyle/>
          <a:p>
            <a:pPr marL="0" indent="0">
              <a:buNone/>
            </a:pPr>
            <a:endParaRPr lang="it-IT" sz="2000" b="1" cap="small" dirty="0" smtClean="0">
              <a:effectLst/>
            </a:endParaRPr>
          </a:p>
          <a:p>
            <a:pPr marL="0" indent="0" algn="ctr">
              <a:buNone/>
            </a:pPr>
            <a:r>
              <a:rPr lang="it-IT" sz="2000" b="1" cap="small" dirty="0" smtClean="0">
                <a:effectLst/>
              </a:rPr>
              <a:t>Classi Specifiche</a:t>
            </a:r>
            <a:endParaRPr lang="it-IT" sz="2000" b="1" cap="small" dirty="0">
              <a:effectLst/>
            </a:endParaRPr>
          </a:p>
          <a:p>
            <a:pPr lvl="0"/>
            <a:r>
              <a:rPr lang="it-IT" sz="2000" dirty="0" smtClean="0">
                <a:effectLst/>
              </a:rPr>
              <a:t>Progetti </a:t>
            </a:r>
            <a:r>
              <a:rPr lang="it-IT" sz="2000" dirty="0">
                <a:effectLst/>
              </a:rPr>
              <a:t>più </a:t>
            </a:r>
            <a:r>
              <a:rPr lang="it-IT" sz="2000" dirty="0" smtClean="0">
                <a:effectLst/>
              </a:rPr>
              <a:t>soddisfacenti</a:t>
            </a:r>
          </a:p>
          <a:p>
            <a:pPr marL="0" lvl="0" indent="0">
              <a:buNone/>
            </a:pPr>
            <a:r>
              <a:rPr lang="it-IT" sz="2000" dirty="0" err="1">
                <a:effectLst/>
              </a:rPr>
              <a:t>Cyberbullismo</a:t>
            </a:r>
            <a:r>
              <a:rPr lang="it-IT" sz="2000" dirty="0">
                <a:effectLst/>
              </a:rPr>
              <a:t> e legalità digitale (1°e2°): </a:t>
            </a:r>
            <a:r>
              <a:rPr lang="it-IT" sz="2000" b="1" dirty="0">
                <a:effectLst/>
              </a:rPr>
              <a:t>74.41%</a:t>
            </a:r>
            <a:r>
              <a:rPr lang="it-IT" sz="2000" dirty="0">
                <a:effectLst/>
              </a:rPr>
              <a:t> </a:t>
            </a:r>
            <a:endParaRPr lang="it-IT" sz="2000" dirty="0" smtClean="0">
              <a:effectLst/>
            </a:endParaRPr>
          </a:p>
          <a:p>
            <a:r>
              <a:rPr lang="it-IT" sz="2000" dirty="0" smtClean="0">
                <a:effectLst/>
              </a:rPr>
              <a:t>Progetti </a:t>
            </a:r>
            <a:r>
              <a:rPr lang="it-IT" sz="2000" dirty="0">
                <a:effectLst/>
              </a:rPr>
              <a:t>meno </a:t>
            </a:r>
            <a:r>
              <a:rPr lang="it-IT" sz="2000" dirty="0" smtClean="0">
                <a:effectLst/>
              </a:rPr>
              <a:t>soddisfacenti</a:t>
            </a:r>
          </a:p>
          <a:p>
            <a:pPr marL="0" lvl="0" indent="0">
              <a:buNone/>
            </a:pPr>
            <a:r>
              <a:rPr lang="it-IT" sz="2000" dirty="0">
                <a:effectLst/>
              </a:rPr>
              <a:t>Campionati di giornalismo (3°A): </a:t>
            </a:r>
            <a:r>
              <a:rPr lang="it-IT" sz="2000" b="1" dirty="0">
                <a:effectLst/>
              </a:rPr>
              <a:t>16.28%</a:t>
            </a:r>
            <a:endParaRPr lang="it-IT" sz="2000" dirty="0">
              <a:effectLst/>
            </a:endParaRPr>
          </a:p>
          <a:p>
            <a:pPr marL="0" indent="0">
              <a:buNone/>
            </a:pPr>
            <a:r>
              <a:rPr lang="it-IT" sz="2000" dirty="0">
                <a:effectLst/>
              </a:rPr>
              <a:t>CLIL di francese (2°): </a:t>
            </a:r>
            <a:r>
              <a:rPr lang="it-IT" sz="2000" b="1" dirty="0">
                <a:effectLst/>
              </a:rPr>
              <a:t>32.55%</a:t>
            </a:r>
            <a:r>
              <a:rPr lang="it-IT" sz="2000" dirty="0">
                <a:effectLst/>
              </a:rPr>
              <a:t> </a:t>
            </a:r>
          </a:p>
          <a:p>
            <a:pPr marL="0" indent="0" algn="ctr">
              <a:buNone/>
            </a:pPr>
            <a:r>
              <a:rPr lang="it-IT" sz="2000" b="1" cap="small" dirty="0" smtClean="0">
                <a:effectLst/>
              </a:rPr>
              <a:t>Concorsi</a:t>
            </a:r>
          </a:p>
          <a:p>
            <a:pPr marL="0" indent="0" algn="just">
              <a:buNone/>
            </a:pPr>
            <a:r>
              <a:rPr lang="it-IT" sz="2000" b="1" dirty="0" smtClean="0">
                <a:effectLst/>
              </a:rPr>
              <a:t>83.72</a:t>
            </a:r>
            <a:r>
              <a:rPr lang="it-IT" sz="2000" b="1" dirty="0">
                <a:effectLst/>
              </a:rPr>
              <a:t>% valutazione Positiva</a:t>
            </a:r>
            <a:r>
              <a:rPr lang="it-IT" sz="2000" dirty="0">
                <a:effectLst/>
              </a:rPr>
              <a:t> </a:t>
            </a:r>
            <a:endParaRPr lang="it-IT" sz="2000" b="1" cap="small" dirty="0">
              <a:effectLst/>
            </a:endParaRPr>
          </a:p>
          <a:p>
            <a:pPr marL="0" indent="0">
              <a:buNone/>
            </a:pPr>
            <a:endParaRPr lang="it-IT" sz="2000" cap="small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38642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239000" y="838200"/>
            <a:ext cx="1676400" cy="5574965"/>
          </a:xfrm>
        </p:spPr>
        <p:txBody>
          <a:bodyPr vert="wordArtVert"/>
          <a:lstStyle/>
          <a:p>
            <a:r>
              <a:rPr lang="it-IT" dirty="0" smtClean="0"/>
              <a:t>EXTRA CURRICOLARI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endParaRPr lang="it-IT" sz="2000" b="1" cap="small" dirty="0" smtClean="0">
              <a:effectLst/>
            </a:endParaRPr>
          </a:p>
          <a:p>
            <a:pPr marL="0" indent="0" algn="ctr">
              <a:buNone/>
            </a:pPr>
            <a:endParaRPr lang="it-IT" sz="2000" b="1" cap="small" dirty="0">
              <a:effectLst/>
            </a:endParaRPr>
          </a:p>
          <a:p>
            <a:pPr lvl="0"/>
            <a:r>
              <a:rPr lang="it-IT" sz="2000" dirty="0" smtClean="0">
                <a:effectLst/>
              </a:rPr>
              <a:t>Progetti </a:t>
            </a:r>
            <a:r>
              <a:rPr lang="it-IT" sz="2000" dirty="0">
                <a:effectLst/>
              </a:rPr>
              <a:t>più </a:t>
            </a:r>
            <a:r>
              <a:rPr lang="it-IT" sz="2000" dirty="0" smtClean="0">
                <a:effectLst/>
              </a:rPr>
              <a:t>soddisfacenti</a:t>
            </a:r>
          </a:p>
          <a:p>
            <a:pPr marL="0" lvl="0" indent="0">
              <a:buNone/>
            </a:pPr>
            <a:r>
              <a:rPr lang="it-IT" sz="2000" dirty="0">
                <a:effectLst/>
              </a:rPr>
              <a:t>Imparare recitando (1°): </a:t>
            </a:r>
            <a:r>
              <a:rPr lang="it-IT" sz="2000" b="1" dirty="0">
                <a:effectLst/>
              </a:rPr>
              <a:t>46.51</a:t>
            </a:r>
            <a:r>
              <a:rPr lang="it-IT" sz="2000" b="1" dirty="0" smtClean="0">
                <a:effectLst/>
              </a:rPr>
              <a:t>%</a:t>
            </a:r>
          </a:p>
          <a:p>
            <a:pPr marL="0" lvl="0" indent="0">
              <a:buNone/>
            </a:pPr>
            <a:r>
              <a:rPr lang="it-IT" sz="2000" dirty="0">
                <a:effectLst/>
              </a:rPr>
              <a:t>Le valigie di Auschwitz (2°-3°):</a:t>
            </a:r>
            <a:r>
              <a:rPr lang="it-IT" sz="2000" b="1" dirty="0">
                <a:effectLst/>
              </a:rPr>
              <a:t> 55.81%</a:t>
            </a:r>
            <a:r>
              <a:rPr lang="it-IT" sz="2000" dirty="0">
                <a:effectLst/>
              </a:rPr>
              <a:t> </a:t>
            </a:r>
          </a:p>
          <a:p>
            <a:r>
              <a:rPr lang="it-IT" sz="2000" dirty="0" smtClean="0">
                <a:effectLst/>
              </a:rPr>
              <a:t>Progetto </a:t>
            </a:r>
            <a:r>
              <a:rPr lang="it-IT" sz="2000" dirty="0">
                <a:effectLst/>
              </a:rPr>
              <a:t>meno </a:t>
            </a:r>
            <a:r>
              <a:rPr lang="it-IT" sz="2000" dirty="0" smtClean="0">
                <a:effectLst/>
              </a:rPr>
              <a:t>soddisfacente</a:t>
            </a:r>
          </a:p>
          <a:p>
            <a:pPr marL="0" indent="0">
              <a:buNone/>
            </a:pPr>
            <a:r>
              <a:rPr lang="it-IT" sz="2000" dirty="0">
                <a:effectLst/>
              </a:rPr>
              <a:t>KET (3°): </a:t>
            </a:r>
            <a:r>
              <a:rPr lang="it-IT" sz="2000" b="1" dirty="0">
                <a:effectLst/>
              </a:rPr>
              <a:t>16.27%</a:t>
            </a:r>
            <a:endParaRPr lang="it-IT" sz="2000" dirty="0">
              <a:effectLst/>
            </a:endParaRPr>
          </a:p>
          <a:p>
            <a:pPr marL="0" lvl="0" indent="0">
              <a:buNone/>
            </a:pPr>
            <a:endParaRPr lang="it-IT" sz="2000" b="1" cap="small" dirty="0">
              <a:effectLst/>
            </a:endParaRPr>
          </a:p>
          <a:p>
            <a:pPr marL="0" indent="0">
              <a:buNone/>
            </a:pPr>
            <a:endParaRPr lang="it-IT" sz="2000" cap="small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78427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ASPETTI POSITIVI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r>
              <a:rPr lang="it-IT" cap="small" dirty="0" smtClean="0"/>
              <a:t>Organizzazione orario di servizio: 100%</a:t>
            </a:r>
          </a:p>
          <a:p>
            <a:r>
              <a:rPr lang="it-IT" cap="small" dirty="0" smtClean="0"/>
              <a:t>Rapporti e comunicazione con il Dirigente Scolastico: 100%</a:t>
            </a:r>
          </a:p>
          <a:p>
            <a:r>
              <a:rPr lang="it-IT" cap="small" dirty="0" smtClean="0"/>
              <a:t>Rapporti e comunicazione con il D.S.G.A: 100%;</a:t>
            </a:r>
          </a:p>
          <a:p>
            <a:pPr marL="0" indent="0" algn="ctr">
              <a:buNone/>
            </a:pPr>
            <a:endParaRPr lang="it-IT" b="1" i="1" cap="small" dirty="0" smtClean="0"/>
          </a:p>
          <a:p>
            <a:pPr marL="0" indent="0" algn="ctr">
              <a:buNone/>
            </a:pPr>
            <a:r>
              <a:rPr lang="it-IT" b="1" i="1" cap="small" dirty="0" smtClean="0"/>
              <a:t>Sono stati presi in considerazione i dati pari al 100%</a:t>
            </a:r>
            <a:endParaRPr lang="it-IT" b="1" i="1" dirty="0"/>
          </a:p>
        </p:txBody>
      </p:sp>
    </p:spTree>
    <p:extLst>
      <p:ext uri="{BB962C8B-B14F-4D97-AF65-F5344CB8AC3E}">
        <p14:creationId xmlns:p14="http://schemas.microsoft.com/office/powerpoint/2010/main" val="1896328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6450" y="1627187"/>
            <a:ext cx="7580376" cy="1839021"/>
          </a:xfrm>
        </p:spPr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Plesso Volta</a:t>
            </a:r>
            <a:br>
              <a:rPr lang="it-IT" dirty="0" smtClean="0"/>
            </a:br>
            <a:r>
              <a:rPr lang="it-IT" dirty="0" smtClean="0"/>
              <a:t>Il punto di vista dei genitori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06450" y="3309410"/>
            <a:ext cx="7580376" cy="2482797"/>
          </a:xfrm>
        </p:spPr>
        <p:txBody>
          <a:bodyPr>
            <a:normAutofit fontScale="92500" lnSpcReduction="20000"/>
          </a:bodyPr>
          <a:lstStyle/>
          <a:p>
            <a:endParaRPr lang="it-IT" sz="2900" b="1" cap="small" dirty="0" smtClean="0"/>
          </a:p>
          <a:p>
            <a:r>
              <a:rPr lang="it-IT" sz="2900" b="1" cap="small" dirty="0" smtClean="0"/>
              <a:t>Partecipazione</a:t>
            </a:r>
            <a:r>
              <a:rPr lang="it-IT" sz="2900" b="1" cap="small" dirty="0"/>
              <a:t>: 4</a:t>
            </a:r>
            <a:r>
              <a:rPr lang="it-IT" sz="2900" b="1" cap="small" dirty="0" smtClean="0"/>
              <a:t>7 </a:t>
            </a:r>
            <a:r>
              <a:rPr lang="it-IT" sz="2900" b="1" cap="small" dirty="0"/>
              <a:t>risposte su </a:t>
            </a:r>
            <a:r>
              <a:rPr lang="it-IT" sz="2900" b="1" cap="small" dirty="0" smtClean="0"/>
              <a:t>146 </a:t>
            </a:r>
            <a:r>
              <a:rPr lang="it-IT" sz="2900" b="1" cap="small" dirty="0"/>
              <a:t>( </a:t>
            </a:r>
            <a:r>
              <a:rPr lang="it-IT" sz="2900" b="1" cap="small" dirty="0" smtClean="0"/>
              <a:t>32%</a:t>
            </a:r>
            <a:r>
              <a:rPr lang="it-IT" sz="2900" b="1" cap="small" dirty="0"/>
              <a:t>)</a:t>
            </a:r>
          </a:p>
          <a:p>
            <a:endParaRPr lang="it-IT" sz="2400" dirty="0"/>
          </a:p>
          <a:p>
            <a:endParaRPr lang="it-IT" sz="2400" dirty="0" smtClean="0"/>
          </a:p>
          <a:p>
            <a:r>
              <a:rPr lang="it-IT" sz="2400" b="1" dirty="0" smtClean="0">
                <a:solidFill>
                  <a:srgbClr val="000000"/>
                </a:solidFill>
              </a:rPr>
              <a:t>SODDISFAZIONE MEDIA POSITIVA:</a:t>
            </a:r>
          </a:p>
          <a:p>
            <a:r>
              <a:rPr lang="it-IT" sz="2400" b="1" dirty="0" smtClean="0">
                <a:solidFill>
                  <a:srgbClr val="000000"/>
                </a:solidFill>
              </a:rPr>
              <a:t>84 %</a:t>
            </a:r>
            <a:endParaRPr lang="it-IT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517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6450" y="1627187"/>
            <a:ext cx="7580376" cy="1839021"/>
          </a:xfrm>
        </p:spPr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cap="all" dirty="0" smtClean="0"/>
              <a:t>qualità della scuola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06450" y="3309410"/>
            <a:ext cx="7580376" cy="2482797"/>
          </a:xfrm>
        </p:spPr>
        <p:txBody>
          <a:bodyPr>
            <a:normAutofit/>
          </a:bodyPr>
          <a:lstStyle/>
          <a:p>
            <a:endParaRPr lang="it-IT" sz="2900" b="1" cap="small" dirty="0" smtClean="0"/>
          </a:p>
          <a:p>
            <a:endParaRPr lang="it-IT" sz="2400" dirty="0" smtClean="0"/>
          </a:p>
          <a:p>
            <a:r>
              <a:rPr lang="it-IT" sz="2400" b="1" dirty="0" smtClean="0">
                <a:solidFill>
                  <a:srgbClr val="000000"/>
                </a:solidFill>
              </a:rPr>
              <a:t>SODDISFAZIONE MEDIA POSITIVA:</a:t>
            </a:r>
          </a:p>
          <a:p>
            <a:r>
              <a:rPr lang="it-IT" sz="2400" b="1" dirty="0" smtClean="0">
                <a:solidFill>
                  <a:srgbClr val="000000"/>
                </a:solidFill>
              </a:rPr>
              <a:t>86 %</a:t>
            </a:r>
            <a:endParaRPr lang="it-IT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34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 FOCUS SUI DATI RACCOLTI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endParaRPr lang="it-IT" cap="small" dirty="0" smtClean="0"/>
          </a:p>
          <a:p>
            <a:pPr marL="0" indent="0">
              <a:buNone/>
            </a:pPr>
            <a:r>
              <a:rPr lang="it-IT" cap="small" dirty="0" smtClean="0"/>
              <a:t>ASPETTI MAGGIORMENTE POSITIVI</a:t>
            </a:r>
          </a:p>
          <a:p>
            <a:pPr lvl="0"/>
            <a:r>
              <a:rPr lang="it-IT" dirty="0">
                <a:effectLst/>
              </a:rPr>
              <a:t>Buoni rapporti con insegnanti:</a:t>
            </a:r>
            <a:r>
              <a:rPr lang="it-IT" b="1" dirty="0">
                <a:effectLst/>
              </a:rPr>
              <a:t>95.74%</a:t>
            </a:r>
            <a:endParaRPr lang="it-IT" dirty="0">
              <a:effectLst/>
            </a:endParaRPr>
          </a:p>
          <a:p>
            <a:pPr lvl="0"/>
            <a:r>
              <a:rPr lang="it-IT" dirty="0">
                <a:effectLst/>
              </a:rPr>
              <a:t>Soddisfazione verso attività curricolare proposta: </a:t>
            </a:r>
            <a:r>
              <a:rPr lang="it-IT" b="1" dirty="0">
                <a:effectLst/>
              </a:rPr>
              <a:t>91.49%</a:t>
            </a:r>
            <a:endParaRPr lang="it-IT" dirty="0">
              <a:effectLst/>
            </a:endParaRPr>
          </a:p>
          <a:p>
            <a:pPr marL="0" indent="0">
              <a:buNone/>
            </a:pPr>
            <a:r>
              <a:rPr lang="it-IT" cap="small" dirty="0" smtClean="0"/>
              <a:t>ASPETTO CON PERCENTUALE </a:t>
            </a:r>
            <a:r>
              <a:rPr lang="it-IT" cap="small" dirty="0" err="1" smtClean="0"/>
              <a:t>PIù</a:t>
            </a:r>
            <a:r>
              <a:rPr lang="it-IT" cap="small" dirty="0" smtClean="0"/>
              <a:t> BASSA, COMUNQUE POSITIVO</a:t>
            </a:r>
          </a:p>
          <a:p>
            <a:r>
              <a:rPr lang="it-IT" dirty="0">
                <a:effectLst/>
              </a:rPr>
              <a:t>Attenzione verso i bisogni scolastici del figlio/a: </a:t>
            </a:r>
            <a:r>
              <a:rPr lang="it-IT" b="1" dirty="0">
                <a:effectLst/>
              </a:rPr>
              <a:t>74.46%</a:t>
            </a:r>
            <a:endParaRPr lang="it-IT" dirty="0">
              <a:effectLst/>
            </a:endParaRPr>
          </a:p>
          <a:p>
            <a:pPr marL="0" indent="0">
              <a:buNone/>
            </a:pPr>
            <a:endParaRPr lang="it-IT" cap="small" dirty="0" smtClean="0"/>
          </a:p>
        </p:txBody>
      </p:sp>
    </p:spTree>
    <p:extLst>
      <p:ext uri="{BB962C8B-B14F-4D97-AF65-F5344CB8AC3E}">
        <p14:creationId xmlns:p14="http://schemas.microsoft.com/office/powerpoint/2010/main" val="2083941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6450" y="1627187"/>
            <a:ext cx="7580376" cy="1839021"/>
          </a:xfrm>
        </p:spPr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cap="all" dirty="0" smtClean="0"/>
              <a:t>rapporti scuola famiglia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06450" y="3309410"/>
            <a:ext cx="7580376" cy="2482797"/>
          </a:xfrm>
        </p:spPr>
        <p:txBody>
          <a:bodyPr>
            <a:normAutofit/>
          </a:bodyPr>
          <a:lstStyle/>
          <a:p>
            <a:endParaRPr lang="it-IT" sz="2900" b="1" cap="small" dirty="0" smtClean="0"/>
          </a:p>
          <a:p>
            <a:endParaRPr lang="it-IT" sz="2400" dirty="0" smtClean="0"/>
          </a:p>
          <a:p>
            <a:r>
              <a:rPr lang="it-IT" sz="2400" b="1" dirty="0" smtClean="0">
                <a:solidFill>
                  <a:srgbClr val="000000"/>
                </a:solidFill>
              </a:rPr>
              <a:t>SODDISFAZIONE MEDIA ABBASTANZA POSITIVA:</a:t>
            </a:r>
          </a:p>
          <a:p>
            <a:r>
              <a:rPr lang="it-IT" sz="2400" b="1" dirty="0" smtClean="0">
                <a:solidFill>
                  <a:srgbClr val="000000"/>
                </a:solidFill>
              </a:rPr>
              <a:t>73 %</a:t>
            </a:r>
            <a:endParaRPr lang="it-IT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004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 FOCUS SUI DATI RACCOLTI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r>
              <a:rPr lang="it-IT" cap="small" dirty="0" smtClean="0"/>
              <a:t>ASPETTI MAGGIORMENTE POSITIVI</a:t>
            </a:r>
          </a:p>
          <a:p>
            <a:pPr lvl="0"/>
            <a:r>
              <a:rPr lang="it-IT" dirty="0">
                <a:effectLst/>
              </a:rPr>
              <a:t>Comunicazione scuola – famiglia (libretti, comunicazione </a:t>
            </a:r>
            <a:r>
              <a:rPr lang="it-IT" dirty="0" err="1">
                <a:effectLst/>
              </a:rPr>
              <a:t>Regel</a:t>
            </a:r>
            <a:r>
              <a:rPr lang="it-IT" dirty="0">
                <a:effectLst/>
              </a:rPr>
              <a:t> e sito web- valutazione online): </a:t>
            </a:r>
            <a:r>
              <a:rPr lang="it-IT" b="1" dirty="0">
                <a:effectLst/>
              </a:rPr>
              <a:t>95.74%</a:t>
            </a:r>
            <a:endParaRPr lang="it-IT" dirty="0">
              <a:effectLst/>
            </a:endParaRPr>
          </a:p>
          <a:p>
            <a:r>
              <a:rPr lang="it-IT" dirty="0">
                <a:effectLst/>
              </a:rPr>
              <a:t>Disponibilità docenti ascolto e collaborazione con famiglia: </a:t>
            </a:r>
            <a:r>
              <a:rPr lang="it-IT" b="1" dirty="0">
                <a:effectLst/>
              </a:rPr>
              <a:t>95.74%</a:t>
            </a:r>
            <a:r>
              <a:rPr lang="it-IT" dirty="0">
                <a:effectLst/>
              </a:rPr>
              <a:t> </a:t>
            </a:r>
            <a:endParaRPr lang="it-IT" cap="small" dirty="0" smtClean="0"/>
          </a:p>
          <a:p>
            <a:pPr marL="0" indent="0">
              <a:buNone/>
            </a:pPr>
            <a:r>
              <a:rPr lang="it-IT" cap="small" dirty="0" smtClean="0"/>
              <a:t>ASPETTO CON PERCENTUALE </a:t>
            </a:r>
            <a:r>
              <a:rPr lang="it-IT" cap="small" dirty="0" err="1" smtClean="0"/>
              <a:t>PIù</a:t>
            </a:r>
            <a:r>
              <a:rPr lang="it-IT" cap="small" dirty="0" smtClean="0"/>
              <a:t> BASSA, COMUNQUE POSITIVO</a:t>
            </a:r>
          </a:p>
          <a:p>
            <a:pPr lvl="0"/>
            <a:r>
              <a:rPr lang="it-IT" dirty="0">
                <a:effectLst/>
              </a:rPr>
              <a:t>Incontri con la famiglia organizzati in modo efficace: </a:t>
            </a:r>
            <a:r>
              <a:rPr lang="it-IT" b="1" dirty="0">
                <a:effectLst/>
              </a:rPr>
              <a:t>76.6%</a:t>
            </a:r>
            <a:endParaRPr lang="it-IT" dirty="0">
              <a:effectLst/>
            </a:endParaRPr>
          </a:p>
          <a:p>
            <a:endParaRPr lang="it-IT" cap="small" dirty="0" smtClean="0"/>
          </a:p>
        </p:txBody>
      </p:sp>
    </p:spTree>
    <p:extLst>
      <p:ext uri="{BB962C8B-B14F-4D97-AF65-F5344CB8AC3E}">
        <p14:creationId xmlns:p14="http://schemas.microsoft.com/office/powerpoint/2010/main" val="2071450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6450" y="1627187"/>
            <a:ext cx="7580376" cy="1839021"/>
          </a:xfrm>
        </p:spPr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cap="all" dirty="0" smtClean="0"/>
              <a:t>ORGANIZZAZIONE DELLA SCUOLA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06450" y="3309410"/>
            <a:ext cx="7580376" cy="2482797"/>
          </a:xfrm>
        </p:spPr>
        <p:txBody>
          <a:bodyPr>
            <a:normAutofit/>
          </a:bodyPr>
          <a:lstStyle/>
          <a:p>
            <a:endParaRPr lang="it-IT" sz="2900" b="1" cap="small" dirty="0" smtClean="0"/>
          </a:p>
          <a:p>
            <a:endParaRPr lang="it-IT" sz="2400" dirty="0" smtClean="0"/>
          </a:p>
          <a:p>
            <a:r>
              <a:rPr lang="it-IT" sz="2400" b="1" dirty="0" smtClean="0">
                <a:solidFill>
                  <a:srgbClr val="000000"/>
                </a:solidFill>
              </a:rPr>
              <a:t>SODDISFAZIONE MEDIA POSITIVA:</a:t>
            </a:r>
          </a:p>
          <a:p>
            <a:r>
              <a:rPr lang="it-IT" sz="2400" b="1" dirty="0" smtClean="0">
                <a:solidFill>
                  <a:srgbClr val="000000"/>
                </a:solidFill>
              </a:rPr>
              <a:t>83 %</a:t>
            </a:r>
            <a:endParaRPr lang="it-IT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951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 FOCUS SUI DATI RACCOLTI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r>
              <a:rPr lang="it-IT" cap="small" dirty="0" smtClean="0"/>
              <a:t>ASPETTO MAGGIORMENTE POSITIVO</a:t>
            </a:r>
          </a:p>
          <a:p>
            <a:pPr marL="0" indent="0">
              <a:buNone/>
            </a:pPr>
            <a:r>
              <a:rPr lang="it-IT" dirty="0">
                <a:effectLst/>
              </a:rPr>
              <a:t>Disponibilità e cortesia bidelli: </a:t>
            </a:r>
            <a:r>
              <a:rPr lang="it-IT" b="1" dirty="0">
                <a:effectLst/>
              </a:rPr>
              <a:t>93.60%</a:t>
            </a:r>
            <a:r>
              <a:rPr lang="it-IT" dirty="0">
                <a:effectLst/>
              </a:rPr>
              <a:t> </a:t>
            </a:r>
            <a:endParaRPr lang="it-IT" cap="small" dirty="0" smtClean="0"/>
          </a:p>
          <a:p>
            <a:pPr marL="0" indent="0">
              <a:buNone/>
            </a:pPr>
            <a:r>
              <a:rPr lang="it-IT" cap="small" dirty="0" smtClean="0"/>
              <a:t>ASPETTO CON PERCENTUALE </a:t>
            </a:r>
            <a:r>
              <a:rPr lang="it-IT" cap="small" dirty="0" err="1" smtClean="0"/>
              <a:t>PIù</a:t>
            </a:r>
            <a:r>
              <a:rPr lang="it-IT" cap="small" dirty="0" smtClean="0"/>
              <a:t> BASSA, COMUNQUE POSITIVO</a:t>
            </a:r>
          </a:p>
          <a:p>
            <a:pPr marL="0" lvl="0" indent="0">
              <a:buNone/>
            </a:pPr>
            <a:r>
              <a:rPr lang="it-IT" dirty="0">
                <a:effectLst/>
              </a:rPr>
              <a:t>Ordine e pulizia all’interno della scuola: </a:t>
            </a:r>
            <a:r>
              <a:rPr lang="it-IT" b="1" dirty="0">
                <a:effectLst/>
              </a:rPr>
              <a:t>78.09%</a:t>
            </a:r>
            <a:endParaRPr lang="it-IT" dirty="0">
              <a:effectLst/>
            </a:endParaRPr>
          </a:p>
          <a:p>
            <a:pPr marL="0" indent="0">
              <a:buNone/>
            </a:pPr>
            <a:endParaRPr lang="it-IT" cap="small" dirty="0" smtClean="0"/>
          </a:p>
        </p:txBody>
      </p:sp>
    </p:spTree>
    <p:extLst>
      <p:ext uri="{BB962C8B-B14F-4D97-AF65-F5344CB8AC3E}">
        <p14:creationId xmlns:p14="http://schemas.microsoft.com/office/powerpoint/2010/main" val="1738921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6450" y="1627187"/>
            <a:ext cx="7580376" cy="1839021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it-IT" sz="80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PROGETTI</a:t>
            </a:r>
            <a:endParaRPr lang="it-IT" sz="8000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06450" y="3309410"/>
            <a:ext cx="7580376" cy="2482797"/>
          </a:xfrm>
        </p:spPr>
        <p:txBody>
          <a:bodyPr>
            <a:normAutofit/>
          </a:bodyPr>
          <a:lstStyle/>
          <a:p>
            <a:endParaRPr lang="it-IT" sz="2900" b="1" cap="small" dirty="0" smtClean="0"/>
          </a:p>
          <a:p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1097966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INCLUSIONE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fontScale="70000" lnSpcReduction="20000"/>
          </a:bodyPr>
          <a:lstStyle/>
          <a:p>
            <a:pPr marL="0" indent="0">
              <a:buNone/>
            </a:pPr>
            <a:endParaRPr lang="it-IT" sz="2000" b="1" cap="small" dirty="0" smtClean="0">
              <a:effectLst/>
            </a:endParaRPr>
          </a:p>
          <a:p>
            <a:pPr marL="0" indent="0">
              <a:buNone/>
            </a:pPr>
            <a:r>
              <a:rPr lang="it-IT" sz="2000" b="1" cap="small" dirty="0" smtClean="0">
                <a:effectLst/>
              </a:rPr>
              <a:t>Classi Tutte</a:t>
            </a:r>
            <a:endParaRPr lang="it-IT" sz="2000" b="1" cap="small" dirty="0">
              <a:effectLst/>
            </a:endParaRPr>
          </a:p>
          <a:p>
            <a:pPr lvl="0"/>
            <a:r>
              <a:rPr lang="it-IT" sz="2000" dirty="0" smtClean="0">
                <a:effectLst/>
              </a:rPr>
              <a:t>Progetto </a:t>
            </a:r>
            <a:r>
              <a:rPr lang="it-IT" sz="2000" dirty="0">
                <a:effectLst/>
              </a:rPr>
              <a:t>più </a:t>
            </a:r>
            <a:r>
              <a:rPr lang="it-IT" sz="2000" dirty="0" smtClean="0">
                <a:effectLst/>
              </a:rPr>
              <a:t>soddisfacente </a:t>
            </a:r>
          </a:p>
          <a:p>
            <a:pPr marL="0" lvl="0" indent="0">
              <a:buNone/>
            </a:pPr>
            <a:r>
              <a:rPr lang="it-IT" sz="2000" dirty="0" smtClean="0">
                <a:effectLst/>
              </a:rPr>
              <a:t>Visita </a:t>
            </a:r>
            <a:r>
              <a:rPr lang="it-IT" sz="2000" dirty="0">
                <a:effectLst/>
              </a:rPr>
              <a:t>mostra di Pinocchio c/o Torre Colombera</a:t>
            </a:r>
            <a:r>
              <a:rPr lang="it-IT" sz="2000" b="1" dirty="0">
                <a:effectLst/>
              </a:rPr>
              <a:t>: 82.98%</a:t>
            </a:r>
            <a:r>
              <a:rPr lang="it-IT" sz="2000" dirty="0">
                <a:effectLst/>
              </a:rPr>
              <a:t> </a:t>
            </a:r>
          </a:p>
          <a:p>
            <a:r>
              <a:rPr lang="it-IT" sz="2000" dirty="0" smtClean="0">
                <a:effectLst/>
              </a:rPr>
              <a:t>Progetti </a:t>
            </a:r>
            <a:r>
              <a:rPr lang="it-IT" sz="2000" dirty="0">
                <a:effectLst/>
              </a:rPr>
              <a:t>meno </a:t>
            </a:r>
            <a:r>
              <a:rPr lang="it-IT" sz="2000" dirty="0" smtClean="0">
                <a:effectLst/>
              </a:rPr>
              <a:t>soddisfacenti </a:t>
            </a:r>
          </a:p>
          <a:p>
            <a:pPr marL="0" indent="0">
              <a:buNone/>
            </a:pPr>
            <a:r>
              <a:rPr lang="it-IT" sz="2000" dirty="0" smtClean="0">
                <a:effectLst/>
              </a:rPr>
              <a:t> </a:t>
            </a:r>
            <a:r>
              <a:rPr lang="it-IT" sz="2000" dirty="0">
                <a:effectLst/>
              </a:rPr>
              <a:t>Sportello psicologico: </a:t>
            </a:r>
            <a:r>
              <a:rPr lang="it-IT" sz="2000" b="1" dirty="0">
                <a:effectLst/>
              </a:rPr>
              <a:t>70.21</a:t>
            </a:r>
            <a:r>
              <a:rPr lang="it-IT" sz="2000" b="1" dirty="0" smtClean="0">
                <a:effectLst/>
              </a:rPr>
              <a:t>%</a:t>
            </a:r>
            <a:r>
              <a:rPr lang="it-IT" sz="2000" b="1" dirty="0">
                <a:effectLst/>
              </a:rPr>
              <a:t> </a:t>
            </a:r>
            <a:endParaRPr lang="it-IT" sz="2000" dirty="0">
              <a:effectLst/>
            </a:endParaRPr>
          </a:p>
          <a:p>
            <a:pPr marL="0" indent="0">
              <a:buNone/>
            </a:pPr>
            <a:r>
              <a:rPr lang="it-IT" sz="2000" b="1" dirty="0">
                <a:effectLst/>
              </a:rPr>
              <a:t>Il dato è quello con la percentuale più bassa, ma non negativo.</a:t>
            </a:r>
            <a:r>
              <a:rPr lang="it-IT" sz="2000" dirty="0">
                <a:effectLst/>
              </a:rPr>
              <a:t> </a:t>
            </a:r>
            <a:endParaRPr lang="it-IT" sz="2000" dirty="0" smtClean="0">
              <a:effectLst/>
            </a:endParaRPr>
          </a:p>
          <a:p>
            <a:pPr marL="0" indent="0">
              <a:buNone/>
            </a:pPr>
            <a:r>
              <a:rPr lang="it-IT" sz="2000" b="1" cap="small" dirty="0">
                <a:effectLst/>
              </a:rPr>
              <a:t>Classi </a:t>
            </a:r>
            <a:r>
              <a:rPr lang="it-IT" sz="2000" b="1" cap="small" dirty="0" smtClean="0">
                <a:effectLst/>
              </a:rPr>
              <a:t>Specifiche</a:t>
            </a:r>
          </a:p>
          <a:p>
            <a:r>
              <a:rPr lang="it-IT" sz="2000" dirty="0" smtClean="0">
                <a:effectLst/>
              </a:rPr>
              <a:t>Progetto più soddisfacente</a:t>
            </a:r>
          </a:p>
          <a:p>
            <a:pPr marL="0" indent="0">
              <a:buNone/>
            </a:pPr>
            <a:r>
              <a:rPr lang="it-IT" sz="2000" dirty="0" smtClean="0">
                <a:effectLst/>
              </a:rPr>
              <a:t>Animazione </a:t>
            </a:r>
            <a:r>
              <a:rPr lang="it-IT" sz="2000" dirty="0">
                <a:effectLst/>
              </a:rPr>
              <a:t>alla lettura (1° e 2°): </a:t>
            </a:r>
            <a:r>
              <a:rPr lang="it-IT" sz="2000" b="1" dirty="0">
                <a:effectLst/>
              </a:rPr>
              <a:t>65.95</a:t>
            </a:r>
            <a:r>
              <a:rPr lang="it-IT" sz="2000" b="1" dirty="0" smtClean="0">
                <a:effectLst/>
              </a:rPr>
              <a:t>%</a:t>
            </a:r>
          </a:p>
          <a:p>
            <a:r>
              <a:rPr lang="it-IT" sz="2000" dirty="0" smtClean="0">
                <a:effectLst/>
              </a:rPr>
              <a:t>Progetto meno soddisfacente</a:t>
            </a:r>
            <a:endParaRPr lang="it-IT" sz="2000" dirty="0">
              <a:effectLst/>
            </a:endParaRPr>
          </a:p>
          <a:p>
            <a:pPr marL="0" indent="0">
              <a:buNone/>
            </a:pPr>
            <a:r>
              <a:rPr lang="it-IT" sz="2000" dirty="0">
                <a:effectLst/>
              </a:rPr>
              <a:t>Differenziazione didattica (2°C): </a:t>
            </a:r>
            <a:r>
              <a:rPr lang="it-IT" sz="2000" b="1" dirty="0">
                <a:effectLst/>
              </a:rPr>
              <a:t>34.04%</a:t>
            </a:r>
            <a:endParaRPr lang="it-IT" sz="2000" dirty="0">
              <a:effectLst/>
            </a:endParaRPr>
          </a:p>
          <a:p>
            <a:pPr marL="0" indent="0">
              <a:buNone/>
            </a:pPr>
            <a:endParaRPr lang="it-IT" sz="2000" b="1" cap="small" dirty="0" smtClean="0">
              <a:effectLst/>
            </a:endParaRPr>
          </a:p>
          <a:p>
            <a:pPr marL="0" indent="0">
              <a:buNone/>
            </a:pPr>
            <a:endParaRPr lang="it-IT" sz="2000" b="1" cap="small" dirty="0">
              <a:effectLst/>
            </a:endParaRPr>
          </a:p>
          <a:p>
            <a:pPr marL="0" indent="0">
              <a:buNone/>
            </a:pPr>
            <a:endParaRPr lang="it-IT" sz="20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55095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SANI STILI DI VITA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fontScale="92500" lnSpcReduction="10000"/>
          </a:bodyPr>
          <a:lstStyle/>
          <a:p>
            <a:pPr marL="0" indent="0">
              <a:buNone/>
            </a:pPr>
            <a:endParaRPr lang="it-IT" sz="2000" b="1" cap="small" dirty="0" smtClean="0">
              <a:effectLst/>
            </a:endParaRPr>
          </a:p>
          <a:p>
            <a:pPr marL="0" indent="0">
              <a:buNone/>
            </a:pPr>
            <a:r>
              <a:rPr lang="it-IT" sz="2000" b="1" cap="small" dirty="0" smtClean="0">
                <a:effectLst/>
              </a:rPr>
              <a:t>Classi tutte </a:t>
            </a:r>
            <a:r>
              <a:rPr lang="mr-IN" sz="2000" b="1" cap="small" dirty="0" smtClean="0">
                <a:effectLst/>
              </a:rPr>
              <a:t>–</a:t>
            </a:r>
            <a:r>
              <a:rPr lang="it-IT" sz="2000" b="1" cap="small" dirty="0" smtClean="0">
                <a:effectLst/>
              </a:rPr>
              <a:t> Specifiche</a:t>
            </a:r>
            <a:endParaRPr lang="it-IT" sz="2000" b="1" cap="small" dirty="0">
              <a:effectLst/>
            </a:endParaRPr>
          </a:p>
          <a:p>
            <a:pPr lvl="0"/>
            <a:r>
              <a:rPr lang="it-IT" sz="2000" dirty="0" smtClean="0">
                <a:effectLst/>
              </a:rPr>
              <a:t>Progetti </a:t>
            </a:r>
            <a:r>
              <a:rPr lang="it-IT" sz="2000" dirty="0">
                <a:effectLst/>
              </a:rPr>
              <a:t>più </a:t>
            </a:r>
            <a:r>
              <a:rPr lang="it-IT" sz="2000" dirty="0" smtClean="0">
                <a:effectLst/>
              </a:rPr>
              <a:t>soddisfacenti</a:t>
            </a:r>
          </a:p>
          <a:p>
            <a:pPr marL="0" lvl="0" indent="0">
              <a:buNone/>
            </a:pPr>
            <a:r>
              <a:rPr lang="it-IT" sz="2000" dirty="0" smtClean="0">
                <a:effectLst/>
              </a:rPr>
              <a:t> </a:t>
            </a:r>
            <a:r>
              <a:rPr lang="it-IT" sz="2000" dirty="0">
                <a:effectLst/>
              </a:rPr>
              <a:t>Esplorazione del territorio (tutte): </a:t>
            </a:r>
            <a:r>
              <a:rPr lang="it-IT" sz="2000" b="1" dirty="0">
                <a:effectLst/>
              </a:rPr>
              <a:t>93.61%;</a:t>
            </a:r>
            <a:endParaRPr lang="it-IT" sz="2000" dirty="0">
              <a:effectLst/>
            </a:endParaRPr>
          </a:p>
          <a:p>
            <a:pPr marL="0" indent="0">
              <a:buNone/>
            </a:pPr>
            <a:r>
              <a:rPr lang="it-IT" sz="2000" dirty="0">
                <a:effectLst/>
              </a:rPr>
              <a:t>Educazione ambientale (2°-3°): </a:t>
            </a:r>
            <a:r>
              <a:rPr lang="it-IT" sz="2000" b="1" dirty="0">
                <a:effectLst/>
              </a:rPr>
              <a:t>68.08%</a:t>
            </a:r>
            <a:r>
              <a:rPr lang="it-IT" sz="2000" dirty="0">
                <a:effectLst/>
              </a:rPr>
              <a:t> </a:t>
            </a:r>
          </a:p>
          <a:p>
            <a:r>
              <a:rPr lang="it-IT" sz="2000" dirty="0" smtClean="0">
                <a:effectLst/>
              </a:rPr>
              <a:t>Progetti </a:t>
            </a:r>
            <a:r>
              <a:rPr lang="it-IT" sz="2000" dirty="0">
                <a:effectLst/>
              </a:rPr>
              <a:t>meno </a:t>
            </a:r>
            <a:r>
              <a:rPr lang="it-IT" sz="2000" dirty="0" smtClean="0">
                <a:effectLst/>
              </a:rPr>
              <a:t>soddisfacenti</a:t>
            </a:r>
          </a:p>
          <a:p>
            <a:pPr marL="0" lvl="0" indent="0">
              <a:buNone/>
            </a:pPr>
            <a:r>
              <a:rPr lang="it-IT" sz="2000" dirty="0" smtClean="0">
                <a:effectLst/>
              </a:rPr>
              <a:t> </a:t>
            </a:r>
            <a:r>
              <a:rPr lang="it-IT" sz="2000" dirty="0">
                <a:effectLst/>
              </a:rPr>
              <a:t>Life </a:t>
            </a:r>
            <a:r>
              <a:rPr lang="it-IT" sz="2000" dirty="0" err="1">
                <a:effectLst/>
              </a:rPr>
              <a:t>skills</a:t>
            </a:r>
            <a:r>
              <a:rPr lang="it-IT" sz="2000" dirty="0">
                <a:effectLst/>
              </a:rPr>
              <a:t> (tutte): 89.36%</a:t>
            </a:r>
          </a:p>
          <a:p>
            <a:pPr marL="0" indent="0">
              <a:buNone/>
            </a:pPr>
            <a:r>
              <a:rPr lang="it-IT" sz="2000" b="1" dirty="0">
                <a:effectLst/>
              </a:rPr>
              <a:t>Il dato è quello con la percentuale più bassa, ma non negativo</a:t>
            </a:r>
            <a:r>
              <a:rPr lang="it-IT" sz="2000" b="1" dirty="0" smtClean="0">
                <a:effectLst/>
              </a:rPr>
              <a:t>.</a:t>
            </a:r>
          </a:p>
          <a:p>
            <a:pPr marL="0" indent="0">
              <a:buNone/>
            </a:pPr>
            <a:r>
              <a:rPr lang="it-IT" sz="2000" dirty="0">
                <a:effectLst/>
              </a:rPr>
              <a:t>Effetti delle dipendenze da sostanze (classi 3°):</a:t>
            </a:r>
            <a:r>
              <a:rPr lang="it-IT" sz="2000" b="1" dirty="0">
                <a:effectLst/>
              </a:rPr>
              <a:t> 36.17%</a:t>
            </a:r>
            <a:r>
              <a:rPr lang="it-IT" sz="2000" dirty="0">
                <a:effectLst/>
              </a:rPr>
              <a:t> </a:t>
            </a:r>
          </a:p>
          <a:p>
            <a:pPr marL="0" indent="0">
              <a:buNone/>
            </a:pPr>
            <a:endParaRPr lang="it-IT" sz="2000" cap="small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00850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/>
        <p:txBody>
          <a:bodyPr vert="wordArtVert"/>
          <a:lstStyle/>
          <a:p>
            <a:r>
              <a:rPr lang="it-IT" dirty="0" smtClean="0"/>
              <a:t>IN COSA OCCORRE MIGLIORARE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r>
              <a:rPr lang="it-IT" cap="small" dirty="0" smtClean="0"/>
              <a:t>Rapporti e comunicazione con i docenti: 60 %</a:t>
            </a:r>
          </a:p>
          <a:p>
            <a:r>
              <a:rPr lang="it-IT" cap="small" dirty="0" smtClean="0"/>
              <a:t>Soddisfazione rapporto con i genitori: 60%</a:t>
            </a:r>
          </a:p>
          <a:p>
            <a:r>
              <a:rPr lang="it-IT" cap="small" dirty="0" smtClean="0"/>
              <a:t>L’organico esistente è adeguato al carico di lavoro: 30%</a:t>
            </a:r>
            <a:r>
              <a:rPr lang="it-IT" cap="small" dirty="0"/>
              <a:t> </a:t>
            </a:r>
            <a:r>
              <a:rPr lang="it-IT" cap="small" dirty="0" smtClean="0"/>
              <a:t>(abbastanza).</a:t>
            </a:r>
          </a:p>
          <a:p>
            <a:pPr marL="0" indent="0" algn="ctr">
              <a:buNone/>
            </a:pPr>
            <a:endParaRPr lang="it-IT" b="1" i="1" cap="small" smtClean="0"/>
          </a:p>
          <a:p>
            <a:pPr marL="0" indent="0" algn="ctr">
              <a:buNone/>
            </a:pPr>
            <a:r>
              <a:rPr lang="it-IT" b="1" i="1" cap="small" smtClean="0"/>
              <a:t>Sono </a:t>
            </a:r>
            <a:r>
              <a:rPr lang="it-IT" b="1" i="1" cap="small" dirty="0"/>
              <a:t>stati presi in considerazione i dati </a:t>
            </a:r>
            <a:r>
              <a:rPr lang="it-IT" b="1" i="1" cap="small" dirty="0" smtClean="0"/>
              <a:t>pari o inferiori </a:t>
            </a:r>
            <a:r>
              <a:rPr lang="it-IT" b="1" i="1" cap="small" dirty="0"/>
              <a:t>al </a:t>
            </a:r>
            <a:r>
              <a:rPr lang="it-IT" b="1" i="1" cap="small" dirty="0" smtClean="0"/>
              <a:t>60%</a:t>
            </a:r>
            <a:endParaRPr lang="it-IT" b="1" i="1" dirty="0"/>
          </a:p>
          <a:p>
            <a:pPr marL="0" indent="0">
              <a:buNone/>
            </a:pPr>
            <a:endParaRPr lang="it-IT" cap="small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4568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239000" y="838200"/>
            <a:ext cx="1676400" cy="5574965"/>
          </a:xfrm>
        </p:spPr>
        <p:txBody>
          <a:bodyPr vert="wordArtVert"/>
          <a:lstStyle/>
          <a:p>
            <a:r>
              <a:rPr lang="it-IT" dirty="0" smtClean="0"/>
              <a:t>CITTADINANZA EUROPEA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fontScale="55000" lnSpcReduction="20000"/>
          </a:bodyPr>
          <a:lstStyle/>
          <a:p>
            <a:pPr marL="0" indent="0">
              <a:buNone/>
            </a:pPr>
            <a:endParaRPr lang="it-IT" sz="2000" b="1" cap="small" dirty="0" smtClean="0">
              <a:effectLst/>
            </a:endParaRPr>
          </a:p>
          <a:p>
            <a:pPr marL="0" indent="0" algn="ctr">
              <a:buNone/>
            </a:pPr>
            <a:r>
              <a:rPr lang="it-IT" sz="2000" b="1" cap="small" dirty="0" smtClean="0">
                <a:effectLst/>
              </a:rPr>
              <a:t>Classi tutte </a:t>
            </a:r>
            <a:endParaRPr lang="it-IT" sz="2000" b="1" cap="small" dirty="0">
              <a:effectLst/>
            </a:endParaRPr>
          </a:p>
          <a:p>
            <a:pPr lvl="0"/>
            <a:r>
              <a:rPr lang="it-IT" sz="2000" dirty="0" smtClean="0">
                <a:effectLst/>
              </a:rPr>
              <a:t>Progetti </a:t>
            </a:r>
            <a:r>
              <a:rPr lang="it-IT" sz="2000" dirty="0">
                <a:effectLst/>
              </a:rPr>
              <a:t>più </a:t>
            </a:r>
            <a:r>
              <a:rPr lang="it-IT" sz="2000" dirty="0" smtClean="0">
                <a:effectLst/>
              </a:rPr>
              <a:t>soddisfacenti</a:t>
            </a:r>
          </a:p>
          <a:p>
            <a:pPr marL="0" lvl="0" indent="0">
              <a:buNone/>
            </a:pPr>
            <a:r>
              <a:rPr lang="it-IT" sz="2000" dirty="0">
                <a:effectLst/>
              </a:rPr>
              <a:t>Stop al bullismo: </a:t>
            </a:r>
            <a:r>
              <a:rPr lang="it-IT" sz="2000" b="1" dirty="0">
                <a:effectLst/>
              </a:rPr>
              <a:t>97.83%</a:t>
            </a:r>
            <a:endParaRPr lang="it-IT" sz="2000" dirty="0">
              <a:effectLst/>
            </a:endParaRPr>
          </a:p>
          <a:p>
            <a:pPr marL="0" indent="0">
              <a:buNone/>
            </a:pPr>
            <a:r>
              <a:rPr lang="it-IT" sz="2000" dirty="0" smtClean="0">
                <a:effectLst/>
              </a:rPr>
              <a:t>Progetto Legalità – spettacolo su Don Pino Puglisi: </a:t>
            </a:r>
            <a:r>
              <a:rPr lang="it-IT" sz="2000" b="1" dirty="0" smtClean="0">
                <a:effectLst/>
              </a:rPr>
              <a:t>90.09%</a:t>
            </a:r>
            <a:r>
              <a:rPr lang="it-IT" sz="2000" dirty="0" smtClean="0">
                <a:effectLst/>
              </a:rPr>
              <a:t> </a:t>
            </a:r>
          </a:p>
          <a:p>
            <a:r>
              <a:rPr lang="it-IT" sz="2000" dirty="0" smtClean="0">
                <a:effectLst/>
              </a:rPr>
              <a:t>Progetto </a:t>
            </a:r>
            <a:r>
              <a:rPr lang="it-IT" sz="2000" dirty="0">
                <a:effectLst/>
              </a:rPr>
              <a:t>meno </a:t>
            </a:r>
            <a:r>
              <a:rPr lang="it-IT" sz="2000" dirty="0" smtClean="0">
                <a:effectLst/>
              </a:rPr>
              <a:t>soddisfacente</a:t>
            </a:r>
          </a:p>
          <a:p>
            <a:pPr marL="0" lvl="0" indent="0">
              <a:buNone/>
            </a:pPr>
            <a:r>
              <a:rPr lang="it-IT" sz="2000" dirty="0" smtClean="0">
                <a:effectLst/>
              </a:rPr>
              <a:t> </a:t>
            </a:r>
            <a:r>
              <a:rPr lang="it-IT" sz="2000" dirty="0" err="1">
                <a:effectLst/>
              </a:rPr>
              <a:t>Coding</a:t>
            </a:r>
            <a:r>
              <a:rPr lang="it-IT" sz="2000" dirty="0">
                <a:effectLst/>
              </a:rPr>
              <a:t>: </a:t>
            </a:r>
            <a:r>
              <a:rPr lang="it-IT" sz="2000" b="1" dirty="0">
                <a:effectLst/>
              </a:rPr>
              <a:t>54.54%</a:t>
            </a:r>
            <a:r>
              <a:rPr lang="it-IT" sz="2000" dirty="0">
                <a:effectLst/>
              </a:rPr>
              <a:t> </a:t>
            </a:r>
          </a:p>
          <a:p>
            <a:pPr marL="0" indent="0" algn="ctr">
              <a:buNone/>
            </a:pPr>
            <a:r>
              <a:rPr lang="it-IT" sz="2000" dirty="0" smtClean="0">
                <a:effectLst/>
              </a:rPr>
              <a:t> </a:t>
            </a:r>
            <a:r>
              <a:rPr lang="it-IT" sz="2000" b="1" cap="small" dirty="0">
                <a:effectLst/>
              </a:rPr>
              <a:t>Classi </a:t>
            </a:r>
            <a:r>
              <a:rPr lang="it-IT" sz="2000" b="1" cap="small" dirty="0" smtClean="0">
                <a:effectLst/>
              </a:rPr>
              <a:t>Specifiche </a:t>
            </a:r>
            <a:endParaRPr lang="it-IT" sz="2000" b="1" cap="small" dirty="0">
              <a:effectLst/>
            </a:endParaRPr>
          </a:p>
          <a:p>
            <a:r>
              <a:rPr lang="it-IT" sz="2000" dirty="0" smtClean="0">
                <a:effectLst/>
              </a:rPr>
              <a:t>Progetto </a:t>
            </a:r>
            <a:r>
              <a:rPr lang="it-IT" sz="2000" dirty="0">
                <a:effectLst/>
              </a:rPr>
              <a:t>più </a:t>
            </a:r>
            <a:r>
              <a:rPr lang="it-IT" sz="2000" dirty="0" smtClean="0">
                <a:effectLst/>
              </a:rPr>
              <a:t>soddisfacente</a:t>
            </a:r>
            <a:endParaRPr lang="it-IT" sz="2000" dirty="0">
              <a:effectLst/>
            </a:endParaRPr>
          </a:p>
          <a:p>
            <a:pPr marL="0" indent="0">
              <a:buNone/>
            </a:pPr>
            <a:r>
              <a:rPr lang="it-IT" sz="2000" dirty="0">
                <a:effectLst/>
              </a:rPr>
              <a:t>Prevenzione del </a:t>
            </a:r>
            <a:r>
              <a:rPr lang="it-IT" sz="2000" dirty="0" err="1">
                <a:effectLst/>
              </a:rPr>
              <a:t>cyberbullismo</a:t>
            </a:r>
            <a:r>
              <a:rPr lang="it-IT" sz="2000" dirty="0">
                <a:effectLst/>
              </a:rPr>
              <a:t>, dipendenze dai social network e videogiochi (classi 2°): </a:t>
            </a:r>
            <a:r>
              <a:rPr lang="it-IT" sz="2000" b="1" dirty="0">
                <a:effectLst/>
              </a:rPr>
              <a:t>63.04</a:t>
            </a:r>
            <a:r>
              <a:rPr lang="it-IT" sz="2000" b="1" dirty="0" smtClean="0">
                <a:effectLst/>
              </a:rPr>
              <a:t>%</a:t>
            </a:r>
          </a:p>
          <a:p>
            <a:r>
              <a:rPr lang="it-IT" sz="1800" dirty="0">
                <a:effectLst/>
              </a:rPr>
              <a:t>Progetti meno soddisfacenti</a:t>
            </a:r>
          </a:p>
          <a:p>
            <a:pPr marL="0" lvl="0" indent="0">
              <a:buNone/>
            </a:pPr>
            <a:r>
              <a:rPr lang="it-IT" sz="1800" dirty="0">
                <a:effectLst/>
              </a:rPr>
              <a:t>E-</a:t>
            </a:r>
            <a:r>
              <a:rPr lang="it-IT" sz="1800" dirty="0" err="1">
                <a:effectLst/>
              </a:rPr>
              <a:t>Twinning</a:t>
            </a:r>
            <a:r>
              <a:rPr lang="it-IT" sz="1800" dirty="0">
                <a:effectLst/>
              </a:rPr>
              <a:t> (classi 3°): </a:t>
            </a:r>
            <a:r>
              <a:rPr lang="it-IT" sz="1800" b="1" dirty="0">
                <a:effectLst/>
              </a:rPr>
              <a:t>39.14%;</a:t>
            </a:r>
            <a:endParaRPr lang="it-IT" sz="1800" dirty="0">
              <a:effectLst/>
            </a:endParaRPr>
          </a:p>
          <a:p>
            <a:pPr marL="0" lvl="0" indent="0">
              <a:buNone/>
            </a:pPr>
            <a:r>
              <a:rPr lang="it-IT" sz="1800" dirty="0">
                <a:effectLst/>
              </a:rPr>
              <a:t>Incontro con i commercialisti (classi 2°): </a:t>
            </a:r>
            <a:r>
              <a:rPr lang="it-IT" sz="1800" b="1" dirty="0">
                <a:effectLst/>
              </a:rPr>
              <a:t>38.03%</a:t>
            </a:r>
            <a:endParaRPr lang="it-IT" sz="1800" dirty="0">
              <a:effectLst/>
            </a:endParaRPr>
          </a:p>
          <a:p>
            <a:pPr marL="0" indent="0">
              <a:buNone/>
            </a:pPr>
            <a:endParaRPr lang="it-IT" sz="2000" b="1" dirty="0" smtClean="0">
              <a:effectLst/>
            </a:endParaRPr>
          </a:p>
          <a:p>
            <a:pPr marL="0" indent="0">
              <a:buNone/>
            </a:pPr>
            <a:endParaRPr lang="it-IT" sz="2000" dirty="0">
              <a:effectLst/>
            </a:endParaRPr>
          </a:p>
          <a:p>
            <a:pPr marL="0" indent="0" algn="ctr">
              <a:buNone/>
            </a:pPr>
            <a:endParaRPr lang="it-IT" sz="2000" cap="small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42628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239000" y="838200"/>
            <a:ext cx="1676400" cy="5574965"/>
          </a:xfrm>
        </p:spPr>
        <p:txBody>
          <a:bodyPr vert="wordArtVert"/>
          <a:lstStyle/>
          <a:p>
            <a:r>
              <a:rPr lang="it-IT" dirty="0" smtClean="0"/>
              <a:t>EXTRA CURRICOLARI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endParaRPr lang="it-IT" sz="2000" b="1" cap="small" dirty="0" smtClean="0">
              <a:effectLst/>
            </a:endParaRPr>
          </a:p>
          <a:p>
            <a:pPr marL="0" indent="0" algn="ctr">
              <a:buNone/>
            </a:pPr>
            <a:endParaRPr lang="it-IT" sz="2000" b="1" cap="small" dirty="0">
              <a:effectLst/>
            </a:endParaRPr>
          </a:p>
          <a:p>
            <a:pPr lvl="0"/>
            <a:r>
              <a:rPr lang="it-IT" sz="2000" dirty="0" smtClean="0">
                <a:effectLst/>
              </a:rPr>
              <a:t>Progetti </a:t>
            </a:r>
            <a:r>
              <a:rPr lang="it-IT" sz="2000" dirty="0">
                <a:effectLst/>
              </a:rPr>
              <a:t>più </a:t>
            </a:r>
            <a:r>
              <a:rPr lang="it-IT" sz="2000" dirty="0" smtClean="0">
                <a:effectLst/>
              </a:rPr>
              <a:t>soddisfacenti</a:t>
            </a:r>
          </a:p>
          <a:p>
            <a:pPr marL="0" lvl="0" indent="0">
              <a:buNone/>
            </a:pPr>
            <a:r>
              <a:rPr lang="it-IT" sz="2000" dirty="0" smtClean="0">
                <a:effectLst/>
              </a:rPr>
              <a:t> </a:t>
            </a:r>
            <a:r>
              <a:rPr lang="it-IT" sz="2000" dirty="0">
                <a:effectLst/>
              </a:rPr>
              <a:t>Consiglio Comunale dei Ragazzi (classi 3°): </a:t>
            </a:r>
            <a:r>
              <a:rPr lang="it-IT" sz="2000" b="1" dirty="0">
                <a:effectLst/>
              </a:rPr>
              <a:t>44.67%</a:t>
            </a:r>
            <a:r>
              <a:rPr lang="it-IT" sz="2000" dirty="0">
                <a:effectLst/>
              </a:rPr>
              <a:t> </a:t>
            </a:r>
          </a:p>
          <a:p>
            <a:r>
              <a:rPr lang="it-IT" sz="2000" dirty="0" smtClean="0">
                <a:effectLst/>
              </a:rPr>
              <a:t>Progetto </a:t>
            </a:r>
            <a:r>
              <a:rPr lang="it-IT" sz="2000" dirty="0">
                <a:effectLst/>
              </a:rPr>
              <a:t>meno </a:t>
            </a:r>
            <a:r>
              <a:rPr lang="it-IT" sz="2000" dirty="0" smtClean="0">
                <a:effectLst/>
              </a:rPr>
              <a:t>soddisfacente</a:t>
            </a:r>
          </a:p>
          <a:p>
            <a:pPr marL="0" lvl="0" indent="0">
              <a:buNone/>
            </a:pPr>
            <a:r>
              <a:rPr lang="it-IT" sz="2000" dirty="0">
                <a:effectLst/>
              </a:rPr>
              <a:t>DELF (classi 3°): </a:t>
            </a:r>
            <a:r>
              <a:rPr lang="it-IT" sz="2000" b="1" dirty="0">
                <a:effectLst/>
              </a:rPr>
              <a:t>15.22</a:t>
            </a:r>
            <a:r>
              <a:rPr lang="it-IT" sz="2000" b="1" dirty="0" smtClean="0">
                <a:effectLst/>
              </a:rPr>
              <a:t>%</a:t>
            </a:r>
            <a:endParaRPr lang="it-IT" sz="2000" dirty="0">
              <a:effectLst/>
            </a:endParaRPr>
          </a:p>
          <a:p>
            <a:pPr marL="0" indent="0">
              <a:buNone/>
            </a:pPr>
            <a:endParaRPr lang="it-IT" sz="2000" dirty="0">
              <a:effectLst/>
            </a:endParaRPr>
          </a:p>
          <a:p>
            <a:pPr marL="0" lvl="0" indent="0">
              <a:buNone/>
            </a:pPr>
            <a:endParaRPr lang="it-IT" sz="2000" b="1" cap="small" dirty="0">
              <a:effectLst/>
            </a:endParaRPr>
          </a:p>
          <a:p>
            <a:pPr marL="0" indent="0">
              <a:buNone/>
            </a:pPr>
            <a:endParaRPr lang="it-IT" sz="2000" cap="small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38610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PARAGONI TRA PLESSI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6140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9463" y="89646"/>
            <a:ext cx="7583488" cy="1872027"/>
          </a:xfrm>
        </p:spPr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Partecipazione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7145410"/>
              </p:ext>
            </p:extLst>
          </p:nvPr>
        </p:nvGraphicFramePr>
        <p:xfrm>
          <a:off x="1609491" y="2329541"/>
          <a:ext cx="5811956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188"/>
                <a:gridCol w="1205442"/>
                <a:gridCol w="1205442"/>
                <a:gridCol w="1205442"/>
                <a:gridCol w="1205442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Ponti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Pascoli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De </a:t>
                      </a:r>
                      <a:r>
                        <a:rPr lang="it-IT" dirty="0" err="1" smtClean="0"/>
                        <a:t>Amicis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Moro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Volta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27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dirty="0" smtClean="0"/>
                        <a:t>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42%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27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dirty="0" smtClean="0"/>
                        <a:t>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30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dirty="0" smtClean="0"/>
                        <a:t>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32%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246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dirty="0" smtClean="0"/>
              <a:t>Parte </a:t>
            </a:r>
            <a:r>
              <a:rPr lang="it-IT" sz="4400" dirty="0" smtClean="0"/>
              <a:t>generale</a:t>
            </a:r>
            <a:br>
              <a:rPr lang="it-IT" sz="4400" dirty="0" smtClean="0"/>
            </a:br>
            <a:r>
              <a:rPr lang="it-IT" sz="4400" dirty="0" smtClean="0"/>
              <a:t>grado di soddisfazione</a:t>
            </a:r>
            <a:endParaRPr lang="it-IT" sz="44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42884"/>
              </p:ext>
            </p:extLst>
          </p:nvPr>
        </p:nvGraphicFramePr>
        <p:xfrm>
          <a:off x="955675" y="1600200"/>
          <a:ext cx="7232652" cy="3657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0696"/>
                <a:gridCol w="990188"/>
                <a:gridCol w="1205442"/>
                <a:gridCol w="1205442"/>
                <a:gridCol w="1205442"/>
                <a:gridCol w="1205442"/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Ponti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Pascoli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De </a:t>
                      </a:r>
                      <a:r>
                        <a:rPr lang="it-IT" dirty="0" err="1" smtClean="0"/>
                        <a:t>Amicis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Moro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Volta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Qualità </a:t>
                      </a:r>
                    </a:p>
                    <a:p>
                      <a:r>
                        <a:rPr lang="it-IT" dirty="0" smtClean="0"/>
                        <a:t>della</a:t>
                      </a:r>
                    </a:p>
                    <a:p>
                      <a:r>
                        <a:rPr lang="it-IT" dirty="0" smtClean="0"/>
                        <a:t>scuola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97.2%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94.6%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92.18%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93.7%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86%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Rapporti</a:t>
                      </a:r>
                    </a:p>
                    <a:p>
                      <a:r>
                        <a:rPr lang="it-IT" dirty="0" smtClean="0"/>
                        <a:t>scuola</a:t>
                      </a:r>
                    </a:p>
                    <a:p>
                      <a:r>
                        <a:rPr lang="it-IT" dirty="0" smtClean="0"/>
                        <a:t>famiglia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66.5%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76%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76.31%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77.8%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73%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Organizza-zione</a:t>
                      </a:r>
                    </a:p>
                    <a:p>
                      <a:r>
                        <a:rPr lang="it-IT" dirty="0" smtClean="0"/>
                        <a:t>Della</a:t>
                      </a:r>
                    </a:p>
                    <a:p>
                      <a:r>
                        <a:rPr lang="it-IT" dirty="0" smtClean="0"/>
                        <a:t>scuola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76.4%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82%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78.53%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85.4%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83%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7047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Rapporti scuola </a:t>
            </a:r>
            <a:r>
              <a:rPr lang="mr-IN" sz="2800" dirty="0" smtClean="0"/>
              <a:t>–</a:t>
            </a:r>
            <a:r>
              <a:rPr lang="it-IT" sz="2800" dirty="0" smtClean="0"/>
              <a:t> famiglia</a:t>
            </a:r>
            <a:br>
              <a:rPr lang="it-IT" sz="2800" dirty="0" smtClean="0"/>
            </a:br>
            <a:r>
              <a:rPr lang="it-IT" sz="2800" dirty="0" smtClean="0"/>
              <a:t>8. Quanto spesso consulto il sito della scuola?</a:t>
            </a:r>
            <a:endParaRPr lang="it-IT" sz="28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1965596"/>
              </p:ext>
            </p:extLst>
          </p:nvPr>
        </p:nvGraphicFramePr>
        <p:xfrm>
          <a:off x="616095" y="1358080"/>
          <a:ext cx="8087741" cy="546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2720"/>
                <a:gridCol w="1093193"/>
                <a:gridCol w="1347957"/>
                <a:gridCol w="1347957"/>
                <a:gridCol w="1347957"/>
                <a:gridCol w="1347957"/>
              </a:tblGrid>
              <a:tr h="38803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Ponti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Pascoli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De </a:t>
                      </a:r>
                      <a:r>
                        <a:rPr lang="it-IT" dirty="0" err="1" smtClean="0"/>
                        <a:t>Amicis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Moro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Volta</a:t>
                      </a:r>
                      <a:endParaRPr lang="it-IT" dirty="0"/>
                    </a:p>
                  </a:txBody>
                  <a:tcPr/>
                </a:tc>
              </a:tr>
              <a:tr h="2104947">
                <a:tc>
                  <a:txBody>
                    <a:bodyPr/>
                    <a:lstStyle/>
                    <a:p>
                      <a:r>
                        <a:rPr lang="it-IT" dirty="0" smtClean="0"/>
                        <a:t>Almeno una </a:t>
                      </a:r>
                    </a:p>
                    <a:p>
                      <a:r>
                        <a:rPr lang="it-IT" dirty="0" smtClean="0"/>
                        <a:t>volta</a:t>
                      </a:r>
                    </a:p>
                    <a:p>
                      <a:r>
                        <a:rPr lang="it-IT" dirty="0" smtClean="0"/>
                        <a:t>a</a:t>
                      </a:r>
                    </a:p>
                    <a:p>
                      <a:r>
                        <a:rPr lang="it-IT" dirty="0" smtClean="0"/>
                        <a:t>Settima-</a:t>
                      </a:r>
                    </a:p>
                    <a:p>
                      <a:r>
                        <a:rPr lang="it-IT" dirty="0" err="1" smtClean="0"/>
                        <a:t>na</a:t>
                      </a:r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24.32%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57.14%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62.26%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60.47%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59.57%</a:t>
                      </a:r>
                      <a:endParaRPr lang="it-IT" dirty="0"/>
                    </a:p>
                  </a:txBody>
                  <a:tcPr/>
                </a:tc>
              </a:tr>
              <a:tr h="669756">
                <a:tc>
                  <a:txBody>
                    <a:bodyPr/>
                    <a:lstStyle/>
                    <a:p>
                      <a:r>
                        <a:rPr lang="it-IT" dirty="0" smtClean="0"/>
                        <a:t>Ogni </a:t>
                      </a:r>
                    </a:p>
                    <a:p>
                      <a:r>
                        <a:rPr lang="it-IT" dirty="0" smtClean="0"/>
                        <a:t>tanto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37.84%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34.07%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26.42%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30.23%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34.04%</a:t>
                      </a:r>
                      <a:endParaRPr lang="it-IT" dirty="0"/>
                    </a:p>
                  </a:txBody>
                  <a:tcPr/>
                </a:tc>
              </a:tr>
              <a:tr h="669756">
                <a:tc>
                  <a:txBody>
                    <a:bodyPr/>
                    <a:lstStyle/>
                    <a:p>
                      <a:r>
                        <a:rPr lang="it-IT" dirty="0" smtClean="0"/>
                        <a:t>Rara</a:t>
                      </a:r>
                      <a:r>
                        <a:rPr lang="it-IT" baseline="0" dirty="0" smtClean="0"/>
                        <a:t> </a:t>
                      </a:r>
                      <a:r>
                        <a:rPr lang="mr-IN" baseline="0" dirty="0" smtClean="0"/>
                        <a:t>–</a:t>
                      </a:r>
                      <a:r>
                        <a:rPr lang="it-IT" baseline="0" dirty="0" smtClean="0"/>
                        <a:t> </a:t>
                      </a:r>
                    </a:p>
                    <a:p>
                      <a:r>
                        <a:rPr lang="it-IT" baseline="0" dirty="0" smtClean="0"/>
                        <a:t>mente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18.92%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5.49%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11.32%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9.3%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4.26%</a:t>
                      </a:r>
                      <a:endParaRPr lang="it-IT" dirty="0"/>
                    </a:p>
                  </a:txBody>
                  <a:tcPr/>
                </a:tc>
              </a:tr>
              <a:tr h="1243833">
                <a:tc>
                  <a:txBody>
                    <a:bodyPr/>
                    <a:lstStyle/>
                    <a:p>
                      <a:r>
                        <a:rPr lang="it-IT" dirty="0" smtClean="0"/>
                        <a:t>In </a:t>
                      </a:r>
                      <a:r>
                        <a:rPr lang="it-IT" dirty="0" err="1" smtClean="0"/>
                        <a:t>occasio</a:t>
                      </a:r>
                      <a:r>
                        <a:rPr lang="it-IT" dirty="0" smtClean="0"/>
                        <a:t>-</a:t>
                      </a:r>
                    </a:p>
                    <a:p>
                      <a:r>
                        <a:rPr lang="it-IT" dirty="0" smtClean="0"/>
                        <a:t>ni</a:t>
                      </a:r>
                    </a:p>
                    <a:p>
                      <a:r>
                        <a:rPr lang="it-IT" dirty="0" smtClean="0"/>
                        <a:t>particolari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10.81%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2.2%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0 %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0%</a:t>
                      </a:r>
                      <a:endParaRPr lang="it-IT" dirty="0"/>
                    </a:p>
                  </a:txBody>
                  <a:tcPr/>
                </a:tc>
              </a:tr>
              <a:tr h="388034">
                <a:tc>
                  <a:txBody>
                    <a:bodyPr/>
                    <a:lstStyle/>
                    <a:p>
                      <a:r>
                        <a:rPr lang="it-IT" dirty="0" smtClean="0"/>
                        <a:t>Mai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8.11%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1.1%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0 %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2.13%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1885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Rapporti scuola </a:t>
            </a:r>
            <a:r>
              <a:rPr lang="mr-IN" sz="2800" dirty="0" smtClean="0"/>
              <a:t>–</a:t>
            </a:r>
            <a:r>
              <a:rPr lang="it-IT" sz="2800" dirty="0" smtClean="0"/>
              <a:t> famiglia</a:t>
            </a:r>
            <a:br>
              <a:rPr lang="it-IT" sz="2800" dirty="0" smtClean="0"/>
            </a:br>
            <a:r>
              <a:rPr lang="it-IT" sz="2800" dirty="0" smtClean="0"/>
              <a:t>8. Quanto spesso consulto il registro elettronico?</a:t>
            </a:r>
            <a:endParaRPr lang="it-IT" sz="28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8521841"/>
              </p:ext>
            </p:extLst>
          </p:nvPr>
        </p:nvGraphicFramePr>
        <p:xfrm>
          <a:off x="616095" y="1358080"/>
          <a:ext cx="7746855" cy="546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5103"/>
                <a:gridCol w="1492938"/>
                <a:gridCol w="1492938"/>
                <a:gridCol w="1492938"/>
                <a:gridCol w="1492938"/>
              </a:tblGrid>
              <a:tr h="38803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Pascoli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De </a:t>
                      </a:r>
                      <a:r>
                        <a:rPr lang="it-IT" dirty="0" err="1" smtClean="0"/>
                        <a:t>Amicis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Moro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Volta</a:t>
                      </a:r>
                      <a:endParaRPr lang="it-IT" dirty="0"/>
                    </a:p>
                  </a:txBody>
                  <a:tcPr/>
                </a:tc>
              </a:tr>
              <a:tr h="2104947">
                <a:tc>
                  <a:txBody>
                    <a:bodyPr/>
                    <a:lstStyle/>
                    <a:p>
                      <a:r>
                        <a:rPr lang="it-IT" dirty="0" smtClean="0"/>
                        <a:t>Almeno una </a:t>
                      </a:r>
                    </a:p>
                    <a:p>
                      <a:r>
                        <a:rPr lang="it-IT" dirty="0" smtClean="0"/>
                        <a:t>volta</a:t>
                      </a:r>
                    </a:p>
                    <a:p>
                      <a:r>
                        <a:rPr lang="it-IT" dirty="0" smtClean="0"/>
                        <a:t>a</a:t>
                      </a:r>
                    </a:p>
                    <a:p>
                      <a:r>
                        <a:rPr lang="it-IT" dirty="0" smtClean="0"/>
                        <a:t>Settima-</a:t>
                      </a:r>
                    </a:p>
                    <a:p>
                      <a:r>
                        <a:rPr lang="it-IT" dirty="0" err="1" smtClean="0"/>
                        <a:t>na</a:t>
                      </a:r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78.02%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71.7%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93.02%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76.6%</a:t>
                      </a:r>
                      <a:endParaRPr lang="it-IT" dirty="0"/>
                    </a:p>
                  </a:txBody>
                  <a:tcPr/>
                </a:tc>
              </a:tr>
              <a:tr h="669756">
                <a:tc>
                  <a:txBody>
                    <a:bodyPr/>
                    <a:lstStyle/>
                    <a:p>
                      <a:r>
                        <a:rPr lang="it-IT" dirty="0" smtClean="0"/>
                        <a:t>Ogni </a:t>
                      </a:r>
                    </a:p>
                    <a:p>
                      <a:r>
                        <a:rPr lang="it-IT" dirty="0" smtClean="0"/>
                        <a:t>tanto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16.48%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20.75%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6.98%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19.14%</a:t>
                      </a:r>
                      <a:endParaRPr lang="it-IT" dirty="0"/>
                    </a:p>
                  </a:txBody>
                  <a:tcPr/>
                </a:tc>
              </a:tr>
              <a:tr h="669756">
                <a:tc>
                  <a:txBody>
                    <a:bodyPr/>
                    <a:lstStyle/>
                    <a:p>
                      <a:r>
                        <a:rPr lang="it-IT" dirty="0" smtClean="0"/>
                        <a:t>Rara</a:t>
                      </a:r>
                      <a:r>
                        <a:rPr lang="it-IT" baseline="0" dirty="0" smtClean="0"/>
                        <a:t> </a:t>
                      </a:r>
                      <a:r>
                        <a:rPr lang="mr-IN" baseline="0" dirty="0" smtClean="0"/>
                        <a:t>–</a:t>
                      </a:r>
                      <a:r>
                        <a:rPr lang="it-IT" baseline="0" dirty="0" smtClean="0"/>
                        <a:t> </a:t>
                      </a:r>
                    </a:p>
                    <a:p>
                      <a:r>
                        <a:rPr lang="it-IT" baseline="0" dirty="0" smtClean="0"/>
                        <a:t>mente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3.3%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5.66%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2.13%</a:t>
                      </a:r>
                      <a:endParaRPr lang="it-IT" dirty="0"/>
                    </a:p>
                  </a:txBody>
                  <a:tcPr/>
                </a:tc>
              </a:tr>
              <a:tr h="1243833">
                <a:tc>
                  <a:txBody>
                    <a:bodyPr/>
                    <a:lstStyle/>
                    <a:p>
                      <a:r>
                        <a:rPr lang="it-IT" dirty="0" smtClean="0"/>
                        <a:t>In </a:t>
                      </a:r>
                      <a:r>
                        <a:rPr lang="it-IT" dirty="0" err="1" smtClean="0"/>
                        <a:t>occasio</a:t>
                      </a:r>
                      <a:r>
                        <a:rPr lang="it-IT" dirty="0" smtClean="0"/>
                        <a:t>-</a:t>
                      </a:r>
                    </a:p>
                    <a:p>
                      <a:r>
                        <a:rPr lang="it-IT" dirty="0" smtClean="0"/>
                        <a:t>ni</a:t>
                      </a:r>
                    </a:p>
                    <a:p>
                      <a:r>
                        <a:rPr lang="it-IT" dirty="0" smtClean="0"/>
                        <a:t>particolari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1.1%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2.13%</a:t>
                      </a:r>
                      <a:endParaRPr lang="it-IT" dirty="0"/>
                    </a:p>
                  </a:txBody>
                  <a:tcPr/>
                </a:tc>
              </a:tr>
              <a:tr h="388034">
                <a:tc>
                  <a:txBody>
                    <a:bodyPr/>
                    <a:lstStyle/>
                    <a:p>
                      <a:r>
                        <a:rPr lang="it-IT" dirty="0" smtClean="0"/>
                        <a:t>Mai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1.1%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1.89%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dirty="0" smtClean="0"/>
                        <a:t>%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2163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Organizzazione della scuola</a:t>
            </a:r>
            <a:br>
              <a:rPr lang="it-IT" sz="2800" dirty="0" smtClean="0"/>
            </a:br>
            <a:r>
              <a:rPr lang="it-IT" sz="2800" dirty="0" smtClean="0"/>
              <a:t>8. Sono soddisfatto del servizio mensa?</a:t>
            </a:r>
            <a:endParaRPr lang="it-IT" sz="28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2567192"/>
              </p:ext>
            </p:extLst>
          </p:nvPr>
        </p:nvGraphicFramePr>
        <p:xfrm>
          <a:off x="2011742" y="1760475"/>
          <a:ext cx="5391827" cy="3131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2720"/>
                <a:gridCol w="1093193"/>
                <a:gridCol w="1347957"/>
                <a:gridCol w="1347957"/>
              </a:tblGrid>
              <a:tr h="38803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Ponti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Pascoli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De </a:t>
                      </a:r>
                      <a:r>
                        <a:rPr lang="it-IT" dirty="0" err="1" smtClean="0"/>
                        <a:t>Amicis</a:t>
                      </a:r>
                      <a:endParaRPr lang="it-IT" dirty="0"/>
                    </a:p>
                  </a:txBody>
                  <a:tcPr/>
                </a:tc>
              </a:tr>
              <a:tr h="7059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aseline="0" dirty="0" smtClean="0"/>
                        <a:t>Abbastanza / Molto</a:t>
                      </a:r>
                    </a:p>
                    <a:p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81.08%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57.14%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50.95%</a:t>
                      </a:r>
                      <a:endParaRPr lang="it-IT" dirty="0"/>
                    </a:p>
                  </a:txBody>
                  <a:tcPr/>
                </a:tc>
              </a:tr>
              <a:tr h="669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Per</a:t>
                      </a:r>
                      <a:r>
                        <a:rPr lang="it-IT" baseline="0" dirty="0" smtClean="0"/>
                        <a:t> niente/Poco</a:t>
                      </a:r>
                      <a:endParaRPr lang="it-IT" dirty="0" smtClean="0"/>
                    </a:p>
                    <a:p>
                      <a:endParaRPr lang="it-IT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16.22%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29.67%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26.41%</a:t>
                      </a:r>
                      <a:endParaRPr lang="it-IT" dirty="0"/>
                    </a:p>
                  </a:txBody>
                  <a:tcPr/>
                </a:tc>
              </a:tr>
              <a:tr h="388034">
                <a:tc>
                  <a:txBody>
                    <a:bodyPr/>
                    <a:lstStyle/>
                    <a:p>
                      <a:r>
                        <a:rPr lang="it-IT" dirty="0" smtClean="0"/>
                        <a:t>Mio</a:t>
                      </a:r>
                      <a:r>
                        <a:rPr lang="it-IT" baseline="0" dirty="0" smtClean="0"/>
                        <a:t> figlio/a non frequenta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2.7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dirty="0" smtClean="0"/>
                        <a:t>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13.19%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22.64%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1814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Progetto GREEN SCHOOL</a:t>
            </a:r>
            <a:endParaRPr lang="it-IT" sz="28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6732897"/>
              </p:ext>
            </p:extLst>
          </p:nvPr>
        </p:nvGraphicFramePr>
        <p:xfrm>
          <a:off x="616095" y="1358080"/>
          <a:ext cx="8087741" cy="36798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2720"/>
                <a:gridCol w="1093193"/>
                <a:gridCol w="1347957"/>
                <a:gridCol w="1347957"/>
                <a:gridCol w="1347957"/>
                <a:gridCol w="1347957"/>
              </a:tblGrid>
              <a:tr h="38803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Ponti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Pascoli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De </a:t>
                      </a:r>
                      <a:r>
                        <a:rPr lang="it-IT" dirty="0" err="1" smtClean="0"/>
                        <a:t>Amicis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Moro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Volta</a:t>
                      </a:r>
                      <a:endParaRPr lang="it-IT" dirty="0"/>
                    </a:p>
                  </a:txBody>
                  <a:tcPr/>
                </a:tc>
              </a:tr>
              <a:tr h="7059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aseline="0" dirty="0" smtClean="0"/>
                        <a:t>Abbastanza / Molto</a:t>
                      </a:r>
                    </a:p>
                    <a:p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89.19%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87.91%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75.47%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95.35%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71.11%</a:t>
                      </a:r>
                      <a:endParaRPr lang="it-IT" dirty="0"/>
                    </a:p>
                  </a:txBody>
                  <a:tcPr/>
                </a:tc>
              </a:tr>
              <a:tr h="669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Per</a:t>
                      </a:r>
                      <a:r>
                        <a:rPr lang="it-IT" baseline="0" dirty="0" smtClean="0"/>
                        <a:t> niente/Poco</a:t>
                      </a:r>
                      <a:endParaRPr lang="it-IT" dirty="0" smtClean="0"/>
                    </a:p>
                    <a:p>
                      <a:endParaRPr lang="it-IT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rgbClr val="000000"/>
                          </a:solidFill>
                        </a:rPr>
                        <a:t>2.7</a:t>
                      </a:r>
                      <a:r>
                        <a:rPr lang="it-IT" b="0" baseline="0" dirty="0" smtClean="0">
                          <a:solidFill>
                            <a:srgbClr val="000000"/>
                          </a:solidFill>
                        </a:rPr>
                        <a:t> %</a:t>
                      </a:r>
                    </a:p>
                    <a:p>
                      <a:r>
                        <a:rPr lang="it-IT" b="0" baseline="0" dirty="0" smtClean="0">
                          <a:solidFill>
                            <a:srgbClr val="000000"/>
                          </a:solidFill>
                        </a:rPr>
                        <a:t>(poco)</a:t>
                      </a:r>
                      <a:endParaRPr lang="it-IT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6.6%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9.44%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4.65%</a:t>
                      </a:r>
                    </a:p>
                    <a:p>
                      <a:r>
                        <a:rPr lang="it-IT" dirty="0" smtClean="0"/>
                        <a:t>(poco)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8.89%</a:t>
                      </a:r>
                    </a:p>
                    <a:p>
                      <a:r>
                        <a:rPr lang="it-IT" dirty="0" smtClean="0"/>
                        <a:t>(poco)</a:t>
                      </a:r>
                      <a:endParaRPr lang="it-IT" dirty="0"/>
                    </a:p>
                  </a:txBody>
                  <a:tcPr/>
                </a:tc>
              </a:tr>
              <a:tr h="669756">
                <a:tc>
                  <a:txBody>
                    <a:bodyPr/>
                    <a:lstStyle/>
                    <a:p>
                      <a:r>
                        <a:rPr lang="it-IT" baseline="0" dirty="0" smtClean="0"/>
                        <a:t>Mio/a</a:t>
                      </a:r>
                    </a:p>
                    <a:p>
                      <a:r>
                        <a:rPr lang="it-IT" baseline="0" dirty="0" smtClean="0"/>
                        <a:t>Figlio/a</a:t>
                      </a:r>
                    </a:p>
                    <a:p>
                      <a:r>
                        <a:rPr lang="it-IT" baseline="0" dirty="0" smtClean="0"/>
                        <a:t>non </a:t>
                      </a:r>
                    </a:p>
                    <a:p>
                      <a:r>
                        <a:rPr lang="it-IT" baseline="0" dirty="0" smtClean="0"/>
                        <a:t>ha </a:t>
                      </a:r>
                    </a:p>
                    <a:p>
                      <a:r>
                        <a:rPr lang="it-IT" baseline="0" dirty="0" smtClean="0"/>
                        <a:t>partecipato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rgbClr val="000000"/>
                          </a:solidFill>
                        </a:rPr>
                        <a:t>8.11%</a:t>
                      </a:r>
                      <a:endParaRPr lang="it-IT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5.49%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15.09%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20%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4020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3797" y="89647"/>
            <a:ext cx="7583488" cy="1143000"/>
          </a:xfrm>
        </p:spPr>
        <p:txBody>
          <a:bodyPr/>
          <a:lstStyle/>
          <a:p>
            <a:r>
              <a:rPr lang="it-IT" sz="2800" dirty="0" smtClean="0"/>
              <a:t>Progetto FRUTTA NELLA SCUOLA</a:t>
            </a:r>
            <a:endParaRPr lang="it-IT" sz="28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9055615"/>
              </p:ext>
            </p:extLst>
          </p:nvPr>
        </p:nvGraphicFramePr>
        <p:xfrm>
          <a:off x="2112329" y="1584427"/>
          <a:ext cx="5391827" cy="42261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2720"/>
                <a:gridCol w="1093193"/>
                <a:gridCol w="1347957"/>
                <a:gridCol w="1347957"/>
              </a:tblGrid>
              <a:tr h="38803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Ponti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Pascoli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De </a:t>
                      </a:r>
                      <a:r>
                        <a:rPr lang="it-IT" dirty="0" err="1" smtClean="0"/>
                        <a:t>Amicis</a:t>
                      </a:r>
                      <a:endParaRPr lang="it-IT" dirty="0"/>
                    </a:p>
                  </a:txBody>
                  <a:tcPr/>
                </a:tc>
              </a:tr>
              <a:tr h="7059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aseline="0" dirty="0" smtClean="0"/>
                        <a:t>Abbastanza / Molto</a:t>
                      </a:r>
                    </a:p>
                    <a:p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89.19%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87.91%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71.7%</a:t>
                      </a:r>
                      <a:endParaRPr lang="it-IT" dirty="0"/>
                    </a:p>
                  </a:txBody>
                  <a:tcPr/>
                </a:tc>
              </a:tr>
              <a:tr h="669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Per</a:t>
                      </a:r>
                      <a:r>
                        <a:rPr lang="it-IT" baseline="0" dirty="0" smtClean="0"/>
                        <a:t> niente/Poco</a:t>
                      </a:r>
                      <a:endParaRPr lang="it-IT" dirty="0" smtClean="0"/>
                    </a:p>
                    <a:p>
                      <a:endParaRPr lang="it-IT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rgbClr val="000000"/>
                          </a:solidFill>
                        </a:rPr>
                        <a:t>2.7</a:t>
                      </a:r>
                      <a:r>
                        <a:rPr lang="it-IT" b="0" baseline="0" dirty="0" smtClean="0">
                          <a:solidFill>
                            <a:srgbClr val="000000"/>
                          </a:solidFill>
                        </a:rPr>
                        <a:t> %</a:t>
                      </a:r>
                      <a:endParaRPr lang="it-IT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12.09%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28.3%</a:t>
                      </a:r>
                      <a:endParaRPr lang="it-IT" dirty="0"/>
                    </a:p>
                  </a:txBody>
                  <a:tcPr/>
                </a:tc>
              </a:tr>
              <a:tr h="669756">
                <a:tc gridSpan="4">
                  <a:txBody>
                    <a:bodyPr/>
                    <a:lstStyle/>
                    <a:p>
                      <a:pPr algn="ctr"/>
                      <a:r>
                        <a:rPr lang="it-IT" baseline="0" dirty="0" smtClean="0"/>
                        <a:t>RITENGO UTILE RIPROPORRE IL PROGETTO IL PROSSIMO ANNO SCOLASTICO?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669756">
                <a:tc>
                  <a:txBody>
                    <a:bodyPr/>
                    <a:lstStyle/>
                    <a:p>
                      <a:r>
                        <a:rPr lang="it-IT" baseline="0" dirty="0" smtClean="0"/>
                        <a:t>Sì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rgbClr val="000000"/>
                          </a:solidFill>
                        </a:rPr>
                        <a:t>100%</a:t>
                      </a:r>
                      <a:endParaRPr lang="it-IT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90.11%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81.13%</a:t>
                      </a:r>
                      <a:endParaRPr lang="it-IT" dirty="0"/>
                    </a:p>
                  </a:txBody>
                  <a:tcPr/>
                </a:tc>
              </a:tr>
              <a:tr h="669756">
                <a:tc>
                  <a:txBody>
                    <a:bodyPr/>
                    <a:lstStyle/>
                    <a:p>
                      <a:r>
                        <a:rPr lang="it-IT" baseline="0" dirty="0" smtClean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b="0" dirty="0" smtClean="0">
                          <a:solidFill>
                            <a:srgbClr val="000000"/>
                          </a:solidFill>
                        </a:rPr>
                        <a:t>0%</a:t>
                      </a:r>
                      <a:endParaRPr lang="it-IT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9.89%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18.87%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2962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6450" y="1627187"/>
            <a:ext cx="7580376" cy="1839021"/>
          </a:xfrm>
        </p:spPr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Plesso Ponti</a:t>
            </a:r>
            <a:br>
              <a:rPr lang="it-IT" dirty="0" smtClean="0"/>
            </a:br>
            <a:r>
              <a:rPr lang="it-IT" dirty="0" smtClean="0"/>
              <a:t>Il punto di vista dei genitori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06450" y="3309410"/>
            <a:ext cx="7580376" cy="2482797"/>
          </a:xfrm>
        </p:spPr>
        <p:txBody>
          <a:bodyPr>
            <a:normAutofit fontScale="92500" lnSpcReduction="20000"/>
          </a:bodyPr>
          <a:lstStyle/>
          <a:p>
            <a:endParaRPr lang="it-IT" sz="2900" b="1" cap="small" dirty="0" smtClean="0"/>
          </a:p>
          <a:p>
            <a:r>
              <a:rPr lang="it-IT" sz="2900" b="1" cap="small" dirty="0" smtClean="0"/>
              <a:t>Partecipazione</a:t>
            </a:r>
            <a:r>
              <a:rPr lang="it-IT" sz="2900" b="1" cap="small" dirty="0"/>
              <a:t>: </a:t>
            </a:r>
            <a:r>
              <a:rPr lang="it-IT" sz="2900" b="1" cap="small" dirty="0" smtClean="0"/>
              <a:t>37 </a:t>
            </a:r>
            <a:r>
              <a:rPr lang="it-IT" sz="2900" b="1" cap="small" dirty="0"/>
              <a:t>risposte su </a:t>
            </a:r>
            <a:r>
              <a:rPr lang="it-IT" sz="2900" b="1" cap="small" dirty="0" smtClean="0"/>
              <a:t>136 </a:t>
            </a:r>
            <a:r>
              <a:rPr lang="it-IT" sz="2900" b="1" cap="small" dirty="0"/>
              <a:t>( </a:t>
            </a:r>
            <a:r>
              <a:rPr lang="it-IT" sz="2900" b="1" cap="small" dirty="0" smtClean="0"/>
              <a:t>27%</a:t>
            </a:r>
            <a:r>
              <a:rPr lang="it-IT" sz="2900" b="1" cap="small" dirty="0"/>
              <a:t>)</a:t>
            </a:r>
          </a:p>
          <a:p>
            <a:endParaRPr lang="it-IT" sz="2400" dirty="0"/>
          </a:p>
          <a:p>
            <a:endParaRPr lang="it-IT" sz="2400" dirty="0" smtClean="0"/>
          </a:p>
          <a:p>
            <a:r>
              <a:rPr lang="it-IT" sz="2400" b="1" dirty="0" smtClean="0">
                <a:solidFill>
                  <a:srgbClr val="000000"/>
                </a:solidFill>
              </a:rPr>
              <a:t>SODDISFAZIONE MEDIA POSITIVA:</a:t>
            </a:r>
          </a:p>
          <a:p>
            <a:r>
              <a:rPr lang="it-IT" sz="2400" b="1" dirty="0" smtClean="0">
                <a:solidFill>
                  <a:srgbClr val="000000"/>
                </a:solidFill>
              </a:rPr>
              <a:t>78.6 %</a:t>
            </a:r>
            <a:endParaRPr lang="it-IT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520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3797" y="89647"/>
            <a:ext cx="7583488" cy="1143000"/>
          </a:xfrm>
        </p:spPr>
        <p:txBody>
          <a:bodyPr/>
          <a:lstStyle/>
          <a:p>
            <a:r>
              <a:rPr lang="it-IT" sz="2800" dirty="0" smtClean="0"/>
              <a:t>Progetto GIROTONDO</a:t>
            </a:r>
            <a:endParaRPr lang="it-IT" sz="28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6523328"/>
              </p:ext>
            </p:extLst>
          </p:nvPr>
        </p:nvGraphicFramePr>
        <p:xfrm>
          <a:off x="2112329" y="1584427"/>
          <a:ext cx="5391827" cy="4594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2720"/>
                <a:gridCol w="1093193"/>
                <a:gridCol w="1347957"/>
                <a:gridCol w="1347957"/>
              </a:tblGrid>
              <a:tr h="38803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Ponti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Pascoli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De </a:t>
                      </a:r>
                      <a:r>
                        <a:rPr lang="it-IT" dirty="0" err="1" smtClean="0"/>
                        <a:t>Amicis</a:t>
                      </a:r>
                      <a:endParaRPr lang="it-IT" dirty="0"/>
                    </a:p>
                  </a:txBody>
                  <a:tcPr/>
                </a:tc>
              </a:tr>
              <a:tr h="7059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aseline="0" dirty="0" smtClean="0"/>
                        <a:t>Abbastanza / Molto</a:t>
                      </a:r>
                    </a:p>
                    <a:p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72.97%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21.97%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49.05%</a:t>
                      </a:r>
                      <a:endParaRPr lang="it-IT" dirty="0"/>
                    </a:p>
                  </a:txBody>
                  <a:tcPr/>
                </a:tc>
              </a:tr>
              <a:tr h="669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Per</a:t>
                      </a:r>
                      <a:r>
                        <a:rPr lang="it-IT" baseline="0" dirty="0" smtClean="0"/>
                        <a:t> niente/Poco</a:t>
                      </a:r>
                      <a:endParaRPr lang="it-IT" dirty="0" smtClean="0"/>
                    </a:p>
                    <a:p>
                      <a:endParaRPr lang="it-IT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rgbClr val="000000"/>
                          </a:solidFill>
                        </a:rPr>
                        <a:t>8.11%</a:t>
                      </a:r>
                    </a:p>
                    <a:p>
                      <a:r>
                        <a:rPr lang="it-IT" b="0" dirty="0" smtClean="0">
                          <a:solidFill>
                            <a:srgbClr val="000000"/>
                          </a:solidFill>
                        </a:rPr>
                        <a:t>(poco)</a:t>
                      </a:r>
                      <a:endParaRPr lang="it-IT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4.4%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5.66%</a:t>
                      </a:r>
                    </a:p>
                    <a:p>
                      <a:r>
                        <a:rPr lang="it-IT" dirty="0" smtClean="0"/>
                        <a:t>(poco)</a:t>
                      </a:r>
                      <a:endParaRPr lang="it-IT" dirty="0"/>
                    </a:p>
                  </a:txBody>
                  <a:tcPr/>
                </a:tc>
              </a:tr>
              <a:tr h="669756">
                <a:tc>
                  <a:txBody>
                    <a:bodyPr/>
                    <a:lstStyle/>
                    <a:p>
                      <a:r>
                        <a:rPr lang="it-IT" baseline="0" dirty="0" smtClean="0"/>
                        <a:t>Mio/a figlio/a non ha partecipato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rgbClr val="000000"/>
                          </a:solidFill>
                        </a:rPr>
                        <a:t>16.22%</a:t>
                      </a:r>
                      <a:endParaRPr lang="it-IT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3.3%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13.21%</a:t>
                      </a:r>
                      <a:endParaRPr lang="it-IT" dirty="0"/>
                    </a:p>
                  </a:txBody>
                  <a:tcPr/>
                </a:tc>
              </a:tr>
              <a:tr h="669756">
                <a:tc>
                  <a:txBody>
                    <a:bodyPr/>
                    <a:lstStyle/>
                    <a:p>
                      <a:r>
                        <a:rPr lang="it-IT" baseline="0" dirty="0" smtClean="0"/>
                        <a:t>Mio/a figlio/a non frequenta le classi in oggetto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rgbClr val="000000"/>
                          </a:solidFill>
                        </a:rPr>
                        <a:t>2.7%</a:t>
                      </a:r>
                      <a:endParaRPr lang="it-IT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70.33%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32.08%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8929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Progetto CYBERBULLISMO</a:t>
            </a:r>
            <a:endParaRPr lang="it-IT" sz="28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4553363"/>
              </p:ext>
            </p:extLst>
          </p:nvPr>
        </p:nvGraphicFramePr>
        <p:xfrm>
          <a:off x="616095" y="1358080"/>
          <a:ext cx="6994548" cy="3131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2720"/>
                <a:gridCol w="1347957"/>
                <a:gridCol w="1347957"/>
                <a:gridCol w="1347957"/>
                <a:gridCol w="1347957"/>
              </a:tblGrid>
              <a:tr h="38803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Pascoli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De </a:t>
                      </a:r>
                      <a:r>
                        <a:rPr lang="it-IT" dirty="0" err="1" smtClean="0"/>
                        <a:t>Amicis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Moro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Volta</a:t>
                      </a:r>
                      <a:endParaRPr lang="it-IT" dirty="0"/>
                    </a:p>
                  </a:txBody>
                  <a:tcPr/>
                </a:tc>
              </a:tr>
              <a:tr h="7059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aseline="0" dirty="0" smtClean="0"/>
                        <a:t>Abbastanza / Molto</a:t>
                      </a:r>
                    </a:p>
                    <a:p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80.32%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81.13%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95.34%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97.83%</a:t>
                      </a:r>
                      <a:endParaRPr lang="it-IT" dirty="0"/>
                    </a:p>
                  </a:txBody>
                  <a:tcPr/>
                </a:tc>
              </a:tr>
              <a:tr h="669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Per</a:t>
                      </a:r>
                      <a:r>
                        <a:rPr lang="it-IT" baseline="0" dirty="0" smtClean="0"/>
                        <a:t> niente/Poco</a:t>
                      </a:r>
                      <a:endParaRPr lang="it-IT" dirty="0" smtClean="0"/>
                    </a:p>
                    <a:p>
                      <a:endParaRPr lang="it-IT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8.79%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5.66%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2.33%</a:t>
                      </a:r>
                    </a:p>
                    <a:p>
                      <a:r>
                        <a:rPr lang="it-IT" dirty="0" smtClean="0"/>
                        <a:t>(poco)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2.17%</a:t>
                      </a:r>
                    </a:p>
                    <a:p>
                      <a:r>
                        <a:rPr lang="it-IT" dirty="0" smtClean="0"/>
                        <a:t>(poco)</a:t>
                      </a:r>
                      <a:endParaRPr lang="it-IT" dirty="0"/>
                    </a:p>
                  </a:txBody>
                  <a:tcPr/>
                </a:tc>
              </a:tr>
              <a:tr h="669756">
                <a:tc>
                  <a:txBody>
                    <a:bodyPr/>
                    <a:lstStyle/>
                    <a:p>
                      <a:r>
                        <a:rPr lang="it-IT" baseline="0" dirty="0" smtClean="0"/>
                        <a:t>Mio/a figlio/a non ha partecipato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10.99%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13.21%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2.33%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0%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1418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Progetto MADRELINGUA INGLESE</a:t>
            </a:r>
            <a:endParaRPr lang="it-IT" sz="28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6283658"/>
              </p:ext>
            </p:extLst>
          </p:nvPr>
        </p:nvGraphicFramePr>
        <p:xfrm>
          <a:off x="616095" y="1358080"/>
          <a:ext cx="6994548" cy="3405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2720"/>
                <a:gridCol w="1347957"/>
                <a:gridCol w="1347957"/>
                <a:gridCol w="1347957"/>
                <a:gridCol w="1347957"/>
              </a:tblGrid>
              <a:tr h="38803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Pascoli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De </a:t>
                      </a:r>
                      <a:r>
                        <a:rPr lang="it-IT" dirty="0" err="1" smtClean="0"/>
                        <a:t>Amicis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Moro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Volta</a:t>
                      </a:r>
                      <a:endParaRPr lang="it-IT" dirty="0"/>
                    </a:p>
                  </a:txBody>
                  <a:tcPr/>
                </a:tc>
              </a:tr>
              <a:tr h="7059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aseline="0" dirty="0" smtClean="0"/>
                        <a:t>Abbastanza / Molto</a:t>
                      </a:r>
                    </a:p>
                    <a:p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91.12%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83.02%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88.37%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82.98%</a:t>
                      </a:r>
                      <a:endParaRPr lang="it-IT" dirty="0"/>
                    </a:p>
                  </a:txBody>
                  <a:tcPr/>
                </a:tc>
              </a:tr>
              <a:tr h="669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Per</a:t>
                      </a:r>
                      <a:r>
                        <a:rPr lang="it-IT" baseline="0" dirty="0" smtClean="0"/>
                        <a:t> niente/Poco</a:t>
                      </a:r>
                      <a:endParaRPr lang="it-IT" dirty="0" smtClean="0"/>
                    </a:p>
                    <a:p>
                      <a:endParaRPr lang="it-IT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7.69%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15.09%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11.63%</a:t>
                      </a:r>
                    </a:p>
                    <a:p>
                      <a:r>
                        <a:rPr lang="it-IT" dirty="0" smtClean="0"/>
                        <a:t>(poco)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14.98%</a:t>
                      </a:r>
                      <a:endParaRPr lang="it-IT" dirty="0"/>
                    </a:p>
                  </a:txBody>
                  <a:tcPr/>
                </a:tc>
              </a:tr>
              <a:tr h="669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aseline="0" dirty="0" smtClean="0"/>
                        <a:t>Mio/a figlio/a non ha partecipato</a:t>
                      </a:r>
                    </a:p>
                    <a:p>
                      <a:endParaRPr lang="it-IT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1.1%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1.89%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2.13 %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070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Progetto MADRELINGUA FRANCESE</a:t>
            </a:r>
            <a:endParaRPr lang="it-IT" sz="28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5715526"/>
              </p:ext>
            </p:extLst>
          </p:nvPr>
        </p:nvGraphicFramePr>
        <p:xfrm>
          <a:off x="2552398" y="1496403"/>
          <a:ext cx="4298634" cy="3405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2720"/>
                <a:gridCol w="1347957"/>
                <a:gridCol w="1347957"/>
              </a:tblGrid>
              <a:tr h="38803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Moro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Volta</a:t>
                      </a:r>
                      <a:endParaRPr lang="it-IT" dirty="0"/>
                    </a:p>
                  </a:txBody>
                  <a:tcPr/>
                </a:tc>
              </a:tr>
              <a:tr h="7059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aseline="0" dirty="0" smtClean="0"/>
                        <a:t>Abbastanza / Molto</a:t>
                      </a:r>
                    </a:p>
                    <a:p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88.37%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80.85%</a:t>
                      </a:r>
                      <a:endParaRPr lang="it-IT" dirty="0"/>
                    </a:p>
                  </a:txBody>
                  <a:tcPr/>
                </a:tc>
              </a:tr>
              <a:tr h="669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Per</a:t>
                      </a:r>
                      <a:r>
                        <a:rPr lang="it-IT" baseline="0" dirty="0" smtClean="0"/>
                        <a:t> niente/Poco</a:t>
                      </a:r>
                      <a:endParaRPr lang="it-IT" dirty="0" smtClean="0"/>
                    </a:p>
                    <a:p>
                      <a:endParaRPr lang="it-IT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6.98%</a:t>
                      </a:r>
                    </a:p>
                    <a:p>
                      <a:r>
                        <a:rPr lang="it-IT" dirty="0" smtClean="0"/>
                        <a:t>(poco)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17.02%</a:t>
                      </a:r>
                      <a:endParaRPr lang="it-IT" dirty="0"/>
                    </a:p>
                  </a:txBody>
                  <a:tcPr/>
                </a:tc>
              </a:tr>
              <a:tr h="669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aseline="0" dirty="0" smtClean="0"/>
                        <a:t>Mio/a figlio/a non ha partecipato</a:t>
                      </a:r>
                    </a:p>
                    <a:p>
                      <a:endParaRPr lang="it-IT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4.65%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2.13 %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9158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Progetto LIFE SKILLS</a:t>
            </a:r>
            <a:endParaRPr lang="it-IT" sz="28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642594"/>
              </p:ext>
            </p:extLst>
          </p:nvPr>
        </p:nvGraphicFramePr>
        <p:xfrm>
          <a:off x="2552398" y="1385060"/>
          <a:ext cx="4298634" cy="4594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2720"/>
                <a:gridCol w="1347957"/>
                <a:gridCol w="1347957"/>
              </a:tblGrid>
              <a:tr h="38803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Moro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Volta</a:t>
                      </a:r>
                      <a:endParaRPr lang="it-IT" dirty="0"/>
                    </a:p>
                  </a:txBody>
                  <a:tcPr/>
                </a:tc>
              </a:tr>
              <a:tr h="7059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aseline="0" dirty="0" smtClean="0"/>
                        <a:t>Abbastanza / Molto</a:t>
                      </a:r>
                    </a:p>
                    <a:p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74.42%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89.36%</a:t>
                      </a:r>
                      <a:endParaRPr lang="it-IT" dirty="0"/>
                    </a:p>
                  </a:txBody>
                  <a:tcPr/>
                </a:tc>
              </a:tr>
              <a:tr h="669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Per</a:t>
                      </a:r>
                      <a:r>
                        <a:rPr lang="it-IT" baseline="0" dirty="0" smtClean="0"/>
                        <a:t> niente/Poco</a:t>
                      </a:r>
                      <a:endParaRPr lang="it-IT" dirty="0" smtClean="0"/>
                    </a:p>
                    <a:p>
                      <a:endParaRPr lang="it-IT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6.98%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8.51%</a:t>
                      </a:r>
                      <a:endParaRPr lang="it-IT" dirty="0"/>
                    </a:p>
                  </a:txBody>
                  <a:tcPr/>
                </a:tc>
              </a:tr>
              <a:tr h="669756">
                <a:tc>
                  <a:txBody>
                    <a:bodyPr/>
                    <a:lstStyle/>
                    <a:p>
                      <a:r>
                        <a:rPr lang="it-IT" baseline="0" dirty="0" smtClean="0"/>
                        <a:t>Mio/a figlio/a non ha partecipato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2.13%</a:t>
                      </a:r>
                      <a:endParaRPr lang="it-IT" dirty="0"/>
                    </a:p>
                  </a:txBody>
                  <a:tcPr/>
                </a:tc>
              </a:tr>
              <a:tr h="669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aseline="0" dirty="0" smtClean="0"/>
                        <a:t>Mio/a figlio/a non frequenta le classi</a:t>
                      </a:r>
                    </a:p>
                    <a:p>
                      <a:endParaRPr lang="it-IT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18.6%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0%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1649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Progetto SEMINIAMO IL RISPETTO</a:t>
            </a:r>
            <a:endParaRPr lang="it-IT" sz="28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7878165"/>
              </p:ext>
            </p:extLst>
          </p:nvPr>
        </p:nvGraphicFramePr>
        <p:xfrm>
          <a:off x="2552398" y="2466496"/>
          <a:ext cx="4298634" cy="3405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2720"/>
                <a:gridCol w="1347957"/>
                <a:gridCol w="1347957"/>
              </a:tblGrid>
              <a:tr h="38803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De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Amicis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Volta</a:t>
                      </a:r>
                      <a:endParaRPr lang="it-IT" dirty="0"/>
                    </a:p>
                  </a:txBody>
                  <a:tcPr/>
                </a:tc>
              </a:tr>
              <a:tr h="7059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aseline="0" dirty="0" smtClean="0"/>
                        <a:t>Abbastanza / Molto</a:t>
                      </a:r>
                    </a:p>
                    <a:p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83.02%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89.13%</a:t>
                      </a:r>
                      <a:endParaRPr lang="it-IT" dirty="0"/>
                    </a:p>
                  </a:txBody>
                  <a:tcPr/>
                </a:tc>
              </a:tr>
              <a:tr h="669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Per</a:t>
                      </a:r>
                      <a:r>
                        <a:rPr lang="it-IT" baseline="0" dirty="0" smtClean="0"/>
                        <a:t> niente/Poco</a:t>
                      </a:r>
                      <a:endParaRPr lang="it-IT" dirty="0" smtClean="0"/>
                    </a:p>
                    <a:p>
                      <a:endParaRPr lang="it-IT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15.09%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8.7%</a:t>
                      </a:r>
                      <a:endParaRPr lang="it-IT" dirty="0"/>
                    </a:p>
                  </a:txBody>
                  <a:tcPr/>
                </a:tc>
              </a:tr>
              <a:tr h="669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aseline="0" dirty="0" smtClean="0"/>
                        <a:t>Mio/a figlio/a non ha partecipato</a:t>
                      </a:r>
                    </a:p>
                    <a:p>
                      <a:endParaRPr lang="it-IT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1.89%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2.17%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3849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QUESTIONARI</a:t>
            </a:r>
            <a:br>
              <a:rPr lang="it-IT" dirty="0" smtClean="0"/>
            </a:br>
            <a:r>
              <a:rPr lang="it-IT" dirty="0" smtClean="0"/>
              <a:t>ALUNNI</a:t>
            </a:r>
            <a:endParaRPr lang="it-IT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470366"/>
              </p:ext>
            </p:extLst>
          </p:nvPr>
        </p:nvGraphicFramePr>
        <p:xfrm>
          <a:off x="5255657" y="2963346"/>
          <a:ext cx="3475038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7519"/>
                <a:gridCol w="1737519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MORO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VOLTA 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26 su 141</a:t>
                      </a:r>
                    </a:p>
                    <a:p>
                      <a:r>
                        <a:rPr lang="it-IT" dirty="0" smtClean="0"/>
                        <a:t>18.4%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47 su 143</a:t>
                      </a:r>
                    </a:p>
                    <a:p>
                      <a:r>
                        <a:rPr lang="it-IT" dirty="0" smtClean="0"/>
                        <a:t>30.7%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66787" y="2474257"/>
            <a:ext cx="3474720" cy="3574237"/>
          </a:xfrm>
        </p:spPr>
        <p:txBody>
          <a:bodyPr>
            <a:normAutofit fontScale="92500" lnSpcReduction="10000"/>
          </a:bodyPr>
          <a:lstStyle/>
          <a:p>
            <a:endParaRPr lang="it-IT" dirty="0" smtClean="0"/>
          </a:p>
          <a:p>
            <a:endParaRPr lang="it-IT" dirty="0"/>
          </a:p>
          <a:p>
            <a:r>
              <a:rPr lang="it-IT" sz="2400" b="1" dirty="0" smtClean="0"/>
              <a:t>Partecipazione   </a:t>
            </a:r>
            <a:r>
              <a:rPr lang="it-IT" sz="2400" b="1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endParaRPr lang="it-IT" sz="2400" b="1" dirty="0" smtClean="0"/>
          </a:p>
          <a:p>
            <a:endParaRPr lang="it-IT" sz="2400" b="1" dirty="0"/>
          </a:p>
          <a:p>
            <a:endParaRPr lang="it-IT" sz="2400" b="1" dirty="0" smtClean="0"/>
          </a:p>
          <a:p>
            <a:r>
              <a:rPr lang="it-IT" sz="2400" b="1" dirty="0" smtClean="0"/>
              <a:t>Soddisfazione media positiva:</a:t>
            </a:r>
          </a:p>
          <a:p>
            <a:pPr marL="342900" indent="-342900">
              <a:buFont typeface="Arial"/>
              <a:buChar char="•"/>
            </a:pPr>
            <a:r>
              <a:rPr lang="it-IT" sz="2400" b="1" dirty="0" smtClean="0"/>
              <a:t>Moro: 65%</a:t>
            </a:r>
          </a:p>
          <a:p>
            <a:pPr marL="342900" indent="-342900">
              <a:buFont typeface="Arial"/>
              <a:buChar char="•"/>
            </a:pPr>
            <a:r>
              <a:rPr lang="it-IT" sz="2400" b="1" dirty="0" smtClean="0"/>
              <a:t>Volta: 69%</a:t>
            </a:r>
            <a:endParaRPr lang="it-IT" sz="24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834885" y="355867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22383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FREQUENTO LA CLASSE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VOLTA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smtClean="0"/>
              <a:t>MORO</a:t>
            </a:r>
            <a:endParaRPr lang="it-IT" dirty="0"/>
          </a:p>
        </p:txBody>
      </p:sp>
      <p:graphicFrame>
        <p:nvGraphicFramePr>
          <p:cNvPr id="7" name="Chart 9"/>
          <p:cNvGraphicFramePr>
            <a:graphicFrameLocks noGrp="1"/>
          </p:cNvGraphicFramePr>
          <p:nvPr>
            <p:ph sz="half" idx="2"/>
          </p:nvPr>
        </p:nvGraphicFramePr>
        <p:xfrm>
          <a:off x="966788" y="2174875"/>
          <a:ext cx="3529012" cy="3716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697728186"/>
              </p:ext>
            </p:extLst>
          </p:nvPr>
        </p:nvGraphicFramePr>
        <p:xfrm>
          <a:off x="4645025" y="2174875"/>
          <a:ext cx="3529013" cy="3716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9"/>
          <p:cNvGraphicFramePr/>
          <p:nvPr>
            <p:extLst>
              <p:ext uri="{D42A27DB-BD31-4B8C-83A1-F6EECF244321}">
                <p14:modId xmlns:p14="http://schemas.microsoft.com/office/powerpoint/2010/main" val="2100142137"/>
              </p:ext>
            </p:extLst>
          </p:nvPr>
        </p:nvGraphicFramePr>
        <p:xfrm>
          <a:off x="4388113" y="2103921"/>
          <a:ext cx="4086353" cy="3894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19130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TEMPO DI STUDIO/COMPITI AL GIORNO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VOLTA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smtClean="0"/>
              <a:t>MORO</a:t>
            </a:r>
            <a:endParaRPr lang="it-IT" dirty="0"/>
          </a:p>
        </p:txBody>
      </p:sp>
      <p:graphicFrame>
        <p:nvGraphicFramePr>
          <p:cNvPr id="7" name="Chart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86024203"/>
              </p:ext>
            </p:extLst>
          </p:nvPr>
        </p:nvGraphicFramePr>
        <p:xfrm>
          <a:off x="966788" y="2174875"/>
          <a:ext cx="3529012" cy="3716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9"/>
          <p:cNvGraphicFramePr/>
          <p:nvPr>
            <p:extLst>
              <p:ext uri="{D42A27DB-BD31-4B8C-83A1-F6EECF244321}">
                <p14:modId xmlns:p14="http://schemas.microsoft.com/office/powerpoint/2010/main" val="19538626"/>
              </p:ext>
            </p:extLst>
          </p:nvPr>
        </p:nvGraphicFramePr>
        <p:xfrm>
          <a:off x="176028" y="2133600"/>
          <a:ext cx="431977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438317417"/>
              </p:ext>
            </p:extLst>
          </p:nvPr>
        </p:nvGraphicFramePr>
        <p:xfrm>
          <a:off x="4645025" y="2174875"/>
          <a:ext cx="3529013" cy="3716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88548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Aspetti positivi - negativi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5507452"/>
              </p:ext>
            </p:extLst>
          </p:nvPr>
        </p:nvGraphicFramePr>
        <p:xfrm>
          <a:off x="955675" y="1600200"/>
          <a:ext cx="7232649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0883"/>
                <a:gridCol w="2410883"/>
                <a:gridCol w="2410883"/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Aspetti positivi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Aspetti negativi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MORO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it-IT" sz="1400" b="1" u="sng" dirty="0" smtClean="0"/>
                        <a:t>4. Prendere in giro i compagni</a:t>
                      </a:r>
                    </a:p>
                    <a:p>
                      <a:r>
                        <a:rPr lang="it-IT" sz="1400" dirty="0" smtClean="0"/>
                        <a:t>Mai- qualche volta:</a:t>
                      </a:r>
                    </a:p>
                    <a:p>
                      <a:r>
                        <a:rPr lang="it-IT" sz="1400" dirty="0" smtClean="0"/>
                        <a:t>100%</a:t>
                      </a:r>
                    </a:p>
                    <a:p>
                      <a:r>
                        <a:rPr lang="it-IT" sz="1400" b="1" u="sng" dirty="0" smtClean="0"/>
                        <a:t>5. Ci sono compagni che mi prendono in giro: </a:t>
                      </a:r>
                    </a:p>
                    <a:p>
                      <a:r>
                        <a:rPr lang="it-IT" sz="1400" dirty="0" smtClean="0"/>
                        <a:t>Mai </a:t>
                      </a:r>
                      <a:r>
                        <a:rPr lang="mr-IN" sz="1400" dirty="0" smtClean="0"/>
                        <a:t>–</a:t>
                      </a:r>
                      <a:r>
                        <a:rPr lang="it-IT" sz="1400" dirty="0" smtClean="0"/>
                        <a:t> qualche volta:</a:t>
                      </a:r>
                    </a:p>
                    <a:p>
                      <a:r>
                        <a:rPr lang="it-IT" sz="1400" dirty="0" smtClean="0"/>
                        <a:t>96.15%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1" u="sng" dirty="0" smtClean="0"/>
                        <a:t>7.Cerco</a:t>
                      </a:r>
                      <a:r>
                        <a:rPr lang="it-IT" sz="1400" b="1" u="sng" baseline="0" dirty="0" smtClean="0"/>
                        <a:t> soluzione con i compagni con cui ho dei problemi</a:t>
                      </a:r>
                      <a:r>
                        <a:rPr lang="it-IT" sz="1400" baseline="0" dirty="0" smtClean="0"/>
                        <a:t>: </a:t>
                      </a:r>
                    </a:p>
                    <a:p>
                      <a:r>
                        <a:rPr lang="it-IT" sz="1400" baseline="0" dirty="0" smtClean="0"/>
                        <a:t>Spesso </a:t>
                      </a:r>
                      <a:r>
                        <a:rPr lang="mr-IN" sz="1400" baseline="0" dirty="0" smtClean="0"/>
                        <a:t>–</a:t>
                      </a:r>
                      <a:r>
                        <a:rPr lang="it-IT" sz="1400" baseline="0" dirty="0" smtClean="0"/>
                        <a:t> Sempre 42.31%</a:t>
                      </a:r>
                    </a:p>
                    <a:p>
                      <a:r>
                        <a:rPr lang="it-IT" sz="1400" b="1" u="sng" baseline="0" dirty="0" smtClean="0"/>
                        <a:t>15. A scuola facciamo esercizi da soli: </a:t>
                      </a:r>
                    </a:p>
                    <a:p>
                      <a:r>
                        <a:rPr lang="it-IT" sz="1400" baseline="0" dirty="0" smtClean="0"/>
                        <a:t>Spesso </a:t>
                      </a:r>
                      <a:r>
                        <a:rPr lang="mr-IN" sz="1400" baseline="0" dirty="0" smtClean="0"/>
                        <a:t>–</a:t>
                      </a:r>
                      <a:r>
                        <a:rPr lang="it-IT" sz="1400" baseline="0" dirty="0" smtClean="0"/>
                        <a:t> sempre 38.46%</a:t>
                      </a:r>
                      <a:endParaRPr lang="it-I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VOLTA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it-IT" sz="1400" b="1" u="sng" dirty="0" smtClean="0"/>
                        <a:t>4. Prendere in giro i compagni</a:t>
                      </a:r>
                    </a:p>
                    <a:p>
                      <a:r>
                        <a:rPr lang="it-IT" sz="1400" dirty="0" smtClean="0"/>
                        <a:t>Mai- qualche volta:</a:t>
                      </a:r>
                    </a:p>
                    <a:p>
                      <a:r>
                        <a:rPr lang="it-IT" sz="1400" dirty="0" smtClean="0"/>
                        <a:t>95.74%</a:t>
                      </a:r>
                    </a:p>
                    <a:p>
                      <a:r>
                        <a:rPr lang="it-IT" sz="1400" b="1" u="sng" dirty="0" smtClean="0"/>
                        <a:t>5. Ci sono compagni che mi prendono in giro: </a:t>
                      </a:r>
                    </a:p>
                    <a:p>
                      <a:r>
                        <a:rPr lang="it-IT" sz="1400" dirty="0" smtClean="0"/>
                        <a:t>Mai </a:t>
                      </a:r>
                      <a:r>
                        <a:rPr lang="mr-IN" sz="1400" dirty="0" smtClean="0"/>
                        <a:t>–</a:t>
                      </a:r>
                      <a:r>
                        <a:rPr lang="it-IT" sz="1400" dirty="0" smtClean="0"/>
                        <a:t> qualche volta:</a:t>
                      </a:r>
                    </a:p>
                    <a:p>
                      <a:r>
                        <a:rPr lang="it-IT" sz="1400" dirty="0" smtClean="0"/>
                        <a:t>91.49%</a:t>
                      </a:r>
                    </a:p>
                    <a:p>
                      <a:endParaRPr lang="it-IT" sz="1400" dirty="0" smtClean="0"/>
                    </a:p>
                    <a:p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1" u="sng" dirty="0" smtClean="0"/>
                        <a:t>7.Cerco</a:t>
                      </a:r>
                      <a:r>
                        <a:rPr lang="it-IT" sz="1400" b="1" u="sng" baseline="0" dirty="0" smtClean="0"/>
                        <a:t> soluzione con i compagni con cui ho dei problemi</a:t>
                      </a:r>
                      <a:r>
                        <a:rPr lang="it-IT" sz="1400" baseline="0" dirty="0" smtClean="0"/>
                        <a:t>: </a:t>
                      </a:r>
                    </a:p>
                    <a:p>
                      <a:r>
                        <a:rPr lang="it-IT" sz="1400" baseline="0" dirty="0" smtClean="0"/>
                        <a:t>Spesso </a:t>
                      </a:r>
                      <a:r>
                        <a:rPr lang="mr-IN" sz="1400" baseline="0" dirty="0" smtClean="0"/>
                        <a:t>–</a:t>
                      </a:r>
                      <a:r>
                        <a:rPr lang="it-IT" sz="1400" baseline="0" dirty="0" smtClean="0"/>
                        <a:t> Sempre 44.68%</a:t>
                      </a:r>
                      <a:endParaRPr lang="it-IT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u="sng" baseline="0" dirty="0" smtClean="0"/>
                        <a:t>13. Gli insegnanti spiegano i criteri di valutazione: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aseline="0" dirty="0" smtClean="0"/>
                        <a:t>Spesso </a:t>
                      </a:r>
                      <a:r>
                        <a:rPr lang="mr-IN" sz="1400" baseline="0" dirty="0" smtClean="0"/>
                        <a:t>–</a:t>
                      </a:r>
                      <a:r>
                        <a:rPr lang="it-IT" sz="1400" baseline="0" dirty="0" smtClean="0"/>
                        <a:t> sempre 44.68%%</a:t>
                      </a:r>
                      <a:endParaRPr lang="it-IT" sz="1400" dirty="0" smtClean="0"/>
                    </a:p>
                    <a:p>
                      <a:endParaRPr lang="it-IT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9695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6450" y="1627187"/>
            <a:ext cx="7580376" cy="1839021"/>
          </a:xfrm>
        </p:spPr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cap="all" dirty="0" smtClean="0"/>
              <a:t>qualità della scuola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06450" y="3309410"/>
            <a:ext cx="7580376" cy="2482797"/>
          </a:xfrm>
        </p:spPr>
        <p:txBody>
          <a:bodyPr>
            <a:normAutofit/>
          </a:bodyPr>
          <a:lstStyle/>
          <a:p>
            <a:endParaRPr lang="it-IT" sz="2900" b="1" cap="small" dirty="0" smtClean="0"/>
          </a:p>
          <a:p>
            <a:endParaRPr lang="it-IT" sz="2400" dirty="0" smtClean="0"/>
          </a:p>
          <a:p>
            <a:r>
              <a:rPr lang="it-IT" sz="2400" b="1" dirty="0" smtClean="0">
                <a:solidFill>
                  <a:srgbClr val="000000"/>
                </a:solidFill>
              </a:rPr>
              <a:t>SODDISFAZIONE MEDIA POSITIVA:</a:t>
            </a:r>
          </a:p>
          <a:p>
            <a:r>
              <a:rPr lang="it-IT" sz="2400" b="1" dirty="0" smtClean="0">
                <a:solidFill>
                  <a:srgbClr val="000000"/>
                </a:solidFill>
              </a:rPr>
              <a:t>97.2 %</a:t>
            </a:r>
            <a:endParaRPr lang="it-IT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364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Aspetti positivi - negativi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4208557"/>
              </p:ext>
            </p:extLst>
          </p:nvPr>
        </p:nvGraphicFramePr>
        <p:xfrm>
          <a:off x="955675" y="1600200"/>
          <a:ext cx="7232649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0883"/>
                <a:gridCol w="2410883"/>
                <a:gridCol w="2410883"/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Aspetti positivi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Aspetti negativi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MORO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it-IT" sz="1400" b="1" u="sng" dirty="0" smtClean="0"/>
                        <a:t>6. Ho</a:t>
                      </a:r>
                      <a:r>
                        <a:rPr lang="it-IT" sz="1400" b="1" u="sng" baseline="0" dirty="0" smtClean="0"/>
                        <a:t> assistito a episodi di violenza a scuola</a:t>
                      </a:r>
                      <a:endParaRPr lang="it-IT" sz="1400" b="1" u="sng" dirty="0" smtClean="0"/>
                    </a:p>
                    <a:p>
                      <a:r>
                        <a:rPr lang="it-IT" sz="1400" dirty="0" smtClean="0"/>
                        <a:t>Mai- qualche volta:</a:t>
                      </a:r>
                    </a:p>
                    <a:p>
                      <a:r>
                        <a:rPr lang="it-IT" sz="1400" dirty="0" smtClean="0"/>
                        <a:t>92.31%</a:t>
                      </a:r>
                    </a:p>
                    <a:p>
                      <a:r>
                        <a:rPr lang="it-IT" sz="1400" b="1" u="sng" dirty="0" smtClean="0"/>
                        <a:t>11. Correggiamo</a:t>
                      </a:r>
                      <a:r>
                        <a:rPr lang="it-IT" sz="1400" b="1" u="sng" baseline="0" dirty="0" smtClean="0"/>
                        <a:t> insieme agli insegnanti i compiti</a:t>
                      </a:r>
                      <a:r>
                        <a:rPr lang="it-IT" sz="1400" b="1" u="sng" dirty="0" smtClean="0"/>
                        <a:t>: </a:t>
                      </a:r>
                    </a:p>
                    <a:p>
                      <a:r>
                        <a:rPr lang="it-IT" sz="1400" dirty="0" smtClean="0"/>
                        <a:t>Spesso</a:t>
                      </a:r>
                      <a:r>
                        <a:rPr lang="it-IT" sz="1400" baseline="0" dirty="0" smtClean="0"/>
                        <a:t> - sempre</a:t>
                      </a:r>
                      <a:r>
                        <a:rPr lang="it-IT" sz="1400" dirty="0" smtClean="0"/>
                        <a:t>:</a:t>
                      </a:r>
                    </a:p>
                    <a:p>
                      <a:r>
                        <a:rPr lang="it-IT" sz="1400" dirty="0" smtClean="0"/>
                        <a:t>96.15%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1" u="sng" dirty="0" smtClean="0">
                          <a:solidFill>
                            <a:srgbClr val="000000"/>
                          </a:solidFill>
                        </a:rPr>
                        <a:t>22. L’ambiente scolastico è pulito e ordinato: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Spesso</a:t>
                      </a:r>
                      <a:r>
                        <a:rPr lang="it-IT" sz="1400" baseline="0" dirty="0" smtClean="0"/>
                        <a:t> </a:t>
                      </a:r>
                      <a:r>
                        <a:rPr lang="mr-IN" sz="1400" baseline="0" dirty="0" smtClean="0"/>
                        <a:t>–</a:t>
                      </a:r>
                      <a:r>
                        <a:rPr lang="it-IT" sz="1400" baseline="0" dirty="0" smtClean="0"/>
                        <a:t> sempre </a:t>
                      </a:r>
                      <a:r>
                        <a:rPr lang="it-IT" sz="1400" dirty="0" smtClean="0"/>
                        <a:t>:</a:t>
                      </a:r>
                    </a:p>
                    <a:p>
                      <a:r>
                        <a:rPr lang="it-IT" sz="1400" dirty="0" smtClean="0"/>
                        <a:t>42.31%</a:t>
                      </a:r>
                      <a:endParaRPr lang="it-I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VOLTA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it-IT" sz="1400" b="1" u="sng" dirty="0" smtClean="0"/>
                        <a:t>6. Ho</a:t>
                      </a:r>
                      <a:r>
                        <a:rPr lang="it-IT" sz="1400" b="1" u="sng" baseline="0" dirty="0" smtClean="0"/>
                        <a:t> assistito a episodi di violenza a scuola</a:t>
                      </a:r>
                      <a:endParaRPr lang="it-IT" sz="1400" b="1" u="sng" dirty="0" smtClean="0"/>
                    </a:p>
                    <a:p>
                      <a:r>
                        <a:rPr lang="it-IT" sz="1400" dirty="0" smtClean="0"/>
                        <a:t>Mai- qualche volta:</a:t>
                      </a:r>
                    </a:p>
                    <a:p>
                      <a:r>
                        <a:rPr lang="it-IT" sz="1400" dirty="0" smtClean="0"/>
                        <a:t>91.49%</a:t>
                      </a:r>
                    </a:p>
                    <a:p>
                      <a:endParaRPr lang="it-IT" sz="1400" b="1" u="sng" dirty="0" smtClean="0"/>
                    </a:p>
                    <a:p>
                      <a:r>
                        <a:rPr lang="it-IT" sz="1400" b="1" u="sng" dirty="0" smtClean="0"/>
                        <a:t>23. Le</a:t>
                      </a:r>
                      <a:r>
                        <a:rPr lang="it-IT" sz="1400" b="1" u="sng" baseline="0" dirty="0" smtClean="0"/>
                        <a:t> attrezzature presenti sono adeguate alle attività</a:t>
                      </a:r>
                      <a:r>
                        <a:rPr lang="it-IT" sz="1400" b="1" u="sng" dirty="0" smtClean="0"/>
                        <a:t>: </a:t>
                      </a:r>
                    </a:p>
                    <a:p>
                      <a:r>
                        <a:rPr lang="it-IT" sz="1400" dirty="0" smtClean="0"/>
                        <a:t>Spesso</a:t>
                      </a:r>
                      <a:r>
                        <a:rPr lang="it-IT" sz="1400" baseline="0" dirty="0" smtClean="0"/>
                        <a:t> </a:t>
                      </a:r>
                      <a:r>
                        <a:rPr lang="mr-IN" sz="1400" baseline="0" dirty="0" smtClean="0"/>
                        <a:t>–</a:t>
                      </a:r>
                      <a:r>
                        <a:rPr lang="it-IT" sz="1400" baseline="0" dirty="0" smtClean="0"/>
                        <a:t> sempre </a:t>
                      </a:r>
                      <a:r>
                        <a:rPr lang="it-IT" sz="1400" dirty="0" smtClean="0"/>
                        <a:t>:</a:t>
                      </a:r>
                    </a:p>
                    <a:p>
                      <a:r>
                        <a:rPr lang="it-IT" sz="1400" dirty="0" smtClean="0"/>
                        <a:t>96.31%</a:t>
                      </a:r>
                    </a:p>
                    <a:p>
                      <a:endParaRPr lang="it-IT" sz="1400" dirty="0" smtClean="0"/>
                    </a:p>
                    <a:p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1" u="sng" dirty="0" smtClean="0"/>
                        <a:t>23. A scuola</a:t>
                      </a:r>
                      <a:r>
                        <a:rPr lang="it-IT" sz="1400" b="1" u="sng" baseline="0" dirty="0" smtClean="0"/>
                        <a:t> facciamo ricerche, progetti o esperimenti: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Spesso</a:t>
                      </a:r>
                      <a:r>
                        <a:rPr lang="it-IT" sz="1400" baseline="0" dirty="0" smtClean="0"/>
                        <a:t> </a:t>
                      </a:r>
                      <a:r>
                        <a:rPr lang="mr-IN" sz="1400" baseline="0" dirty="0" smtClean="0"/>
                        <a:t>–</a:t>
                      </a:r>
                      <a:r>
                        <a:rPr lang="it-IT" sz="1400" baseline="0" dirty="0" smtClean="0"/>
                        <a:t> sempre </a:t>
                      </a:r>
                      <a:r>
                        <a:rPr lang="it-IT" sz="1400" dirty="0" smtClean="0"/>
                        <a:t>:</a:t>
                      </a:r>
                    </a:p>
                    <a:p>
                      <a:r>
                        <a:rPr lang="it-IT" sz="1400" baseline="0" dirty="0" smtClean="0"/>
                        <a:t>42.55%</a:t>
                      </a:r>
                      <a:endParaRPr lang="it-IT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8507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Vantaggio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Summer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Summer">
      <a:fillStyleLst>
        <a:solidFill>
          <a:schemeClr val="phClr"/>
        </a:solidFill>
        <a:solidFill>
          <a:schemeClr val="phClr">
            <a:tint val="90000"/>
            <a:satMod val="135000"/>
          </a:schemeClr>
        </a:solidFill>
        <a:solidFill>
          <a:schemeClr val="phClr">
            <a:shade val="80000"/>
            <a:satMod val="110000"/>
          </a:schemeClr>
        </a:solidFill>
      </a:fillStyleLst>
      <a:lnStyleLst>
        <a:ln w="9525" cap="flat" cmpd="sng" algn="ctr">
          <a:solidFill>
            <a:schemeClr val="phClr">
              <a:satMod val="135000"/>
            </a:schemeClr>
          </a:solidFill>
          <a:prstDash val="solid"/>
        </a:ln>
        <a:ln w="25400" cap="flat" cmpd="sng" algn="ctr">
          <a:solidFill>
            <a:schemeClr val="phClr">
              <a:satMod val="150000"/>
            </a:schemeClr>
          </a:solidFill>
          <a:prstDash val="solid"/>
        </a:ln>
        <a:ln w="38100" cap="flat" cmpd="sng" algn="ctr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sx="101000" sy="101000" algn="ctr" rotWithShape="0">
              <a:srgbClr val="000000">
                <a:alpha val="50000"/>
              </a:srgbClr>
            </a:outerShdw>
            <a:reflection blurRad="12700" stA="20000" endPos="35000" dist="63500" dir="5400000" sy="-100000" rotWithShape="0"/>
          </a:effectLst>
        </a:effectStyle>
        <a:effectStyle>
          <a:effectLst>
            <a:outerShdw blurRad="127000" sx="103000" sy="103000" algn="ctr" rotWithShape="0">
              <a:srgbClr val="FFFFFF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12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/>
            </a:gs>
            <a:gs pos="100000">
              <a:schemeClr val="tx2"/>
            </a:gs>
          </a:gsLst>
          <a:lin ang="5400000" scaled="0"/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  <a:tileRect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  <a:tileRect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/>
        <a:tileRect/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  <a:tileRect/>
      </a:gradFill>
    </a:bgFillStyleLst>
  </a:fmtScheme>
</a:themeOverride>
</file>

<file path=ppt/theme/themeOverride2.xml><?xml version="1.0" encoding="utf-8"?>
<a:themeOverride xmlns:a="http://schemas.openxmlformats.org/drawingml/2006/main">
  <a:clrScheme name="Vantaggio">
    <a:dk1>
      <a:sysClr val="windowText" lastClr="000000"/>
    </a:dk1>
    <a:lt1>
      <a:sysClr val="window" lastClr="FFFFFF"/>
    </a:lt1>
    <a:dk2>
      <a:srgbClr val="2B142D"/>
    </a:dk2>
    <a:lt2>
      <a:srgbClr val="C3AFCC"/>
    </a:lt2>
    <a:accent1>
      <a:srgbClr val="663366"/>
    </a:accent1>
    <a:accent2>
      <a:srgbClr val="330F42"/>
    </a:accent2>
    <a:accent3>
      <a:srgbClr val="666699"/>
    </a:accent3>
    <a:accent4>
      <a:srgbClr val="999966"/>
    </a:accent4>
    <a:accent5>
      <a:srgbClr val="F7901E"/>
    </a:accent5>
    <a:accent6>
      <a:srgbClr val="A3A101"/>
    </a:accent6>
    <a:hlink>
      <a:srgbClr val="BC5FBC"/>
    </a:hlink>
    <a:folHlink>
      <a:srgbClr val="9775A7"/>
    </a:folHlink>
  </a:clrScheme>
  <a:fontScheme name="Summer">
    <a:majorFont>
      <a:latin typeface="Century Gothic"/>
      <a:ea typeface=""/>
      <a:cs typeface=""/>
      <a:font script="Jpan" typeface="ヒラギノ丸ゴ Pro W4"/>
      <a:font script="Hans" typeface="宋体"/>
      <a:font script="Hant" typeface="新細明體"/>
    </a:majorFont>
    <a:minorFont>
      <a:latin typeface="Century Gothic"/>
      <a:ea typeface=""/>
      <a:cs typeface=""/>
      <a:font script="Jpan" typeface="ヒラギノ丸ゴ Pro W4"/>
      <a:font script="Hans" typeface="宋体"/>
      <a:font script="Hant" typeface="新細明體"/>
    </a:minorFont>
  </a:fontScheme>
  <a:fmtScheme name="Summer">
    <a:fillStyleLst>
      <a:solidFill>
        <a:schemeClr val="phClr"/>
      </a:solidFill>
      <a:solidFill>
        <a:schemeClr val="phClr">
          <a:tint val="90000"/>
          <a:satMod val="135000"/>
        </a:schemeClr>
      </a:solidFill>
      <a:solidFill>
        <a:schemeClr val="phClr">
          <a:shade val="80000"/>
          <a:satMod val="110000"/>
        </a:schemeClr>
      </a:solidFill>
    </a:fillStyleLst>
    <a:lnStyleLst>
      <a:ln w="9525" cap="flat" cmpd="sng" algn="ctr">
        <a:solidFill>
          <a:schemeClr val="phClr">
            <a:satMod val="135000"/>
          </a:schemeClr>
        </a:solidFill>
        <a:prstDash val="solid"/>
      </a:ln>
      <a:ln w="25400" cap="flat" cmpd="sng" algn="ctr">
        <a:solidFill>
          <a:schemeClr val="phClr">
            <a:satMod val="150000"/>
          </a:schemeClr>
        </a:solidFill>
        <a:prstDash val="solid"/>
      </a:ln>
      <a:ln w="38100" cap="flat" cmpd="sng" algn="ctr">
        <a:solidFill>
          <a:schemeClr val="phClr">
            <a:satMod val="150000"/>
          </a:schemeClr>
        </a:solidFill>
        <a:prstDash val="solid"/>
      </a:ln>
    </a:lnStyleLst>
    <a:effectStyleLst>
      <a:effectStyle>
        <a:effectLst/>
      </a:effectStyle>
      <a:effectStyle>
        <a:effectLst>
          <a:outerShdw blurRad="76200" sx="101000" sy="101000" algn="ctr" rotWithShape="0">
            <a:srgbClr val="000000">
              <a:alpha val="50000"/>
            </a:srgbClr>
          </a:outerShdw>
          <a:reflection blurRad="12700" stA="20000" endPos="35000" dist="63500" dir="5400000" sy="-100000" rotWithShape="0"/>
        </a:effectLst>
      </a:effectStyle>
      <a:effectStyle>
        <a:effectLst>
          <a:outerShdw blurRad="127000" sx="103000" sy="103000" algn="ctr" rotWithShape="0">
            <a:srgbClr val="FFFFFF">
              <a:alpha val="65000"/>
            </a:srgbClr>
          </a:outerShdw>
        </a:effectLst>
        <a:scene3d>
          <a:camera prst="orthographicFront">
            <a:rot lat="0" lon="0" rev="0"/>
          </a:camera>
          <a:lightRig rig="morning" dir="t">
            <a:rot lat="0" lon="0" rev="1200000"/>
          </a:lightRig>
        </a:scene3d>
        <a:sp3d>
          <a:bevelT w="254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/>
          </a:gs>
          <a:gs pos="100000">
            <a:schemeClr val="tx2"/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  <a:tileRect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  <a:tileRect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/>
        <a:tileRect/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  <a:tileRect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Estate.thmx</Template>
  <TotalTime>547</TotalTime>
  <Words>3427</Words>
  <Application>Microsoft Macintosh PowerPoint</Application>
  <PresentationFormat>Presentazione su schermo (4:3)</PresentationFormat>
  <Paragraphs>851</Paragraphs>
  <Slides>90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90</vt:i4>
      </vt:variant>
    </vt:vector>
  </HeadingPairs>
  <TitlesOfParts>
    <vt:vector size="91" baseType="lpstr">
      <vt:lpstr>Summer</vt:lpstr>
      <vt:lpstr>Sintesi dati  Questionari Autovalutazione d’istituto</vt:lpstr>
      <vt:lpstr>Il punto di vista dei docenti…</vt:lpstr>
      <vt:lpstr>ASPETTI POSITIVI</vt:lpstr>
      <vt:lpstr>IN COSA OCCORRE MIGLIORARE</vt:lpstr>
      <vt:lpstr>Il punto di vista del personale ATA…</vt:lpstr>
      <vt:lpstr>ASPETTI POSITIVI</vt:lpstr>
      <vt:lpstr>IN COSA OCCORRE MIGLIORARE</vt:lpstr>
      <vt:lpstr>  Plesso Ponti Il punto di vista dei genitori…</vt:lpstr>
      <vt:lpstr>  qualità della scuola</vt:lpstr>
      <vt:lpstr> FOCUS SUI DATI RACCOLTI</vt:lpstr>
      <vt:lpstr>  rapporti scuola famiglia</vt:lpstr>
      <vt:lpstr> FOCUS SUI DATI RACCOLTI</vt:lpstr>
      <vt:lpstr>IN COSA OCCORRE MIGLIORARE</vt:lpstr>
      <vt:lpstr>  ORGANIZZAZIONE DELLA SCUOLA</vt:lpstr>
      <vt:lpstr> FOCUS SUI DATI RACCOLTI</vt:lpstr>
      <vt:lpstr>PROGETTI</vt:lpstr>
      <vt:lpstr>INCLUSIONE</vt:lpstr>
      <vt:lpstr>SANI STILI DI VITA</vt:lpstr>
      <vt:lpstr>CITTADINANZA EUROPEA/ CONCORSI</vt:lpstr>
      <vt:lpstr>  Plesso Pascoli Il punto di vista dei genitori…</vt:lpstr>
      <vt:lpstr>  qualità della scuola</vt:lpstr>
      <vt:lpstr> FOCUS SUI DATI RACCOLTI</vt:lpstr>
      <vt:lpstr>  rapporti scuola famiglia</vt:lpstr>
      <vt:lpstr> FOCUS SUI DATI RACCOLTI</vt:lpstr>
      <vt:lpstr>  ORGANIZZAZIONE DELLA SCUOLA</vt:lpstr>
      <vt:lpstr> FOCUS SUI DATI RACCOLTI</vt:lpstr>
      <vt:lpstr>PROGETTI</vt:lpstr>
      <vt:lpstr>INCLUSIONE</vt:lpstr>
      <vt:lpstr>INCLUSIONE</vt:lpstr>
      <vt:lpstr>SANI STILI DI VITA</vt:lpstr>
      <vt:lpstr>CITTADINANZA EUROPEA</vt:lpstr>
      <vt:lpstr>CITTADINANZA EUROPEA/ CONCORSI</vt:lpstr>
      <vt:lpstr>  Plesso De Amicis Il punto di vista dei genitori…</vt:lpstr>
      <vt:lpstr>  qualità della scuola</vt:lpstr>
      <vt:lpstr> FOCUS SUI DATI RACCOLTI</vt:lpstr>
      <vt:lpstr>  rapporti scuola famiglia</vt:lpstr>
      <vt:lpstr> FOCUS SUI DATI RACCOLTI</vt:lpstr>
      <vt:lpstr>  ORGANIZZAZIONE DELLA SCUOLA</vt:lpstr>
      <vt:lpstr> FOCUS SUI DATI RACCOLTI</vt:lpstr>
      <vt:lpstr>PROGETTI</vt:lpstr>
      <vt:lpstr>INCLUSIONE</vt:lpstr>
      <vt:lpstr>INCLUSIONE</vt:lpstr>
      <vt:lpstr>SANI STILI DI VITA</vt:lpstr>
      <vt:lpstr>SANI STILI DI VITA</vt:lpstr>
      <vt:lpstr>CITTADINANZA EUROPEA</vt:lpstr>
      <vt:lpstr>CITTADINANZA EUROPEA / CONCORSI</vt:lpstr>
      <vt:lpstr>  Plesso Moro Il punto di vista dei genitori…</vt:lpstr>
      <vt:lpstr>  qualità della scuola</vt:lpstr>
      <vt:lpstr> FOCUS SUI DATI RACCOLTI</vt:lpstr>
      <vt:lpstr>  rapporti scuola famiglia</vt:lpstr>
      <vt:lpstr> FOCUS SUI DATI RACCOLTI</vt:lpstr>
      <vt:lpstr>  ORGANIZZAZIONE DELLA SCUOLA</vt:lpstr>
      <vt:lpstr> FOCUS SUI DATI RACCOLTI</vt:lpstr>
      <vt:lpstr>PROGETTI</vt:lpstr>
      <vt:lpstr>INCLUSIONE</vt:lpstr>
      <vt:lpstr>SANI STILI DI VITA</vt:lpstr>
      <vt:lpstr>CITTADINANZA EUROPEA</vt:lpstr>
      <vt:lpstr>CITTADINANZA EUROPEA / CONCORSI</vt:lpstr>
      <vt:lpstr>EXTRA CURRICOLARI</vt:lpstr>
      <vt:lpstr>  Plesso Volta Il punto di vista dei genitori…</vt:lpstr>
      <vt:lpstr>  qualità della scuola</vt:lpstr>
      <vt:lpstr> FOCUS SUI DATI RACCOLTI</vt:lpstr>
      <vt:lpstr>  rapporti scuola famiglia</vt:lpstr>
      <vt:lpstr> FOCUS SUI DATI RACCOLTI</vt:lpstr>
      <vt:lpstr>  ORGANIZZAZIONE DELLA SCUOLA</vt:lpstr>
      <vt:lpstr> FOCUS SUI DATI RACCOLTI</vt:lpstr>
      <vt:lpstr>PROGETTI</vt:lpstr>
      <vt:lpstr>INCLUSIONE</vt:lpstr>
      <vt:lpstr>SANI STILI DI VITA</vt:lpstr>
      <vt:lpstr>CITTADINANZA EUROPEA</vt:lpstr>
      <vt:lpstr>EXTRA CURRICOLARI</vt:lpstr>
      <vt:lpstr>PARAGONI TRA PLESSI</vt:lpstr>
      <vt:lpstr> Partecipazione</vt:lpstr>
      <vt:lpstr>Parte generale grado di soddisfazione</vt:lpstr>
      <vt:lpstr>Rapporti scuola – famiglia 8. Quanto spesso consulto il sito della scuola?</vt:lpstr>
      <vt:lpstr>Rapporti scuola – famiglia 8. Quanto spesso consulto il registro elettronico?</vt:lpstr>
      <vt:lpstr>Organizzazione della scuola 8. Sono soddisfatto del servizio mensa?</vt:lpstr>
      <vt:lpstr>Progetto GREEN SCHOOL</vt:lpstr>
      <vt:lpstr>Progetto FRUTTA NELLA SCUOLA</vt:lpstr>
      <vt:lpstr>Progetto GIROTONDO</vt:lpstr>
      <vt:lpstr>Progetto CYBERBULLISMO</vt:lpstr>
      <vt:lpstr>Progetto MADRELINGUA INGLESE</vt:lpstr>
      <vt:lpstr>Progetto MADRELINGUA FRANCESE</vt:lpstr>
      <vt:lpstr>Progetto LIFE SKILLS</vt:lpstr>
      <vt:lpstr>Progetto SEMINIAMO IL RISPETTO</vt:lpstr>
      <vt:lpstr>QUESTIONARI ALUNNI</vt:lpstr>
      <vt:lpstr>FREQUENTO LA CLASSE</vt:lpstr>
      <vt:lpstr>TEMPO DI STUDIO/COMPITI AL GIORNO</vt:lpstr>
      <vt:lpstr>Aspetti positivi - negativi</vt:lpstr>
      <vt:lpstr>Aspetti positivi - negativi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Sintesi dati  Questionari Autovalutazione d’istituto</dc:title>
  <dc:creator>Solange Possetto</dc:creator>
  <cp:lastModifiedBy>Solange Possetto</cp:lastModifiedBy>
  <cp:revision>84</cp:revision>
  <dcterms:created xsi:type="dcterms:W3CDTF">2018-06-12T14:51:43Z</dcterms:created>
  <dcterms:modified xsi:type="dcterms:W3CDTF">2018-06-21T08:44:04Z</dcterms:modified>
</cp:coreProperties>
</file>