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theme/themeOverride28.xml" ContentType="application/vnd.openxmlformats-officedocument.themeOverride+xml"/>
  <Override PartName="/ppt/charts/chart29.xml" ContentType="application/vnd.openxmlformats-officedocument.drawingml.chart+xml"/>
  <Override PartName="/ppt/theme/themeOverride29.xml" ContentType="application/vnd.openxmlformats-officedocument.themeOverride+xml"/>
  <Override PartName="/ppt/charts/chart30.xml" ContentType="application/vnd.openxmlformats-officedocument.drawingml.chart+xml"/>
  <Override PartName="/ppt/theme/themeOverride30.xml" ContentType="application/vnd.openxmlformats-officedocument.themeOverride+xml"/>
  <Override PartName="/ppt/charts/chart31.xml" ContentType="application/vnd.openxmlformats-officedocument.drawingml.chart+xml"/>
  <Override PartName="/ppt/theme/themeOverride31.xml" ContentType="application/vnd.openxmlformats-officedocument.themeOverride+xml"/>
  <Override PartName="/ppt/charts/chart32.xml" ContentType="application/vnd.openxmlformats-officedocument.drawingml.chart+xml"/>
  <Override PartName="/ppt/theme/themeOverride32.xml" ContentType="application/vnd.openxmlformats-officedocument.themeOverride+xml"/>
  <Override PartName="/ppt/charts/chart33.xml" ContentType="application/vnd.openxmlformats-officedocument.drawingml.chart+xml"/>
  <Override PartName="/ppt/theme/themeOverride33.xml" ContentType="application/vnd.openxmlformats-officedocument.themeOverride+xml"/>
  <Override PartName="/ppt/charts/chart34.xml" ContentType="application/vnd.openxmlformats-officedocument.drawingml.chart+xml"/>
  <Override PartName="/ppt/theme/themeOverride34.xml" ContentType="application/vnd.openxmlformats-officedocument.themeOverride+xml"/>
  <Override PartName="/ppt/charts/chart35.xml" ContentType="application/vnd.openxmlformats-officedocument.drawingml.chart+xml"/>
  <Override PartName="/ppt/theme/themeOverride35.xml" ContentType="application/vnd.openxmlformats-officedocument.themeOverride+xml"/>
  <Override PartName="/ppt/charts/chart36.xml" ContentType="application/vnd.openxmlformats-officedocument.drawingml.chart+xml"/>
  <Override PartName="/ppt/theme/themeOverride36.xml" ContentType="application/vnd.openxmlformats-officedocument.themeOverride+xml"/>
  <Override PartName="/ppt/charts/chart37.xml" ContentType="application/vnd.openxmlformats-officedocument.drawingml.chart+xml"/>
  <Override PartName="/ppt/theme/themeOverride37.xml" ContentType="application/vnd.openxmlformats-officedocument.themeOverride+xml"/>
  <Override PartName="/ppt/charts/chart38.xml" ContentType="application/vnd.openxmlformats-officedocument.drawingml.chart+xml"/>
  <Override PartName="/ppt/theme/themeOverride38.xml" ContentType="application/vnd.openxmlformats-officedocument.themeOverride+xml"/>
  <Override PartName="/ppt/charts/chart39.xml" ContentType="application/vnd.openxmlformats-officedocument.drawingml.chart+xml"/>
  <Override PartName="/ppt/theme/themeOverride39.xml" ContentType="application/vnd.openxmlformats-officedocument.themeOverride+xml"/>
  <Override PartName="/ppt/charts/chart40.xml" ContentType="application/vnd.openxmlformats-officedocument.drawingml.chart+xml"/>
  <Override PartName="/ppt/theme/themeOverride40.xml" ContentType="application/vnd.openxmlformats-officedocument.themeOverride+xml"/>
  <Override PartName="/ppt/charts/chart41.xml" ContentType="application/vnd.openxmlformats-officedocument.drawingml.chart+xml"/>
  <Override PartName="/ppt/theme/themeOverride41.xml" ContentType="application/vnd.openxmlformats-officedocument.themeOverride+xml"/>
  <Override PartName="/ppt/charts/chart42.xml" ContentType="application/vnd.openxmlformats-officedocument.drawingml.chart+xml"/>
  <Override PartName="/ppt/theme/themeOverride42.xml" ContentType="application/vnd.openxmlformats-officedocument.themeOverride+xml"/>
  <Override PartName="/ppt/charts/chart43.xml" ContentType="application/vnd.openxmlformats-officedocument.drawingml.chart+xml"/>
  <Override PartName="/ppt/theme/themeOverride43.xml" ContentType="application/vnd.openxmlformats-officedocument.themeOverride+xml"/>
  <Override PartName="/ppt/charts/chart44.xml" ContentType="application/vnd.openxmlformats-officedocument.drawingml.chart+xml"/>
  <Override PartName="/ppt/theme/themeOverride44.xml" ContentType="application/vnd.openxmlformats-officedocument.themeOverride+xml"/>
  <Override PartName="/ppt/charts/chart45.xml" ContentType="application/vnd.openxmlformats-officedocument.drawingml.chart+xml"/>
  <Override PartName="/ppt/theme/themeOverride45.xml" ContentType="application/vnd.openxmlformats-officedocument.themeOverride+xml"/>
  <Override PartName="/ppt/charts/chart46.xml" ContentType="application/vnd.openxmlformats-officedocument.drawingml.chart+xml"/>
  <Override PartName="/ppt/theme/themeOverride46.xml" ContentType="application/vnd.openxmlformats-officedocument.themeOverride+xml"/>
  <Override PartName="/ppt/charts/chart47.xml" ContentType="application/vnd.openxmlformats-officedocument.drawingml.chart+xml"/>
  <Override PartName="/ppt/theme/themeOverride47.xml" ContentType="application/vnd.openxmlformats-officedocument.themeOverride+xml"/>
  <Override PartName="/ppt/charts/chart48.xml" ContentType="application/vnd.openxmlformats-officedocument.drawingml.chart+xml"/>
  <Override PartName="/ppt/theme/themeOverride48.xml" ContentType="application/vnd.openxmlformats-officedocument.themeOverride+xml"/>
  <Override PartName="/ppt/charts/chart49.xml" ContentType="application/vnd.openxmlformats-officedocument.drawingml.chart+xml"/>
  <Override PartName="/ppt/theme/themeOverride49.xml" ContentType="application/vnd.openxmlformats-officedocument.themeOverride+xml"/>
  <Override PartName="/ppt/charts/chart50.xml" ContentType="application/vnd.openxmlformats-officedocument.drawingml.chart+xml"/>
  <Override PartName="/ppt/theme/themeOverride50.xml" ContentType="application/vnd.openxmlformats-officedocument.themeOverride+xml"/>
  <Override PartName="/ppt/charts/chart51.xml" ContentType="application/vnd.openxmlformats-officedocument.drawingml.chart+xml"/>
  <Override PartName="/ppt/theme/themeOverride51.xml" ContentType="application/vnd.openxmlformats-officedocument.themeOverride+xml"/>
  <Override PartName="/ppt/charts/chart52.xml" ContentType="application/vnd.openxmlformats-officedocument.drawingml.chart+xml"/>
  <Override PartName="/ppt/theme/themeOverride52.xml" ContentType="application/vnd.openxmlformats-officedocument.themeOverride+xml"/>
  <Override PartName="/ppt/charts/chart53.xml" ContentType="application/vnd.openxmlformats-officedocument.drawingml.chart+xml"/>
  <Override PartName="/ppt/theme/themeOverride53.xml" ContentType="application/vnd.openxmlformats-officedocument.themeOverride+xml"/>
  <Override PartName="/ppt/charts/chart54.xml" ContentType="application/vnd.openxmlformats-officedocument.drawingml.chart+xml"/>
  <Override PartName="/ppt/theme/themeOverride54.xml" ContentType="application/vnd.openxmlformats-officedocument.themeOverride+xml"/>
  <Override PartName="/ppt/charts/chart55.xml" ContentType="application/vnd.openxmlformats-officedocument.drawingml.chart+xml"/>
  <Override PartName="/ppt/theme/themeOverride55.xml" ContentType="application/vnd.openxmlformats-officedocument.themeOverride+xml"/>
  <Override PartName="/ppt/charts/chart56.xml" ContentType="application/vnd.openxmlformats-officedocument.drawingml.chart+xml"/>
  <Override PartName="/ppt/theme/themeOverride56.xml" ContentType="application/vnd.openxmlformats-officedocument.themeOverride+xml"/>
  <Override PartName="/ppt/charts/chart57.xml" ContentType="application/vnd.openxmlformats-officedocument.drawingml.chart+xml"/>
  <Override PartName="/ppt/theme/themeOverride57.xml" ContentType="application/vnd.openxmlformats-officedocument.themeOverride+xml"/>
  <Override PartName="/ppt/charts/chart58.xml" ContentType="application/vnd.openxmlformats-officedocument.drawingml.chart+xml"/>
  <Override PartName="/ppt/theme/themeOverride58.xml" ContentType="application/vnd.openxmlformats-officedocument.themeOverride+xml"/>
  <Override PartName="/ppt/charts/chart59.xml" ContentType="application/vnd.openxmlformats-officedocument.drawingml.chart+xml"/>
  <Override PartName="/ppt/theme/themeOverride59.xml" ContentType="application/vnd.openxmlformats-officedocument.themeOverride+xml"/>
  <Override PartName="/ppt/charts/chart60.xml" ContentType="application/vnd.openxmlformats-officedocument.drawingml.chart+xml"/>
  <Override PartName="/ppt/theme/themeOverride60.xml" ContentType="application/vnd.openxmlformats-officedocument.themeOverride+xml"/>
  <Override PartName="/ppt/charts/chart61.xml" ContentType="application/vnd.openxmlformats-officedocument.drawingml.chart+xml"/>
  <Override PartName="/ppt/theme/themeOverride61.xml" ContentType="application/vnd.openxmlformats-officedocument.themeOverride+xml"/>
  <Override PartName="/ppt/charts/chart62.xml" ContentType="application/vnd.openxmlformats-officedocument.drawingml.chart+xml"/>
  <Override PartName="/ppt/theme/themeOverride62.xml" ContentType="application/vnd.openxmlformats-officedocument.themeOverride+xml"/>
  <Override PartName="/ppt/charts/chart63.xml" ContentType="application/vnd.openxmlformats-officedocument.drawingml.chart+xml"/>
  <Override PartName="/ppt/theme/themeOverride63.xml" ContentType="application/vnd.openxmlformats-officedocument.themeOverride+xml"/>
  <Override PartName="/ppt/charts/chart64.xml" ContentType="application/vnd.openxmlformats-officedocument.drawingml.chart+xml"/>
  <Override PartName="/ppt/theme/themeOverride64.xml" ContentType="application/vnd.openxmlformats-officedocument.themeOverride+xml"/>
  <Override PartName="/ppt/charts/chart65.xml" ContentType="application/vnd.openxmlformats-officedocument.drawingml.chart+xml"/>
  <Override PartName="/ppt/theme/themeOverride65.xml" ContentType="application/vnd.openxmlformats-officedocument.themeOverride+xml"/>
  <Override PartName="/ppt/charts/chart66.xml" ContentType="application/vnd.openxmlformats-officedocument.drawingml.chart+xml"/>
  <Override PartName="/ppt/theme/themeOverride66.xml" ContentType="application/vnd.openxmlformats-officedocument.themeOverride+xml"/>
  <Override PartName="/ppt/charts/chart67.xml" ContentType="application/vnd.openxmlformats-officedocument.drawingml.chart+xml"/>
  <Override PartName="/ppt/theme/themeOverride67.xml" ContentType="application/vnd.openxmlformats-officedocument.themeOverride+xml"/>
  <Override PartName="/ppt/charts/chart68.xml" ContentType="application/vnd.openxmlformats-officedocument.drawingml.chart+xml"/>
  <Override PartName="/ppt/theme/themeOverride68.xml" ContentType="application/vnd.openxmlformats-officedocument.themeOverride+xml"/>
  <Override PartName="/ppt/charts/chart69.xml" ContentType="application/vnd.openxmlformats-officedocument.drawingml.chart+xml"/>
  <Override PartName="/ppt/theme/themeOverride69.xml" ContentType="application/vnd.openxmlformats-officedocument.themeOverride+xml"/>
  <Override PartName="/ppt/charts/chart70.xml" ContentType="application/vnd.openxmlformats-officedocument.drawingml.chart+xml"/>
  <Override PartName="/ppt/theme/themeOverride70.xml" ContentType="application/vnd.openxmlformats-officedocument.themeOverride+xml"/>
  <Override PartName="/ppt/charts/chart71.xml" ContentType="application/vnd.openxmlformats-officedocument.drawingml.chart+xml"/>
  <Override PartName="/ppt/theme/themeOverride71.xml" ContentType="application/vnd.openxmlformats-officedocument.themeOverride+xml"/>
  <Override PartName="/ppt/charts/chart72.xml" ContentType="application/vnd.openxmlformats-officedocument.drawingml.chart+xml"/>
  <Override PartName="/ppt/theme/themeOverride72.xml" ContentType="application/vnd.openxmlformats-officedocument.themeOverride+xml"/>
  <Override PartName="/ppt/charts/chart73.xml" ContentType="application/vnd.openxmlformats-officedocument.drawingml.chart+xml"/>
  <Override PartName="/ppt/theme/themeOverride73.xml" ContentType="application/vnd.openxmlformats-officedocument.themeOverride+xml"/>
  <Override PartName="/ppt/charts/chart74.xml" ContentType="application/vnd.openxmlformats-officedocument.drawingml.chart+xml"/>
  <Override PartName="/ppt/theme/themeOverride74.xml" ContentType="application/vnd.openxmlformats-officedocument.themeOverride+xml"/>
  <Override PartName="/ppt/charts/chart75.xml" ContentType="application/vnd.openxmlformats-officedocument.drawingml.chart+xml"/>
  <Override PartName="/ppt/theme/themeOverride75.xml" ContentType="application/vnd.openxmlformats-officedocument.themeOverride+xml"/>
  <Override PartName="/ppt/charts/chart76.xml" ContentType="application/vnd.openxmlformats-officedocument.drawingml.chart+xml"/>
  <Override PartName="/ppt/theme/themeOverride76.xml" ContentType="application/vnd.openxmlformats-officedocument.themeOverride+xml"/>
  <Override PartName="/ppt/charts/chart77.xml" ContentType="application/vnd.openxmlformats-officedocument.drawingml.chart+xml"/>
  <Override PartName="/ppt/theme/themeOverride77.xml" ContentType="application/vnd.openxmlformats-officedocument.themeOverride+xml"/>
  <Override PartName="/ppt/charts/chart78.xml" ContentType="application/vnd.openxmlformats-officedocument.drawingml.chart+xml"/>
  <Override PartName="/ppt/theme/themeOverride78.xml" ContentType="application/vnd.openxmlformats-officedocument.themeOverride+xml"/>
  <Override PartName="/ppt/charts/chart79.xml" ContentType="application/vnd.openxmlformats-officedocument.drawingml.chart+xml"/>
  <Override PartName="/ppt/theme/themeOverride79.xml" ContentType="application/vnd.openxmlformats-officedocument.themeOverride+xml"/>
  <Override PartName="/ppt/charts/chart80.xml" ContentType="application/vnd.openxmlformats-officedocument.drawingml.chart+xml"/>
  <Override PartName="/ppt/theme/themeOverride80.xml" ContentType="application/vnd.openxmlformats-officedocument.themeOverride+xml"/>
  <Override PartName="/ppt/charts/chart81.xml" ContentType="application/vnd.openxmlformats-officedocument.drawingml.chart+xml"/>
  <Override PartName="/ppt/theme/themeOverride81.xml" ContentType="application/vnd.openxmlformats-officedocument.themeOverride+xml"/>
  <Override PartName="/ppt/charts/chart82.xml" ContentType="application/vnd.openxmlformats-officedocument.drawingml.chart+xml"/>
  <Override PartName="/ppt/theme/themeOverride82.xml" ContentType="application/vnd.openxmlformats-officedocument.themeOverride+xml"/>
  <Override PartName="/ppt/charts/chart83.xml" ContentType="application/vnd.openxmlformats-officedocument.drawingml.chart+xml"/>
  <Override PartName="/ppt/theme/themeOverride83.xml" ContentType="application/vnd.openxmlformats-officedocument.themeOverride+xml"/>
  <Override PartName="/ppt/charts/chart84.xml" ContentType="application/vnd.openxmlformats-officedocument.drawingml.chart+xml"/>
  <Override PartName="/ppt/theme/themeOverride84.xml" ContentType="application/vnd.openxmlformats-officedocument.themeOverride+xml"/>
  <Override PartName="/ppt/charts/chart85.xml" ContentType="application/vnd.openxmlformats-officedocument.drawingml.chart+xml"/>
  <Override PartName="/ppt/theme/themeOverride85.xml" ContentType="application/vnd.openxmlformats-officedocument.themeOverride+xml"/>
  <Override PartName="/ppt/charts/chart86.xml" ContentType="application/vnd.openxmlformats-officedocument.drawingml.chart+xml"/>
  <Override PartName="/ppt/theme/themeOverride86.xml" ContentType="application/vnd.openxmlformats-officedocument.themeOverride+xml"/>
  <Override PartName="/ppt/charts/chart87.xml" ContentType="application/vnd.openxmlformats-officedocument.drawingml.chart+xml"/>
  <Override PartName="/ppt/theme/themeOverride87.xml" ContentType="application/vnd.openxmlformats-officedocument.themeOverride+xml"/>
  <Override PartName="/ppt/charts/chart88.xml" ContentType="application/vnd.openxmlformats-officedocument.drawingml.chart+xml"/>
  <Override PartName="/ppt/theme/themeOverride88.xml" ContentType="application/vnd.openxmlformats-officedocument.themeOverride+xml"/>
  <Override PartName="/ppt/charts/chart89.xml" ContentType="application/vnd.openxmlformats-officedocument.drawingml.chart+xml"/>
  <Override PartName="/ppt/theme/themeOverride89.xml" ContentType="application/vnd.openxmlformats-officedocument.themeOverride+xml"/>
  <Override PartName="/ppt/charts/chart90.xml" ContentType="application/vnd.openxmlformats-officedocument.drawingml.chart+xml"/>
  <Override PartName="/ppt/theme/themeOverride90.xml" ContentType="application/vnd.openxmlformats-officedocument.themeOverride+xml"/>
  <Override PartName="/ppt/charts/chart91.xml" ContentType="application/vnd.openxmlformats-officedocument.drawingml.chart+xml"/>
  <Override PartName="/ppt/theme/themeOverride91.xml" ContentType="application/vnd.openxmlformats-officedocument.themeOverride+xml"/>
  <Override PartName="/ppt/charts/chart92.xml" ContentType="application/vnd.openxmlformats-officedocument.drawingml.chart+xml"/>
  <Override PartName="/ppt/theme/themeOverride92.xml" ContentType="application/vnd.openxmlformats-officedocument.themeOverride+xml"/>
  <Override PartName="/ppt/charts/chart93.xml" ContentType="application/vnd.openxmlformats-officedocument.drawingml.chart+xml"/>
  <Override PartName="/ppt/theme/themeOverride93.xml" ContentType="application/vnd.openxmlformats-officedocument.themeOverride+xml"/>
  <Override PartName="/ppt/charts/chart94.xml" ContentType="application/vnd.openxmlformats-officedocument.drawingml.chart+xml"/>
  <Override PartName="/ppt/theme/themeOverride94.xml" ContentType="application/vnd.openxmlformats-officedocument.themeOverride+xml"/>
  <Override PartName="/ppt/charts/chart95.xml" ContentType="application/vnd.openxmlformats-officedocument.drawingml.chart+xml"/>
  <Override PartName="/ppt/theme/themeOverride95.xml" ContentType="application/vnd.openxmlformats-officedocument.themeOverride+xml"/>
  <Override PartName="/ppt/charts/chart96.xml" ContentType="application/vnd.openxmlformats-officedocument.drawingml.chart+xml"/>
  <Override PartName="/ppt/theme/themeOverride96.xml" ContentType="application/vnd.openxmlformats-officedocument.themeOverride+xml"/>
  <Override PartName="/ppt/charts/chart97.xml" ContentType="application/vnd.openxmlformats-officedocument.drawingml.chart+xml"/>
  <Override PartName="/ppt/theme/themeOverride97.xml" ContentType="application/vnd.openxmlformats-officedocument.themeOverride+xml"/>
  <Override PartName="/ppt/charts/chart98.xml" ContentType="application/vnd.openxmlformats-officedocument.drawingml.chart+xml"/>
  <Override PartName="/ppt/theme/themeOverride98.xml" ContentType="application/vnd.openxmlformats-officedocument.themeOverride+xml"/>
  <Override PartName="/ppt/charts/chart99.xml" ContentType="application/vnd.openxmlformats-officedocument.drawingml.chart+xml"/>
  <Override PartName="/ppt/theme/themeOverride99.xml" ContentType="application/vnd.openxmlformats-officedocument.themeOverride+xml"/>
  <Override PartName="/ppt/charts/chart100.xml" ContentType="application/vnd.openxmlformats-officedocument.drawingml.chart+xml"/>
  <Override PartName="/ppt/theme/themeOverride100.xml" ContentType="application/vnd.openxmlformats-officedocument.themeOverride+xml"/>
  <Override PartName="/ppt/charts/chart101.xml" ContentType="application/vnd.openxmlformats-officedocument.drawingml.chart+xml"/>
  <Override PartName="/ppt/theme/themeOverride101.xml" ContentType="application/vnd.openxmlformats-officedocument.themeOverride+xml"/>
  <Override PartName="/ppt/charts/chart102.xml" ContentType="application/vnd.openxmlformats-officedocument.drawingml.chart+xml"/>
  <Override PartName="/ppt/theme/themeOverride102.xml" ContentType="application/vnd.openxmlformats-officedocument.themeOverride+xml"/>
  <Override PartName="/ppt/charts/chart103.xml" ContentType="application/vnd.openxmlformats-officedocument.drawingml.chart+xml"/>
  <Override PartName="/ppt/theme/themeOverride103.xml" ContentType="application/vnd.openxmlformats-officedocument.themeOverride+xml"/>
  <Override PartName="/ppt/charts/chart104.xml" ContentType="application/vnd.openxmlformats-officedocument.drawingml.chart+xml"/>
  <Override PartName="/ppt/theme/themeOverride104.xml" ContentType="application/vnd.openxmlformats-officedocument.themeOverride+xml"/>
  <Override PartName="/ppt/charts/chart105.xml" ContentType="application/vnd.openxmlformats-officedocument.drawingml.chart+xml"/>
  <Override PartName="/ppt/theme/themeOverride105.xml" ContentType="application/vnd.openxmlformats-officedocument.themeOverride+xml"/>
  <Override PartName="/ppt/charts/chart106.xml" ContentType="application/vnd.openxmlformats-officedocument.drawingml.chart+xml"/>
  <Override PartName="/ppt/theme/themeOverride106.xml" ContentType="application/vnd.openxmlformats-officedocument.themeOverride+xml"/>
  <Override PartName="/ppt/charts/chart107.xml" ContentType="application/vnd.openxmlformats-officedocument.drawingml.chart+xml"/>
  <Override PartName="/ppt/theme/themeOverride107.xml" ContentType="application/vnd.openxmlformats-officedocument.themeOverride+xml"/>
  <Override PartName="/ppt/charts/chart108.xml" ContentType="application/vnd.openxmlformats-officedocument.drawingml.chart+xml"/>
  <Override PartName="/ppt/theme/themeOverride108.xml" ContentType="application/vnd.openxmlformats-officedocument.themeOverride+xml"/>
  <Override PartName="/ppt/charts/chart109.xml" ContentType="application/vnd.openxmlformats-officedocument.drawingml.chart+xml"/>
  <Override PartName="/ppt/theme/themeOverride109.xml" ContentType="application/vnd.openxmlformats-officedocument.themeOverride+xml"/>
  <Override PartName="/ppt/charts/chart110.xml" ContentType="application/vnd.openxmlformats-officedocument.drawingml.chart+xml"/>
  <Override PartName="/ppt/theme/themeOverride110.xml" ContentType="application/vnd.openxmlformats-officedocument.themeOverride+xml"/>
  <Override PartName="/ppt/charts/chart111.xml" ContentType="application/vnd.openxmlformats-officedocument.drawingml.chart+xml"/>
  <Override PartName="/ppt/theme/themeOverride111.xml" ContentType="application/vnd.openxmlformats-officedocument.themeOverride+xml"/>
  <Override PartName="/ppt/charts/chart112.xml" ContentType="application/vnd.openxmlformats-officedocument.drawingml.chart+xml"/>
  <Override PartName="/ppt/theme/themeOverride112.xml" ContentType="application/vnd.openxmlformats-officedocument.themeOverride+xml"/>
  <Override PartName="/ppt/charts/chart113.xml" ContentType="application/vnd.openxmlformats-officedocument.drawingml.chart+xml"/>
  <Override PartName="/ppt/theme/themeOverride113.xml" ContentType="application/vnd.openxmlformats-officedocument.themeOverride+xml"/>
  <Override PartName="/ppt/charts/chart114.xml" ContentType="application/vnd.openxmlformats-officedocument.drawingml.chart+xml"/>
  <Override PartName="/ppt/theme/themeOverride114.xml" ContentType="application/vnd.openxmlformats-officedocument.themeOverride+xml"/>
  <Override PartName="/ppt/charts/chart115.xml" ContentType="application/vnd.openxmlformats-officedocument.drawingml.chart+xml"/>
  <Override PartName="/ppt/theme/themeOverride115.xml" ContentType="application/vnd.openxmlformats-officedocument.themeOverride+xml"/>
  <Override PartName="/ppt/charts/chart116.xml" ContentType="application/vnd.openxmlformats-officedocument.drawingml.chart+xml"/>
  <Override PartName="/ppt/theme/themeOverride116.xml" ContentType="application/vnd.openxmlformats-officedocument.themeOverride+xml"/>
  <Override PartName="/ppt/charts/chart117.xml" ContentType="application/vnd.openxmlformats-officedocument.drawingml.chart+xml"/>
  <Override PartName="/ppt/theme/themeOverride117.xml" ContentType="application/vnd.openxmlformats-officedocument.themeOverride+xml"/>
  <Override PartName="/ppt/charts/chart118.xml" ContentType="application/vnd.openxmlformats-officedocument.drawingml.chart+xml"/>
  <Override PartName="/ppt/theme/themeOverride118.xml" ContentType="application/vnd.openxmlformats-officedocument.themeOverride+xml"/>
  <Override PartName="/ppt/charts/chart119.xml" ContentType="application/vnd.openxmlformats-officedocument.drawingml.chart+xml"/>
  <Override PartName="/ppt/theme/themeOverride119.xml" ContentType="application/vnd.openxmlformats-officedocument.themeOverride+xml"/>
  <Override PartName="/ppt/charts/chart120.xml" ContentType="application/vnd.openxmlformats-officedocument.drawingml.chart+xml"/>
  <Override PartName="/ppt/theme/themeOverride120.xml" ContentType="application/vnd.openxmlformats-officedocument.themeOverride+xml"/>
  <Override PartName="/ppt/charts/chart121.xml" ContentType="application/vnd.openxmlformats-officedocument.drawingml.chart+xml"/>
  <Override PartName="/ppt/theme/themeOverride121.xml" ContentType="application/vnd.openxmlformats-officedocument.themeOverride+xml"/>
  <Override PartName="/ppt/charts/chart122.xml" ContentType="application/vnd.openxmlformats-officedocument.drawingml.chart+xml"/>
  <Override PartName="/ppt/theme/themeOverride122.xml" ContentType="application/vnd.openxmlformats-officedocument.themeOverride+xml"/>
  <Override PartName="/ppt/charts/chart123.xml" ContentType="application/vnd.openxmlformats-officedocument.drawingml.chart+xml"/>
  <Override PartName="/ppt/theme/themeOverride123.xml" ContentType="application/vnd.openxmlformats-officedocument.themeOverride+xml"/>
  <Override PartName="/ppt/charts/chart124.xml" ContentType="application/vnd.openxmlformats-officedocument.drawingml.chart+xml"/>
  <Override PartName="/ppt/theme/themeOverride124.xml" ContentType="application/vnd.openxmlformats-officedocument.themeOverride+xml"/>
  <Override PartName="/ppt/charts/chart125.xml" ContentType="application/vnd.openxmlformats-officedocument.drawingml.chart+xml"/>
  <Override PartName="/ppt/theme/themeOverride125.xml" ContentType="application/vnd.openxmlformats-officedocument.themeOverride+xml"/>
  <Override PartName="/ppt/charts/chart126.xml" ContentType="application/vnd.openxmlformats-officedocument.drawingml.chart+xml"/>
  <Override PartName="/ppt/theme/themeOverride126.xml" ContentType="application/vnd.openxmlformats-officedocument.themeOverride+xml"/>
  <Override PartName="/ppt/charts/chart127.xml" ContentType="application/vnd.openxmlformats-officedocument.drawingml.chart+xml"/>
  <Override PartName="/ppt/theme/themeOverride127.xml" ContentType="application/vnd.openxmlformats-officedocument.themeOverride+xml"/>
  <Override PartName="/ppt/charts/chart128.xml" ContentType="application/vnd.openxmlformats-officedocument.drawingml.chart+xml"/>
  <Override PartName="/ppt/theme/themeOverride128.xml" ContentType="application/vnd.openxmlformats-officedocument.themeOverride+xml"/>
  <Override PartName="/ppt/charts/chart129.xml" ContentType="application/vnd.openxmlformats-officedocument.drawingml.chart+xml"/>
  <Override PartName="/ppt/theme/themeOverride129.xml" ContentType="application/vnd.openxmlformats-officedocument.themeOverride+xml"/>
  <Override PartName="/ppt/charts/chart130.xml" ContentType="application/vnd.openxmlformats-officedocument.drawingml.chart+xml"/>
  <Override PartName="/ppt/theme/themeOverride130.xml" ContentType="application/vnd.openxmlformats-officedocument.themeOverride+xml"/>
  <Override PartName="/ppt/charts/chart131.xml" ContentType="application/vnd.openxmlformats-officedocument.drawingml.chart+xml"/>
  <Override PartName="/ppt/theme/themeOverride131.xml" ContentType="application/vnd.openxmlformats-officedocument.themeOverride+xml"/>
  <Override PartName="/ppt/charts/chart132.xml" ContentType="application/vnd.openxmlformats-officedocument.drawingml.chart+xml"/>
  <Override PartName="/ppt/theme/themeOverride132.xml" ContentType="application/vnd.openxmlformats-officedocument.themeOverride+xml"/>
  <Override PartName="/ppt/charts/chart133.xml" ContentType="application/vnd.openxmlformats-officedocument.drawingml.chart+xml"/>
  <Override PartName="/ppt/theme/themeOverride133.xml" ContentType="application/vnd.openxmlformats-officedocument.themeOverride+xml"/>
  <Override PartName="/ppt/charts/chart134.xml" ContentType="application/vnd.openxmlformats-officedocument.drawingml.chart+xml"/>
  <Override PartName="/ppt/theme/themeOverride134.xml" ContentType="application/vnd.openxmlformats-officedocument.themeOverride+xml"/>
  <Override PartName="/ppt/charts/chart135.xml" ContentType="application/vnd.openxmlformats-officedocument.drawingml.chart+xml"/>
  <Override PartName="/ppt/theme/themeOverride135.xml" ContentType="application/vnd.openxmlformats-officedocument.themeOverride+xml"/>
  <Override PartName="/ppt/charts/chart136.xml" ContentType="application/vnd.openxmlformats-officedocument.drawingml.chart+xml"/>
  <Override PartName="/ppt/theme/themeOverride136.xml" ContentType="application/vnd.openxmlformats-officedocument.themeOverride+xml"/>
  <Override PartName="/ppt/charts/chart137.xml" ContentType="application/vnd.openxmlformats-officedocument.drawingml.chart+xml"/>
  <Override PartName="/ppt/theme/themeOverride137.xml" ContentType="application/vnd.openxmlformats-officedocument.themeOverride+xml"/>
  <Override PartName="/ppt/charts/chart138.xml" ContentType="application/vnd.openxmlformats-officedocument.drawingml.chart+xml"/>
  <Override PartName="/ppt/theme/themeOverride138.xml" ContentType="application/vnd.openxmlformats-officedocument.themeOverride+xml"/>
  <Override PartName="/ppt/charts/chart139.xml" ContentType="application/vnd.openxmlformats-officedocument.drawingml.chart+xml"/>
  <Override PartName="/ppt/theme/themeOverride139.xml" ContentType="application/vnd.openxmlformats-officedocument.themeOverride+xml"/>
  <Override PartName="/ppt/charts/chart140.xml" ContentType="application/vnd.openxmlformats-officedocument.drawingml.chart+xml"/>
  <Override PartName="/ppt/theme/themeOverride140.xml" ContentType="application/vnd.openxmlformats-officedocument.themeOverride+xml"/>
  <Override PartName="/ppt/charts/chart141.xml" ContentType="application/vnd.openxmlformats-officedocument.drawingml.chart+xml"/>
  <Override PartName="/ppt/theme/themeOverride141.xml" ContentType="application/vnd.openxmlformats-officedocument.themeOverride+xml"/>
  <Override PartName="/ppt/charts/chart142.xml" ContentType="application/vnd.openxmlformats-officedocument.drawingml.chart+xml"/>
  <Override PartName="/ppt/theme/themeOverride142.xml" ContentType="application/vnd.openxmlformats-officedocument.themeOverride+xml"/>
  <Override PartName="/ppt/charts/chart143.xml" ContentType="application/vnd.openxmlformats-officedocument.drawingml.chart+xml"/>
  <Override PartName="/ppt/theme/themeOverride143.xml" ContentType="application/vnd.openxmlformats-officedocument.themeOverride+xml"/>
  <Override PartName="/ppt/charts/chart144.xml" ContentType="application/vnd.openxmlformats-officedocument.drawingml.chart+xml"/>
  <Override PartName="/ppt/theme/themeOverride144.xml" ContentType="application/vnd.openxmlformats-officedocument.themeOverride+xml"/>
  <Override PartName="/ppt/charts/chart145.xml" ContentType="application/vnd.openxmlformats-officedocument.drawingml.chart+xml"/>
  <Override PartName="/ppt/theme/themeOverride145.xml" ContentType="application/vnd.openxmlformats-officedocument.themeOverride+xml"/>
  <Override PartName="/ppt/charts/chart146.xml" ContentType="application/vnd.openxmlformats-officedocument.drawingml.chart+xml"/>
  <Override PartName="/ppt/theme/themeOverride146.xml" ContentType="application/vnd.openxmlformats-officedocument.themeOverride+xml"/>
  <Override PartName="/ppt/charts/chart147.xml" ContentType="application/vnd.openxmlformats-officedocument.drawingml.chart+xml"/>
  <Override PartName="/ppt/theme/themeOverride147.xml" ContentType="application/vnd.openxmlformats-officedocument.themeOverride+xml"/>
  <Override PartName="/ppt/charts/chart148.xml" ContentType="application/vnd.openxmlformats-officedocument.drawingml.chart+xml"/>
  <Override PartName="/ppt/theme/themeOverride148.xml" ContentType="application/vnd.openxmlformats-officedocument.themeOverride+xml"/>
  <Override PartName="/ppt/charts/chart149.xml" ContentType="application/vnd.openxmlformats-officedocument.drawingml.chart+xml"/>
  <Override PartName="/ppt/theme/themeOverride149.xml" ContentType="application/vnd.openxmlformats-officedocument.themeOverride+xml"/>
  <Override PartName="/ppt/charts/chart150.xml" ContentType="application/vnd.openxmlformats-officedocument.drawingml.chart+xml"/>
  <Override PartName="/ppt/theme/themeOverride150.xml" ContentType="application/vnd.openxmlformats-officedocument.themeOverride+xml"/>
  <Override PartName="/ppt/charts/chart151.xml" ContentType="application/vnd.openxmlformats-officedocument.drawingml.chart+xml"/>
  <Override PartName="/ppt/theme/themeOverride151.xml" ContentType="application/vnd.openxmlformats-officedocument.themeOverride+xml"/>
  <Override PartName="/ppt/charts/chart152.xml" ContentType="application/vnd.openxmlformats-officedocument.drawingml.chart+xml"/>
  <Override PartName="/ppt/theme/themeOverride152.xml" ContentType="application/vnd.openxmlformats-officedocument.themeOverride+xml"/>
  <Override PartName="/ppt/charts/chart153.xml" ContentType="application/vnd.openxmlformats-officedocument.drawingml.chart+xml"/>
  <Override PartName="/ppt/theme/themeOverride153.xml" ContentType="application/vnd.openxmlformats-officedocument.themeOverride+xml"/>
  <Override PartName="/ppt/charts/chart154.xml" ContentType="application/vnd.openxmlformats-officedocument.drawingml.chart+xml"/>
  <Override PartName="/ppt/theme/themeOverride154.xml" ContentType="application/vnd.openxmlformats-officedocument.themeOverride+xml"/>
  <Override PartName="/ppt/charts/chart155.xml" ContentType="application/vnd.openxmlformats-officedocument.drawingml.chart+xml"/>
  <Override PartName="/ppt/theme/themeOverride155.xml" ContentType="application/vnd.openxmlformats-officedocument.themeOverride+xml"/>
  <Override PartName="/ppt/charts/chart156.xml" ContentType="application/vnd.openxmlformats-officedocument.drawingml.chart+xml"/>
  <Override PartName="/ppt/theme/themeOverride156.xml" ContentType="application/vnd.openxmlformats-officedocument.themeOverride+xml"/>
  <Override PartName="/ppt/charts/chart157.xml" ContentType="application/vnd.openxmlformats-officedocument.drawingml.chart+xml"/>
  <Override PartName="/ppt/theme/themeOverride157.xml" ContentType="application/vnd.openxmlformats-officedocument.themeOverride+xml"/>
  <Override PartName="/ppt/charts/chart158.xml" ContentType="application/vnd.openxmlformats-officedocument.drawingml.chart+xml"/>
  <Override PartName="/ppt/theme/themeOverride158.xml" ContentType="application/vnd.openxmlformats-officedocument.themeOverride+xml"/>
  <Override PartName="/ppt/charts/chart159.xml" ContentType="application/vnd.openxmlformats-officedocument.drawingml.chart+xml"/>
  <Override PartName="/ppt/theme/themeOverride159.xml" ContentType="application/vnd.openxmlformats-officedocument.themeOverride+xml"/>
  <Override PartName="/ppt/charts/chart160.xml" ContentType="application/vnd.openxmlformats-officedocument.drawingml.chart+xml"/>
  <Override PartName="/ppt/theme/themeOverride160.xml" ContentType="application/vnd.openxmlformats-officedocument.themeOverride+xml"/>
  <Override PartName="/ppt/charts/chart161.xml" ContentType="application/vnd.openxmlformats-officedocument.drawingml.chart+xml"/>
  <Override PartName="/ppt/theme/themeOverride161.xml" ContentType="application/vnd.openxmlformats-officedocument.themeOverride+xml"/>
  <Override PartName="/ppt/charts/chart162.xml" ContentType="application/vnd.openxmlformats-officedocument.drawingml.chart+xml"/>
  <Override PartName="/ppt/theme/themeOverride162.xml" ContentType="application/vnd.openxmlformats-officedocument.themeOverride+xml"/>
  <Override PartName="/ppt/charts/chart163.xml" ContentType="application/vnd.openxmlformats-officedocument.drawingml.chart+xml"/>
  <Override PartName="/ppt/theme/themeOverride163.xml" ContentType="application/vnd.openxmlformats-officedocument.themeOverride+xml"/>
  <Override PartName="/ppt/charts/chart164.xml" ContentType="application/vnd.openxmlformats-officedocument.drawingml.chart+xml"/>
  <Override PartName="/ppt/theme/themeOverride164.xml" ContentType="application/vnd.openxmlformats-officedocument.themeOverride+xml"/>
  <Override PartName="/ppt/charts/chart165.xml" ContentType="application/vnd.openxmlformats-officedocument.drawingml.chart+xml"/>
  <Override PartName="/ppt/theme/themeOverride165.xml" ContentType="application/vnd.openxmlformats-officedocument.themeOverride+xml"/>
  <Override PartName="/ppt/charts/chart166.xml" ContentType="application/vnd.openxmlformats-officedocument.drawingml.chart+xml"/>
  <Override PartName="/ppt/theme/themeOverride166.xml" ContentType="application/vnd.openxmlformats-officedocument.themeOverride+xml"/>
  <Override PartName="/ppt/charts/chart167.xml" ContentType="application/vnd.openxmlformats-officedocument.drawingml.chart+xml"/>
  <Override PartName="/ppt/theme/themeOverride167.xml" ContentType="application/vnd.openxmlformats-officedocument.themeOverride+xml"/>
  <Override PartName="/ppt/charts/chart168.xml" ContentType="application/vnd.openxmlformats-officedocument.drawingml.chart+xml"/>
  <Override PartName="/ppt/theme/themeOverride168.xml" ContentType="application/vnd.openxmlformats-officedocument.themeOverride+xml"/>
  <Override PartName="/ppt/charts/chart169.xml" ContentType="application/vnd.openxmlformats-officedocument.drawingml.chart+xml"/>
  <Override PartName="/ppt/theme/themeOverride169.xml" ContentType="application/vnd.openxmlformats-officedocument.themeOverride+xml"/>
  <Override PartName="/ppt/charts/chart170.xml" ContentType="application/vnd.openxmlformats-officedocument.drawingml.chart+xml"/>
  <Override PartName="/ppt/theme/themeOverride170.xml" ContentType="application/vnd.openxmlformats-officedocument.themeOverride+xml"/>
  <Override PartName="/ppt/charts/chart171.xml" ContentType="application/vnd.openxmlformats-officedocument.drawingml.chart+xml"/>
  <Override PartName="/ppt/theme/themeOverride171.xml" ContentType="application/vnd.openxmlformats-officedocument.themeOverride+xml"/>
  <Override PartName="/ppt/charts/chart172.xml" ContentType="application/vnd.openxmlformats-officedocument.drawingml.chart+xml"/>
  <Override PartName="/ppt/theme/themeOverride172.xml" ContentType="application/vnd.openxmlformats-officedocument.themeOverride+xml"/>
  <Override PartName="/ppt/charts/chart173.xml" ContentType="application/vnd.openxmlformats-officedocument.drawingml.chart+xml"/>
  <Override PartName="/ppt/theme/themeOverride173.xml" ContentType="application/vnd.openxmlformats-officedocument.themeOverride+xml"/>
  <Override PartName="/ppt/charts/chart174.xml" ContentType="application/vnd.openxmlformats-officedocument.drawingml.chart+xml"/>
  <Override PartName="/ppt/theme/themeOverride174.xml" ContentType="application/vnd.openxmlformats-officedocument.themeOverride+xml"/>
  <Override PartName="/ppt/charts/chart175.xml" ContentType="application/vnd.openxmlformats-officedocument.drawingml.chart+xml"/>
  <Override PartName="/ppt/theme/themeOverride175.xml" ContentType="application/vnd.openxmlformats-officedocument.themeOverride+xml"/>
  <Override PartName="/ppt/charts/chart176.xml" ContentType="application/vnd.openxmlformats-officedocument.drawingml.chart+xml"/>
  <Override PartName="/ppt/theme/themeOverride176.xml" ContentType="application/vnd.openxmlformats-officedocument.themeOverride+xml"/>
  <Override PartName="/ppt/charts/chart177.xml" ContentType="application/vnd.openxmlformats-officedocument.drawingml.chart+xml"/>
  <Override PartName="/ppt/theme/themeOverride177.xml" ContentType="application/vnd.openxmlformats-officedocument.themeOverride+xml"/>
  <Override PartName="/ppt/charts/chart178.xml" ContentType="application/vnd.openxmlformats-officedocument.drawingml.chart+xml"/>
  <Override PartName="/ppt/theme/themeOverride178.xml" ContentType="application/vnd.openxmlformats-officedocument.themeOverride+xml"/>
  <Override PartName="/ppt/charts/chart179.xml" ContentType="application/vnd.openxmlformats-officedocument.drawingml.chart+xml"/>
  <Override PartName="/ppt/theme/themeOverride179.xml" ContentType="application/vnd.openxmlformats-officedocument.themeOverride+xml"/>
  <Override PartName="/ppt/charts/chart180.xml" ContentType="application/vnd.openxmlformats-officedocument.drawingml.chart+xml"/>
  <Override PartName="/ppt/theme/themeOverride180.xml" ContentType="application/vnd.openxmlformats-officedocument.themeOverride+xml"/>
  <Override PartName="/ppt/charts/chart181.xml" ContentType="application/vnd.openxmlformats-officedocument.drawingml.chart+xml"/>
  <Override PartName="/ppt/theme/themeOverride181.xml" ContentType="application/vnd.openxmlformats-officedocument.themeOverride+xml"/>
  <Override PartName="/ppt/charts/chart182.xml" ContentType="application/vnd.openxmlformats-officedocument.drawingml.chart+xml"/>
  <Override PartName="/ppt/theme/themeOverride182.xml" ContentType="application/vnd.openxmlformats-officedocument.themeOverride+xml"/>
  <Override PartName="/ppt/charts/chart183.xml" ContentType="application/vnd.openxmlformats-officedocument.drawingml.chart+xml"/>
  <Override PartName="/ppt/theme/themeOverride183.xml" ContentType="application/vnd.openxmlformats-officedocument.themeOverride+xml"/>
  <Override PartName="/ppt/charts/chart184.xml" ContentType="application/vnd.openxmlformats-officedocument.drawingml.chart+xml"/>
  <Override PartName="/ppt/theme/themeOverride184.xml" ContentType="application/vnd.openxmlformats-officedocument.themeOverride+xml"/>
  <Override PartName="/ppt/charts/chart185.xml" ContentType="application/vnd.openxmlformats-officedocument.drawingml.chart+xml"/>
  <Override PartName="/ppt/theme/themeOverride185.xml" ContentType="application/vnd.openxmlformats-officedocument.themeOverride+xml"/>
  <Override PartName="/ppt/charts/chart186.xml" ContentType="application/vnd.openxmlformats-officedocument.drawingml.chart+xml"/>
  <Override PartName="/ppt/theme/themeOverride186.xml" ContentType="application/vnd.openxmlformats-officedocument.themeOverride+xml"/>
  <Override PartName="/ppt/charts/chart187.xml" ContentType="application/vnd.openxmlformats-officedocument.drawingml.chart+xml"/>
  <Override PartName="/ppt/theme/themeOverride187.xml" ContentType="application/vnd.openxmlformats-officedocument.themeOverride+xml"/>
  <Override PartName="/ppt/charts/chart188.xml" ContentType="application/vnd.openxmlformats-officedocument.drawingml.chart+xml"/>
  <Override PartName="/ppt/theme/themeOverride188.xml" ContentType="application/vnd.openxmlformats-officedocument.themeOverride+xml"/>
  <Override PartName="/ppt/charts/chart189.xml" ContentType="application/vnd.openxmlformats-officedocument.drawingml.chart+xml"/>
  <Override PartName="/ppt/theme/themeOverride189.xml" ContentType="application/vnd.openxmlformats-officedocument.themeOverride+xml"/>
  <Override PartName="/ppt/charts/chart190.xml" ContentType="application/vnd.openxmlformats-officedocument.drawingml.chart+xml"/>
  <Override PartName="/ppt/theme/themeOverride190.xml" ContentType="application/vnd.openxmlformats-officedocument.themeOverride+xml"/>
  <Override PartName="/ppt/charts/chart191.xml" ContentType="application/vnd.openxmlformats-officedocument.drawingml.chart+xml"/>
  <Override PartName="/ppt/theme/themeOverride191.xml" ContentType="application/vnd.openxmlformats-officedocument.themeOverride+xml"/>
  <Override PartName="/ppt/charts/chart192.xml" ContentType="application/vnd.openxmlformats-officedocument.drawingml.chart+xml"/>
  <Override PartName="/ppt/theme/themeOverride192.xml" ContentType="application/vnd.openxmlformats-officedocument.themeOverride+xml"/>
  <Override PartName="/ppt/charts/chart193.xml" ContentType="application/vnd.openxmlformats-officedocument.drawingml.chart+xml"/>
  <Override PartName="/ppt/theme/themeOverride193.xml" ContentType="application/vnd.openxmlformats-officedocument.themeOverride+xml"/>
  <Override PartName="/ppt/charts/chart194.xml" ContentType="application/vnd.openxmlformats-officedocument.drawingml.chart+xml"/>
  <Override PartName="/ppt/theme/themeOverride194.xml" ContentType="application/vnd.openxmlformats-officedocument.themeOverride+xml"/>
  <Override PartName="/ppt/charts/chart195.xml" ContentType="application/vnd.openxmlformats-officedocument.drawingml.chart+xml"/>
  <Override PartName="/ppt/theme/themeOverride195.xml" ContentType="application/vnd.openxmlformats-officedocument.themeOverride+xml"/>
  <Override PartName="/ppt/charts/chart196.xml" ContentType="application/vnd.openxmlformats-officedocument.drawingml.chart+xml"/>
  <Override PartName="/ppt/theme/themeOverride196.xml" ContentType="application/vnd.openxmlformats-officedocument.themeOverride+xml"/>
  <Override PartName="/ppt/charts/chart197.xml" ContentType="application/vnd.openxmlformats-officedocument.drawingml.chart+xml"/>
  <Override PartName="/ppt/theme/themeOverride197.xml" ContentType="application/vnd.openxmlformats-officedocument.themeOverride+xml"/>
  <Override PartName="/ppt/charts/chart198.xml" ContentType="application/vnd.openxmlformats-officedocument.drawingml.chart+xml"/>
  <Override PartName="/ppt/theme/themeOverride198.xml" ContentType="application/vnd.openxmlformats-officedocument.themeOverride+xml"/>
  <Override PartName="/ppt/charts/chart199.xml" ContentType="application/vnd.openxmlformats-officedocument.drawingml.chart+xml"/>
  <Override PartName="/ppt/theme/themeOverride199.xml" ContentType="application/vnd.openxmlformats-officedocument.themeOverride+xml"/>
  <Override PartName="/ppt/charts/chart200.xml" ContentType="application/vnd.openxmlformats-officedocument.drawingml.chart+xml"/>
  <Override PartName="/ppt/theme/themeOverride200.xml" ContentType="application/vnd.openxmlformats-officedocument.themeOverride+xml"/>
  <Override PartName="/ppt/charts/chart201.xml" ContentType="application/vnd.openxmlformats-officedocument.drawingml.chart+xml"/>
  <Override PartName="/ppt/theme/themeOverride201.xml" ContentType="application/vnd.openxmlformats-officedocument.themeOverride+xml"/>
  <Override PartName="/ppt/charts/chart202.xml" ContentType="application/vnd.openxmlformats-officedocument.drawingml.chart+xml"/>
  <Override PartName="/ppt/theme/themeOverride202.xml" ContentType="application/vnd.openxmlformats-officedocument.themeOverride+xml"/>
  <Override PartName="/ppt/charts/chart203.xml" ContentType="application/vnd.openxmlformats-officedocument.drawingml.chart+xml"/>
  <Override PartName="/ppt/theme/themeOverride203.xml" ContentType="application/vnd.openxmlformats-officedocument.themeOverride+xml"/>
  <Override PartName="/ppt/charts/chart204.xml" ContentType="application/vnd.openxmlformats-officedocument.drawingml.chart+xml"/>
  <Override PartName="/ppt/theme/themeOverride204.xml" ContentType="application/vnd.openxmlformats-officedocument.themeOverride+xml"/>
  <Override PartName="/ppt/charts/chart205.xml" ContentType="application/vnd.openxmlformats-officedocument.drawingml.chart+xml"/>
  <Override PartName="/ppt/theme/themeOverride205.xml" ContentType="application/vnd.openxmlformats-officedocument.themeOverride+xml"/>
  <Override PartName="/ppt/charts/chart206.xml" ContentType="application/vnd.openxmlformats-officedocument.drawingml.chart+xml"/>
  <Override PartName="/ppt/theme/themeOverride206.xml" ContentType="application/vnd.openxmlformats-officedocument.themeOverride+xml"/>
  <Override PartName="/ppt/charts/chart207.xml" ContentType="application/vnd.openxmlformats-officedocument.drawingml.chart+xml"/>
  <Override PartName="/ppt/theme/themeOverride207.xml" ContentType="application/vnd.openxmlformats-officedocument.themeOverride+xml"/>
  <Override PartName="/ppt/charts/chart208.xml" ContentType="application/vnd.openxmlformats-officedocument.drawingml.chart+xml"/>
  <Override PartName="/ppt/theme/themeOverride208.xml" ContentType="application/vnd.openxmlformats-officedocument.themeOverride+xml"/>
  <Override PartName="/ppt/charts/chart209.xml" ContentType="application/vnd.openxmlformats-officedocument.drawingml.chart+xml"/>
  <Override PartName="/ppt/theme/themeOverride209.xml" ContentType="application/vnd.openxmlformats-officedocument.themeOverride+xml"/>
  <Override PartName="/ppt/charts/chart210.xml" ContentType="application/vnd.openxmlformats-officedocument.drawingml.chart+xml"/>
  <Override PartName="/ppt/theme/themeOverride210.xml" ContentType="application/vnd.openxmlformats-officedocument.themeOverride+xml"/>
  <Override PartName="/ppt/charts/chart211.xml" ContentType="application/vnd.openxmlformats-officedocument.drawingml.chart+xml"/>
  <Override PartName="/ppt/theme/themeOverride211.xml" ContentType="application/vnd.openxmlformats-officedocument.themeOverride+xml"/>
  <Override PartName="/ppt/charts/chart212.xml" ContentType="application/vnd.openxmlformats-officedocument.drawingml.chart+xml"/>
  <Override PartName="/ppt/theme/themeOverride212.xml" ContentType="application/vnd.openxmlformats-officedocument.themeOverride+xml"/>
  <Override PartName="/ppt/charts/chart213.xml" ContentType="application/vnd.openxmlformats-officedocument.drawingml.chart+xml"/>
  <Override PartName="/ppt/theme/themeOverride213.xml" ContentType="application/vnd.openxmlformats-officedocument.themeOverride+xml"/>
  <Override PartName="/ppt/charts/chart214.xml" ContentType="application/vnd.openxmlformats-officedocument.drawingml.chart+xml"/>
  <Override PartName="/ppt/theme/themeOverride214.xml" ContentType="application/vnd.openxmlformats-officedocument.themeOverride+xml"/>
  <Override PartName="/ppt/charts/chart215.xml" ContentType="application/vnd.openxmlformats-officedocument.drawingml.chart+xml"/>
  <Override PartName="/ppt/theme/themeOverride215.xml" ContentType="application/vnd.openxmlformats-officedocument.themeOverride+xml"/>
  <Override PartName="/ppt/charts/chart216.xml" ContentType="application/vnd.openxmlformats-officedocument.drawingml.chart+xml"/>
  <Override PartName="/ppt/theme/themeOverride216.xml" ContentType="application/vnd.openxmlformats-officedocument.themeOverride+xml"/>
  <Override PartName="/ppt/charts/chart217.xml" ContentType="application/vnd.openxmlformats-officedocument.drawingml.chart+xml"/>
  <Override PartName="/ppt/theme/themeOverride217.xml" ContentType="application/vnd.openxmlformats-officedocument.themeOverride+xml"/>
  <Override PartName="/ppt/charts/chart218.xml" ContentType="application/vnd.openxmlformats-officedocument.drawingml.chart+xml"/>
  <Override PartName="/ppt/theme/themeOverride218.xml" ContentType="application/vnd.openxmlformats-officedocument.themeOverride+xml"/>
  <Override PartName="/ppt/charts/chart219.xml" ContentType="application/vnd.openxmlformats-officedocument.drawingml.chart+xml"/>
  <Override PartName="/ppt/theme/themeOverride219.xml" ContentType="application/vnd.openxmlformats-officedocument.themeOverride+xml"/>
  <Override PartName="/ppt/charts/chart220.xml" ContentType="application/vnd.openxmlformats-officedocument.drawingml.chart+xml"/>
  <Override PartName="/ppt/theme/themeOverride220.xml" ContentType="application/vnd.openxmlformats-officedocument.themeOverride+xml"/>
  <Override PartName="/ppt/charts/chart221.xml" ContentType="application/vnd.openxmlformats-officedocument.drawingml.chart+xml"/>
  <Override PartName="/ppt/theme/themeOverride221.xml" ContentType="application/vnd.openxmlformats-officedocument.themeOverride+xml"/>
  <Override PartName="/ppt/charts/chart222.xml" ContentType="application/vnd.openxmlformats-officedocument.drawingml.chart+xml"/>
  <Override PartName="/ppt/theme/themeOverride222.xml" ContentType="application/vnd.openxmlformats-officedocument.themeOverride+xml"/>
  <Override PartName="/ppt/charts/chart223.xml" ContentType="application/vnd.openxmlformats-officedocument.drawingml.chart+xml"/>
  <Override PartName="/ppt/theme/themeOverride223.xml" ContentType="application/vnd.openxmlformats-officedocument.themeOverride+xml"/>
  <Override PartName="/ppt/charts/chart224.xml" ContentType="application/vnd.openxmlformats-officedocument.drawingml.chart+xml"/>
  <Override PartName="/ppt/theme/themeOverride224.xml" ContentType="application/vnd.openxmlformats-officedocument.themeOverride+xml"/>
  <Override PartName="/ppt/charts/chart225.xml" ContentType="application/vnd.openxmlformats-officedocument.drawingml.chart+xml"/>
  <Override PartName="/ppt/theme/themeOverride225.xml" ContentType="application/vnd.openxmlformats-officedocument.themeOverride+xml"/>
  <Override PartName="/ppt/charts/chart226.xml" ContentType="application/vnd.openxmlformats-officedocument.drawingml.chart+xml"/>
  <Override PartName="/ppt/theme/themeOverride226.xml" ContentType="application/vnd.openxmlformats-officedocument.themeOverride+xml"/>
  <Override PartName="/ppt/charts/chart227.xml" ContentType="application/vnd.openxmlformats-officedocument.drawingml.chart+xml"/>
  <Override PartName="/ppt/theme/themeOverride227.xml" ContentType="application/vnd.openxmlformats-officedocument.themeOverride+xml"/>
  <Override PartName="/ppt/charts/chart228.xml" ContentType="application/vnd.openxmlformats-officedocument.drawingml.chart+xml"/>
  <Override PartName="/ppt/theme/themeOverride228.xml" ContentType="application/vnd.openxmlformats-officedocument.themeOverride+xml"/>
  <Override PartName="/ppt/charts/chart229.xml" ContentType="application/vnd.openxmlformats-officedocument.drawingml.chart+xml"/>
  <Override PartName="/ppt/theme/themeOverride229.xml" ContentType="application/vnd.openxmlformats-officedocument.themeOverride+xml"/>
  <Override PartName="/ppt/charts/chart230.xml" ContentType="application/vnd.openxmlformats-officedocument.drawingml.chart+xml"/>
  <Override PartName="/ppt/theme/themeOverride230.xml" ContentType="application/vnd.openxmlformats-officedocument.themeOverride+xml"/>
  <Override PartName="/ppt/charts/chart231.xml" ContentType="application/vnd.openxmlformats-officedocument.drawingml.chart+xml"/>
  <Override PartName="/ppt/theme/themeOverride231.xml" ContentType="application/vnd.openxmlformats-officedocument.themeOverride+xml"/>
  <Override PartName="/ppt/charts/chart232.xml" ContentType="application/vnd.openxmlformats-officedocument.drawingml.chart+xml"/>
  <Override PartName="/ppt/theme/themeOverride232.xml" ContentType="application/vnd.openxmlformats-officedocument.themeOverride+xml"/>
  <Override PartName="/ppt/charts/chart233.xml" ContentType="application/vnd.openxmlformats-officedocument.drawingml.chart+xml"/>
  <Override PartName="/ppt/theme/themeOverride233.xml" ContentType="application/vnd.openxmlformats-officedocument.themeOverride+xml"/>
  <Override PartName="/ppt/charts/chart234.xml" ContentType="application/vnd.openxmlformats-officedocument.drawingml.chart+xml"/>
  <Override PartName="/ppt/theme/themeOverride234.xml" ContentType="application/vnd.openxmlformats-officedocument.themeOverride+xml"/>
  <Override PartName="/ppt/charts/chart235.xml" ContentType="application/vnd.openxmlformats-officedocument.drawingml.chart+xml"/>
  <Override PartName="/ppt/theme/themeOverride235.xml" ContentType="application/vnd.openxmlformats-officedocument.themeOverride+xml"/>
  <Override PartName="/ppt/charts/chart236.xml" ContentType="application/vnd.openxmlformats-officedocument.drawingml.chart+xml"/>
  <Override PartName="/ppt/theme/themeOverride236.xml" ContentType="application/vnd.openxmlformats-officedocument.themeOverride+xml"/>
  <Override PartName="/ppt/charts/chart237.xml" ContentType="application/vnd.openxmlformats-officedocument.drawingml.chart+xml"/>
  <Override PartName="/ppt/theme/themeOverride237.xml" ContentType="application/vnd.openxmlformats-officedocument.themeOverride+xml"/>
  <Override PartName="/ppt/charts/chart238.xml" ContentType="application/vnd.openxmlformats-officedocument.drawingml.chart+xml"/>
  <Override PartName="/ppt/theme/themeOverride238.xml" ContentType="application/vnd.openxmlformats-officedocument.themeOverride+xml"/>
  <Override PartName="/ppt/charts/chart239.xml" ContentType="application/vnd.openxmlformats-officedocument.drawingml.chart+xml"/>
  <Override PartName="/ppt/theme/themeOverride239.xml" ContentType="application/vnd.openxmlformats-officedocument.themeOverride+xml"/>
  <Override PartName="/ppt/charts/chart240.xml" ContentType="application/vnd.openxmlformats-officedocument.drawingml.chart+xml"/>
  <Override PartName="/ppt/theme/themeOverride240.xml" ContentType="application/vnd.openxmlformats-officedocument.themeOverride+xml"/>
  <Override PartName="/ppt/charts/chart241.xml" ContentType="application/vnd.openxmlformats-officedocument.drawingml.chart+xml"/>
  <Override PartName="/ppt/theme/themeOverride241.xml" ContentType="application/vnd.openxmlformats-officedocument.themeOverride+xml"/>
  <Override PartName="/ppt/charts/chart242.xml" ContentType="application/vnd.openxmlformats-officedocument.drawingml.chart+xml"/>
  <Override PartName="/ppt/theme/themeOverride242.xml" ContentType="application/vnd.openxmlformats-officedocument.themeOverride+xml"/>
  <Override PartName="/ppt/charts/chart243.xml" ContentType="application/vnd.openxmlformats-officedocument.drawingml.chart+xml"/>
  <Override PartName="/ppt/theme/themeOverride243.xml" ContentType="application/vnd.openxmlformats-officedocument.themeOverride+xml"/>
  <Override PartName="/ppt/charts/chart244.xml" ContentType="application/vnd.openxmlformats-officedocument.drawingml.chart+xml"/>
  <Override PartName="/ppt/theme/themeOverride244.xml" ContentType="application/vnd.openxmlformats-officedocument.themeOverride+xml"/>
  <Override PartName="/ppt/charts/chart245.xml" ContentType="application/vnd.openxmlformats-officedocument.drawingml.chart+xml"/>
  <Override PartName="/ppt/theme/themeOverride245.xml" ContentType="application/vnd.openxmlformats-officedocument.themeOverride+xml"/>
  <Override PartName="/ppt/charts/chart246.xml" ContentType="application/vnd.openxmlformats-officedocument.drawingml.chart+xml"/>
  <Override PartName="/ppt/theme/themeOverride246.xml" ContentType="application/vnd.openxmlformats-officedocument.themeOverride+xml"/>
  <Override PartName="/ppt/charts/chart247.xml" ContentType="application/vnd.openxmlformats-officedocument.drawingml.chart+xml"/>
  <Override PartName="/ppt/theme/themeOverride247.xml" ContentType="application/vnd.openxmlformats-officedocument.themeOverride+xml"/>
  <Override PartName="/ppt/charts/chart248.xml" ContentType="application/vnd.openxmlformats-officedocument.drawingml.chart+xml"/>
  <Override PartName="/ppt/theme/themeOverride248.xml" ContentType="application/vnd.openxmlformats-officedocument.themeOverride+xml"/>
  <Override PartName="/ppt/charts/chart249.xml" ContentType="application/vnd.openxmlformats-officedocument.drawingml.chart+xml"/>
  <Override PartName="/ppt/theme/themeOverride249.xml" ContentType="application/vnd.openxmlformats-officedocument.themeOverride+xml"/>
  <Override PartName="/ppt/charts/chart250.xml" ContentType="application/vnd.openxmlformats-officedocument.drawingml.chart+xml"/>
  <Override PartName="/ppt/theme/themeOverride250.xml" ContentType="application/vnd.openxmlformats-officedocument.themeOverride+xml"/>
  <Override PartName="/ppt/charts/chart251.xml" ContentType="application/vnd.openxmlformats-officedocument.drawingml.chart+xml"/>
  <Override PartName="/ppt/theme/themeOverride251.xml" ContentType="application/vnd.openxmlformats-officedocument.themeOverride+xml"/>
  <Override PartName="/ppt/charts/chart252.xml" ContentType="application/vnd.openxmlformats-officedocument.drawingml.chart+xml"/>
  <Override PartName="/ppt/theme/themeOverride252.xml" ContentType="application/vnd.openxmlformats-officedocument.themeOverride+xml"/>
  <Override PartName="/ppt/charts/chart253.xml" ContentType="application/vnd.openxmlformats-officedocument.drawingml.chart+xml"/>
  <Override PartName="/ppt/theme/themeOverride253.xml" ContentType="application/vnd.openxmlformats-officedocument.themeOverride+xml"/>
  <Override PartName="/ppt/charts/chart254.xml" ContentType="application/vnd.openxmlformats-officedocument.drawingml.chart+xml"/>
  <Override PartName="/ppt/theme/themeOverride254.xml" ContentType="application/vnd.openxmlformats-officedocument.themeOverride+xml"/>
  <Override PartName="/ppt/charts/chart255.xml" ContentType="application/vnd.openxmlformats-officedocument.drawingml.chart+xml"/>
  <Override PartName="/ppt/theme/themeOverride255.xml" ContentType="application/vnd.openxmlformats-officedocument.themeOverride+xml"/>
  <Override PartName="/ppt/charts/chart256.xml" ContentType="application/vnd.openxmlformats-officedocument.drawingml.chart+xml"/>
  <Override PartName="/ppt/theme/themeOverride256.xml" ContentType="application/vnd.openxmlformats-officedocument.themeOverride+xml"/>
  <Override PartName="/ppt/charts/chart257.xml" ContentType="application/vnd.openxmlformats-officedocument.drawingml.chart+xml"/>
  <Override PartName="/ppt/theme/themeOverride257.xml" ContentType="application/vnd.openxmlformats-officedocument.themeOverride+xml"/>
  <Override PartName="/ppt/charts/chart258.xml" ContentType="application/vnd.openxmlformats-officedocument.drawingml.chart+xml"/>
  <Override PartName="/ppt/theme/themeOverride258.xml" ContentType="application/vnd.openxmlformats-officedocument.themeOverride+xml"/>
  <Override PartName="/ppt/charts/chart259.xml" ContentType="application/vnd.openxmlformats-officedocument.drawingml.chart+xml"/>
  <Override PartName="/ppt/theme/themeOverride259.xml" ContentType="application/vnd.openxmlformats-officedocument.themeOverride+xml"/>
  <Override PartName="/ppt/charts/chart260.xml" ContentType="application/vnd.openxmlformats-officedocument.drawingml.chart+xml"/>
  <Override PartName="/ppt/theme/themeOverride260.xml" ContentType="application/vnd.openxmlformats-officedocument.themeOverride+xml"/>
  <Override PartName="/ppt/charts/chart261.xml" ContentType="application/vnd.openxmlformats-officedocument.drawingml.chart+xml"/>
  <Override PartName="/ppt/theme/themeOverride261.xml" ContentType="application/vnd.openxmlformats-officedocument.themeOverride+xml"/>
  <Override PartName="/ppt/charts/chart262.xml" ContentType="application/vnd.openxmlformats-officedocument.drawingml.chart+xml"/>
  <Override PartName="/ppt/theme/themeOverride262.xml" ContentType="application/vnd.openxmlformats-officedocument.themeOverride+xml"/>
  <Override PartName="/ppt/charts/chart263.xml" ContentType="application/vnd.openxmlformats-officedocument.drawingml.chart+xml"/>
  <Override PartName="/ppt/theme/themeOverride263.xml" ContentType="application/vnd.openxmlformats-officedocument.themeOverride+xml"/>
  <Override PartName="/ppt/charts/chart264.xml" ContentType="application/vnd.openxmlformats-officedocument.drawingml.chart+xml"/>
  <Override PartName="/ppt/theme/themeOverride264.xml" ContentType="application/vnd.openxmlformats-officedocument.themeOverride+xml"/>
  <Override PartName="/ppt/charts/chart265.xml" ContentType="application/vnd.openxmlformats-officedocument.drawingml.chart+xml"/>
  <Override PartName="/ppt/theme/themeOverride265.xml" ContentType="application/vnd.openxmlformats-officedocument.themeOverride+xml"/>
  <Override PartName="/ppt/charts/chart266.xml" ContentType="application/vnd.openxmlformats-officedocument.drawingml.chart+xml"/>
  <Override PartName="/ppt/theme/themeOverride266.xml" ContentType="application/vnd.openxmlformats-officedocument.themeOverride+xml"/>
  <Override PartName="/ppt/charts/chart267.xml" ContentType="application/vnd.openxmlformats-officedocument.drawingml.chart+xml"/>
  <Override PartName="/ppt/theme/themeOverride267.xml" ContentType="application/vnd.openxmlformats-officedocument.themeOverride+xml"/>
  <Override PartName="/ppt/charts/chart268.xml" ContentType="application/vnd.openxmlformats-officedocument.drawingml.chart+xml"/>
  <Override PartName="/ppt/theme/themeOverride268.xml" ContentType="application/vnd.openxmlformats-officedocument.themeOverride+xml"/>
  <Override PartName="/ppt/charts/chart269.xml" ContentType="application/vnd.openxmlformats-officedocument.drawingml.chart+xml"/>
  <Override PartName="/ppt/theme/themeOverride269.xml" ContentType="application/vnd.openxmlformats-officedocument.themeOverride+xml"/>
  <Override PartName="/ppt/charts/chart270.xml" ContentType="application/vnd.openxmlformats-officedocument.drawingml.chart+xml"/>
  <Override PartName="/ppt/theme/themeOverride270.xml" ContentType="application/vnd.openxmlformats-officedocument.themeOverride+xml"/>
  <Override PartName="/ppt/charts/chart271.xml" ContentType="application/vnd.openxmlformats-officedocument.drawingml.chart+xml"/>
  <Override PartName="/ppt/theme/themeOverride271.xml" ContentType="application/vnd.openxmlformats-officedocument.themeOverride+xml"/>
  <Override PartName="/ppt/charts/chart272.xml" ContentType="application/vnd.openxmlformats-officedocument.drawingml.chart+xml"/>
  <Override PartName="/ppt/theme/themeOverride272.xml" ContentType="application/vnd.openxmlformats-officedocument.themeOverride+xml"/>
  <Override PartName="/ppt/charts/chart273.xml" ContentType="application/vnd.openxmlformats-officedocument.drawingml.chart+xml"/>
  <Override PartName="/ppt/theme/themeOverride273.xml" ContentType="application/vnd.openxmlformats-officedocument.themeOverride+xml"/>
  <Override PartName="/ppt/charts/chart274.xml" ContentType="application/vnd.openxmlformats-officedocument.drawingml.chart+xml"/>
  <Override PartName="/ppt/theme/themeOverride274.xml" ContentType="application/vnd.openxmlformats-officedocument.themeOverride+xml"/>
  <Override PartName="/ppt/charts/chart275.xml" ContentType="application/vnd.openxmlformats-officedocument.drawingml.chart+xml"/>
  <Override PartName="/ppt/theme/themeOverride275.xml" ContentType="application/vnd.openxmlformats-officedocument.themeOverride+xml"/>
  <Override PartName="/ppt/charts/chart276.xml" ContentType="application/vnd.openxmlformats-officedocument.drawingml.chart+xml"/>
  <Override PartName="/ppt/theme/themeOverride276.xml" ContentType="application/vnd.openxmlformats-officedocument.themeOverride+xml"/>
  <Override PartName="/ppt/charts/chart277.xml" ContentType="application/vnd.openxmlformats-officedocument.drawingml.chart+xml"/>
  <Override PartName="/ppt/theme/themeOverride277.xml" ContentType="application/vnd.openxmlformats-officedocument.themeOverride+xml"/>
  <Override PartName="/ppt/charts/chart278.xml" ContentType="application/vnd.openxmlformats-officedocument.drawingml.chart+xml"/>
  <Override PartName="/ppt/theme/themeOverride278.xml" ContentType="application/vnd.openxmlformats-officedocument.themeOverride+xml"/>
  <Override PartName="/ppt/charts/chart279.xml" ContentType="application/vnd.openxmlformats-officedocument.drawingml.chart+xml"/>
  <Override PartName="/ppt/theme/themeOverride279.xml" ContentType="application/vnd.openxmlformats-officedocument.themeOverride+xml"/>
  <Override PartName="/ppt/charts/chart280.xml" ContentType="application/vnd.openxmlformats-officedocument.drawingml.chart+xml"/>
  <Override PartName="/ppt/theme/themeOverride280.xml" ContentType="application/vnd.openxmlformats-officedocument.themeOverride+xml"/>
  <Override PartName="/ppt/charts/chart281.xml" ContentType="application/vnd.openxmlformats-officedocument.drawingml.chart+xml"/>
  <Override PartName="/ppt/theme/themeOverride281.xml" ContentType="application/vnd.openxmlformats-officedocument.themeOverride+xml"/>
  <Override PartName="/ppt/charts/chart282.xml" ContentType="application/vnd.openxmlformats-officedocument.drawingml.chart+xml"/>
  <Override PartName="/ppt/theme/themeOverride282.xml" ContentType="application/vnd.openxmlformats-officedocument.themeOverride+xml"/>
  <Override PartName="/ppt/charts/chart283.xml" ContentType="application/vnd.openxmlformats-officedocument.drawingml.chart+xml"/>
  <Override PartName="/ppt/theme/themeOverride28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57" r:id="rId3"/>
    <p:sldId id="262" r:id="rId4"/>
    <p:sldId id="264" r:id="rId5"/>
    <p:sldId id="266" r:id="rId6"/>
    <p:sldId id="268" r:id="rId7"/>
    <p:sldId id="270" r:id="rId8"/>
    <p:sldId id="272" r:id="rId9"/>
    <p:sldId id="274" r:id="rId10"/>
    <p:sldId id="276" r:id="rId11"/>
    <p:sldId id="278" r:id="rId12"/>
    <p:sldId id="280" r:id="rId13"/>
    <p:sldId id="282" r:id="rId14"/>
    <p:sldId id="284" r:id="rId15"/>
    <p:sldId id="286" r:id="rId16"/>
    <p:sldId id="288" r:id="rId17"/>
    <p:sldId id="290" r:id="rId18"/>
    <p:sldId id="292" r:id="rId19"/>
    <p:sldId id="294" r:id="rId20"/>
    <p:sldId id="296" r:id="rId21"/>
    <p:sldId id="298" r:id="rId22"/>
    <p:sldId id="300" r:id="rId23"/>
    <p:sldId id="302" r:id="rId24"/>
    <p:sldId id="304" r:id="rId25"/>
    <p:sldId id="306" r:id="rId26"/>
    <p:sldId id="308" r:id="rId27"/>
    <p:sldId id="310" r:id="rId28"/>
    <p:sldId id="312" r:id="rId29"/>
    <p:sldId id="314" r:id="rId30"/>
    <p:sldId id="316" r:id="rId31"/>
    <p:sldId id="318" r:id="rId32"/>
    <p:sldId id="320" r:id="rId33"/>
    <p:sldId id="322" r:id="rId34"/>
    <p:sldId id="324" r:id="rId35"/>
    <p:sldId id="326" r:id="rId36"/>
    <p:sldId id="328" r:id="rId37"/>
    <p:sldId id="330" r:id="rId38"/>
    <p:sldId id="332" r:id="rId39"/>
    <p:sldId id="334" r:id="rId40"/>
    <p:sldId id="336" r:id="rId41"/>
    <p:sldId id="337" r:id="rId42"/>
    <p:sldId id="338" r:id="rId43"/>
    <p:sldId id="343" r:id="rId44"/>
    <p:sldId id="345" r:id="rId45"/>
    <p:sldId id="347" r:id="rId46"/>
    <p:sldId id="349" r:id="rId47"/>
    <p:sldId id="351" r:id="rId48"/>
    <p:sldId id="353" r:id="rId49"/>
    <p:sldId id="355" r:id="rId50"/>
    <p:sldId id="357" r:id="rId51"/>
    <p:sldId id="359" r:id="rId52"/>
    <p:sldId id="361" r:id="rId53"/>
    <p:sldId id="363" r:id="rId54"/>
    <p:sldId id="365" r:id="rId55"/>
    <p:sldId id="367" r:id="rId56"/>
    <p:sldId id="369" r:id="rId57"/>
    <p:sldId id="371" r:id="rId58"/>
    <p:sldId id="373" r:id="rId59"/>
    <p:sldId id="375" r:id="rId60"/>
    <p:sldId id="377" r:id="rId61"/>
    <p:sldId id="379" r:id="rId62"/>
    <p:sldId id="381" r:id="rId63"/>
    <p:sldId id="382" r:id="rId64"/>
    <p:sldId id="455" r:id="rId65"/>
    <p:sldId id="391" r:id="rId66"/>
    <p:sldId id="393" r:id="rId67"/>
    <p:sldId id="395" r:id="rId68"/>
    <p:sldId id="397" r:id="rId69"/>
    <p:sldId id="399" r:id="rId70"/>
    <p:sldId id="401" r:id="rId71"/>
    <p:sldId id="456" r:id="rId72"/>
    <p:sldId id="403" r:id="rId73"/>
    <p:sldId id="405" r:id="rId74"/>
    <p:sldId id="407" r:id="rId75"/>
    <p:sldId id="409" r:id="rId76"/>
    <p:sldId id="411" r:id="rId77"/>
    <p:sldId id="413" r:id="rId78"/>
    <p:sldId id="415" r:id="rId79"/>
    <p:sldId id="417" r:id="rId80"/>
    <p:sldId id="457" r:id="rId81"/>
    <p:sldId id="419" r:id="rId82"/>
    <p:sldId id="421" r:id="rId83"/>
    <p:sldId id="423" r:id="rId84"/>
    <p:sldId id="425" r:id="rId85"/>
    <p:sldId id="427" r:id="rId86"/>
    <p:sldId id="429" r:id="rId87"/>
    <p:sldId id="431" r:id="rId88"/>
    <p:sldId id="458" r:id="rId89"/>
    <p:sldId id="435" r:id="rId90"/>
    <p:sldId id="440" r:id="rId91"/>
    <p:sldId id="459" r:id="rId92"/>
    <p:sldId id="444" r:id="rId93"/>
    <p:sldId id="446" r:id="rId94"/>
    <p:sldId id="447" r:id="rId95"/>
    <p:sldId id="460" r:id="rId96"/>
    <p:sldId id="452" r:id="rId97"/>
    <p:sldId id="454" r:id="rId98"/>
    <p:sldId id="383" r:id="rId99"/>
    <p:sldId id="930" r:id="rId100"/>
    <p:sldId id="465" r:id="rId101"/>
    <p:sldId id="467" r:id="rId102"/>
    <p:sldId id="469" r:id="rId103"/>
    <p:sldId id="471" r:id="rId104"/>
    <p:sldId id="473" r:id="rId105"/>
    <p:sldId id="475" r:id="rId106"/>
    <p:sldId id="477" r:id="rId107"/>
    <p:sldId id="931" r:id="rId108"/>
    <p:sldId id="479" r:id="rId109"/>
    <p:sldId id="481" r:id="rId110"/>
    <p:sldId id="483" r:id="rId111"/>
    <p:sldId id="485" r:id="rId112"/>
    <p:sldId id="487" r:id="rId113"/>
    <p:sldId id="489" r:id="rId114"/>
    <p:sldId id="491" r:id="rId115"/>
    <p:sldId id="493" r:id="rId116"/>
    <p:sldId id="495" r:id="rId117"/>
    <p:sldId id="932" r:id="rId118"/>
    <p:sldId id="497" r:id="rId119"/>
    <p:sldId id="499" r:id="rId120"/>
    <p:sldId id="501" r:id="rId121"/>
    <p:sldId id="503" r:id="rId122"/>
    <p:sldId id="505" r:id="rId123"/>
    <p:sldId id="507" r:id="rId124"/>
    <p:sldId id="509" r:id="rId125"/>
    <p:sldId id="511" r:id="rId126"/>
    <p:sldId id="933" r:id="rId127"/>
    <p:sldId id="516" r:id="rId128"/>
    <p:sldId id="521" r:id="rId129"/>
    <p:sldId id="934" r:id="rId130"/>
    <p:sldId id="526" r:id="rId131"/>
    <p:sldId id="528" r:id="rId132"/>
    <p:sldId id="530" r:id="rId133"/>
    <p:sldId id="532" r:id="rId134"/>
    <p:sldId id="935" r:id="rId135"/>
    <p:sldId id="536" r:id="rId136"/>
    <p:sldId id="540" r:id="rId137"/>
    <p:sldId id="542" r:id="rId138"/>
    <p:sldId id="384" r:id="rId139"/>
    <p:sldId id="936" r:id="rId140"/>
    <p:sldId id="547" r:id="rId141"/>
    <p:sldId id="549" r:id="rId142"/>
    <p:sldId id="551" r:id="rId143"/>
    <p:sldId id="553" r:id="rId144"/>
    <p:sldId id="555" r:id="rId145"/>
    <p:sldId id="557" r:id="rId146"/>
    <p:sldId id="559" r:id="rId147"/>
    <p:sldId id="937" r:id="rId148"/>
    <p:sldId id="561" r:id="rId149"/>
    <p:sldId id="563" r:id="rId150"/>
    <p:sldId id="565" r:id="rId151"/>
    <p:sldId id="567" r:id="rId152"/>
    <p:sldId id="569" r:id="rId153"/>
    <p:sldId id="571" r:id="rId154"/>
    <p:sldId id="573" r:id="rId155"/>
    <p:sldId id="575" r:id="rId156"/>
    <p:sldId id="577" r:id="rId157"/>
    <p:sldId id="938" r:id="rId158"/>
    <p:sldId id="579" r:id="rId159"/>
    <p:sldId id="581" r:id="rId160"/>
    <p:sldId id="583" r:id="rId161"/>
    <p:sldId id="585" r:id="rId162"/>
    <p:sldId id="587" r:id="rId163"/>
    <p:sldId id="589" r:id="rId164"/>
    <p:sldId id="591" r:id="rId165"/>
    <p:sldId id="593" r:id="rId166"/>
    <p:sldId id="939" r:id="rId167"/>
    <p:sldId id="598" r:id="rId168"/>
    <p:sldId id="600" r:id="rId169"/>
    <p:sldId id="605" r:id="rId170"/>
    <p:sldId id="940" r:id="rId171"/>
    <p:sldId id="610" r:id="rId172"/>
    <p:sldId id="612" r:id="rId173"/>
    <p:sldId id="615" r:id="rId174"/>
    <p:sldId id="617" r:id="rId175"/>
    <p:sldId id="619" r:id="rId176"/>
    <p:sldId id="941" r:id="rId177"/>
    <p:sldId id="624" r:id="rId178"/>
    <p:sldId id="630" r:id="rId179"/>
    <p:sldId id="631" r:id="rId180"/>
    <p:sldId id="633" r:id="rId181"/>
    <p:sldId id="637" r:id="rId182"/>
    <p:sldId id="639" r:id="rId183"/>
    <p:sldId id="385" r:id="rId184"/>
    <p:sldId id="942" r:id="rId185"/>
    <p:sldId id="644" r:id="rId186"/>
    <p:sldId id="646" r:id="rId187"/>
    <p:sldId id="648" r:id="rId188"/>
    <p:sldId id="650" r:id="rId189"/>
    <p:sldId id="652" r:id="rId190"/>
    <p:sldId id="654" r:id="rId191"/>
    <p:sldId id="656" r:id="rId192"/>
    <p:sldId id="943" r:id="rId193"/>
    <p:sldId id="658" r:id="rId194"/>
    <p:sldId id="660" r:id="rId195"/>
    <p:sldId id="662" r:id="rId196"/>
    <p:sldId id="664" r:id="rId197"/>
    <p:sldId id="666" r:id="rId198"/>
    <p:sldId id="668" r:id="rId199"/>
    <p:sldId id="670" r:id="rId200"/>
    <p:sldId id="672" r:id="rId201"/>
    <p:sldId id="674" r:id="rId202"/>
    <p:sldId id="944" r:id="rId203"/>
    <p:sldId id="676" r:id="rId204"/>
    <p:sldId id="678" r:id="rId205"/>
    <p:sldId id="680" r:id="rId206"/>
    <p:sldId id="682" r:id="rId207"/>
    <p:sldId id="684" r:id="rId208"/>
    <p:sldId id="686" r:id="rId209"/>
    <p:sldId id="688" r:id="rId210"/>
    <p:sldId id="945" r:id="rId211"/>
    <p:sldId id="691" r:id="rId212"/>
    <p:sldId id="693" r:id="rId213"/>
    <p:sldId id="696" r:id="rId214"/>
    <p:sldId id="946" r:id="rId215"/>
    <p:sldId id="698" r:id="rId216"/>
    <p:sldId id="700" r:id="rId217"/>
    <p:sldId id="702" r:id="rId218"/>
    <p:sldId id="704" r:id="rId219"/>
    <p:sldId id="947" r:id="rId220"/>
    <p:sldId id="709" r:id="rId221"/>
    <p:sldId id="712" r:id="rId222"/>
    <p:sldId id="714" r:id="rId223"/>
    <p:sldId id="716" r:id="rId224"/>
    <p:sldId id="718" r:id="rId225"/>
    <p:sldId id="720" r:id="rId226"/>
    <p:sldId id="722" r:id="rId227"/>
    <p:sldId id="948" r:id="rId228"/>
    <p:sldId id="724" r:id="rId229"/>
    <p:sldId id="726" r:id="rId230"/>
    <p:sldId id="728" r:id="rId231"/>
    <p:sldId id="730" r:id="rId232"/>
    <p:sldId id="732" r:id="rId233"/>
    <p:sldId id="386" r:id="rId234"/>
    <p:sldId id="949" r:id="rId235"/>
    <p:sldId id="739" r:id="rId236"/>
    <p:sldId id="741" r:id="rId237"/>
    <p:sldId id="743" r:id="rId238"/>
    <p:sldId id="745" r:id="rId239"/>
    <p:sldId id="747" r:id="rId240"/>
    <p:sldId id="749" r:id="rId241"/>
    <p:sldId id="751" r:id="rId242"/>
    <p:sldId id="950" r:id="rId243"/>
    <p:sldId id="753" r:id="rId244"/>
    <p:sldId id="755" r:id="rId245"/>
    <p:sldId id="757" r:id="rId246"/>
    <p:sldId id="759" r:id="rId247"/>
    <p:sldId id="761" r:id="rId248"/>
    <p:sldId id="763" r:id="rId249"/>
    <p:sldId id="765" r:id="rId250"/>
    <p:sldId id="767" r:id="rId251"/>
    <p:sldId id="769" r:id="rId252"/>
    <p:sldId id="951" r:id="rId253"/>
    <p:sldId id="771" r:id="rId254"/>
    <p:sldId id="773" r:id="rId255"/>
    <p:sldId id="775" r:id="rId256"/>
    <p:sldId id="777" r:id="rId257"/>
    <p:sldId id="779" r:id="rId258"/>
    <p:sldId id="781" r:id="rId259"/>
    <p:sldId id="783" r:id="rId260"/>
    <p:sldId id="952" r:id="rId261"/>
    <p:sldId id="786" r:id="rId262"/>
    <p:sldId id="788" r:id="rId263"/>
    <p:sldId id="790" r:id="rId264"/>
    <p:sldId id="792" r:id="rId265"/>
    <p:sldId id="794" r:id="rId266"/>
    <p:sldId id="796" r:id="rId267"/>
    <p:sldId id="953" r:id="rId268"/>
    <p:sldId id="799" r:id="rId269"/>
    <p:sldId id="801" r:id="rId270"/>
    <p:sldId id="803" r:id="rId271"/>
    <p:sldId id="805" r:id="rId272"/>
    <p:sldId id="807" r:id="rId273"/>
    <p:sldId id="954" r:id="rId274"/>
    <p:sldId id="814" r:id="rId275"/>
    <p:sldId id="818" r:id="rId276"/>
    <p:sldId id="820" r:id="rId277"/>
    <p:sldId id="823" r:id="rId278"/>
    <p:sldId id="955" r:id="rId279"/>
    <p:sldId id="825" r:id="rId280"/>
    <p:sldId id="829" r:id="rId281"/>
    <p:sldId id="831" r:id="rId282"/>
    <p:sldId id="733" r:id="rId283"/>
    <p:sldId id="836" r:id="rId284"/>
    <p:sldId id="838" r:id="rId285"/>
    <p:sldId id="840" r:id="rId286"/>
    <p:sldId id="842" r:id="rId287"/>
    <p:sldId id="844" r:id="rId288"/>
    <p:sldId id="846" r:id="rId289"/>
    <p:sldId id="848" r:id="rId290"/>
    <p:sldId id="850" r:id="rId291"/>
    <p:sldId id="852" r:id="rId292"/>
    <p:sldId id="854" r:id="rId293"/>
    <p:sldId id="856" r:id="rId294"/>
    <p:sldId id="858" r:id="rId295"/>
    <p:sldId id="860" r:id="rId296"/>
    <p:sldId id="862" r:id="rId297"/>
    <p:sldId id="864" r:id="rId298"/>
    <p:sldId id="866" r:id="rId299"/>
    <p:sldId id="868" r:id="rId300"/>
    <p:sldId id="870" r:id="rId301"/>
    <p:sldId id="872" r:id="rId302"/>
    <p:sldId id="874" r:id="rId303"/>
    <p:sldId id="876" r:id="rId304"/>
    <p:sldId id="878" r:id="rId305"/>
    <p:sldId id="880" r:id="rId306"/>
    <p:sldId id="734" r:id="rId307"/>
    <p:sldId id="885" r:id="rId308"/>
    <p:sldId id="887" r:id="rId309"/>
    <p:sldId id="889" r:id="rId310"/>
    <p:sldId id="891" r:id="rId311"/>
    <p:sldId id="893" r:id="rId312"/>
    <p:sldId id="895" r:id="rId313"/>
    <p:sldId id="897" r:id="rId314"/>
    <p:sldId id="899" r:id="rId315"/>
    <p:sldId id="901" r:id="rId316"/>
    <p:sldId id="903" r:id="rId317"/>
    <p:sldId id="905" r:id="rId318"/>
    <p:sldId id="907" r:id="rId319"/>
    <p:sldId id="909" r:id="rId320"/>
    <p:sldId id="911" r:id="rId321"/>
    <p:sldId id="913" r:id="rId322"/>
    <p:sldId id="915" r:id="rId323"/>
    <p:sldId id="917" r:id="rId324"/>
    <p:sldId id="919" r:id="rId325"/>
    <p:sldId id="921" r:id="rId326"/>
    <p:sldId id="923" r:id="rId327"/>
    <p:sldId id="925" r:id="rId328"/>
    <p:sldId id="927" r:id="rId329"/>
    <p:sldId id="929" r:id="rId3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65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260" Type="http://schemas.openxmlformats.org/officeDocument/2006/relationships/slide" Target="slides/slide259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61" Type="http://schemas.openxmlformats.org/officeDocument/2006/relationships/slide" Target="slides/slide260.xml"/><Relationship Id="rId262" Type="http://schemas.openxmlformats.org/officeDocument/2006/relationships/slide" Target="slides/slide261.xml"/><Relationship Id="rId263" Type="http://schemas.openxmlformats.org/officeDocument/2006/relationships/slide" Target="slides/slide262.xml"/><Relationship Id="rId264" Type="http://schemas.openxmlformats.org/officeDocument/2006/relationships/slide" Target="slides/slide263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265" Type="http://schemas.openxmlformats.org/officeDocument/2006/relationships/slide" Target="slides/slide264.xml"/><Relationship Id="rId266" Type="http://schemas.openxmlformats.org/officeDocument/2006/relationships/slide" Target="slides/slide265.xml"/><Relationship Id="rId267" Type="http://schemas.openxmlformats.org/officeDocument/2006/relationships/slide" Target="slides/slide266.xml"/><Relationship Id="rId268" Type="http://schemas.openxmlformats.org/officeDocument/2006/relationships/slide" Target="slides/slide267.xml"/><Relationship Id="rId269" Type="http://schemas.openxmlformats.org/officeDocument/2006/relationships/slide" Target="slides/slide26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270" Type="http://schemas.openxmlformats.org/officeDocument/2006/relationships/slide" Target="slides/slide26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271" Type="http://schemas.openxmlformats.org/officeDocument/2006/relationships/slide" Target="slides/slide270.xml"/><Relationship Id="rId272" Type="http://schemas.openxmlformats.org/officeDocument/2006/relationships/slide" Target="slides/slide271.xml"/><Relationship Id="rId273" Type="http://schemas.openxmlformats.org/officeDocument/2006/relationships/slide" Target="slides/slide272.xml"/><Relationship Id="rId274" Type="http://schemas.openxmlformats.org/officeDocument/2006/relationships/slide" Target="slides/slide273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210" Type="http://schemas.openxmlformats.org/officeDocument/2006/relationships/slide" Target="slides/slide209.xml"/><Relationship Id="rId211" Type="http://schemas.openxmlformats.org/officeDocument/2006/relationships/slide" Target="slides/slide210.xml"/><Relationship Id="rId212" Type="http://schemas.openxmlformats.org/officeDocument/2006/relationships/slide" Target="slides/slide211.xml"/><Relationship Id="rId213" Type="http://schemas.openxmlformats.org/officeDocument/2006/relationships/slide" Target="slides/slide212.xml"/><Relationship Id="rId214" Type="http://schemas.openxmlformats.org/officeDocument/2006/relationships/slide" Target="slides/slide213.xml"/><Relationship Id="rId215" Type="http://schemas.openxmlformats.org/officeDocument/2006/relationships/slide" Target="slides/slide214.xml"/><Relationship Id="rId216" Type="http://schemas.openxmlformats.org/officeDocument/2006/relationships/slide" Target="slides/slide215.xml"/><Relationship Id="rId217" Type="http://schemas.openxmlformats.org/officeDocument/2006/relationships/slide" Target="slides/slide216.xml"/><Relationship Id="rId218" Type="http://schemas.openxmlformats.org/officeDocument/2006/relationships/slide" Target="slides/slide217.xml"/><Relationship Id="rId219" Type="http://schemas.openxmlformats.org/officeDocument/2006/relationships/slide" Target="slides/slide218.xml"/><Relationship Id="rId275" Type="http://schemas.openxmlformats.org/officeDocument/2006/relationships/slide" Target="slides/slide274.xml"/><Relationship Id="rId276" Type="http://schemas.openxmlformats.org/officeDocument/2006/relationships/slide" Target="slides/slide275.xml"/><Relationship Id="rId277" Type="http://schemas.openxmlformats.org/officeDocument/2006/relationships/slide" Target="slides/slide276.xml"/><Relationship Id="rId278" Type="http://schemas.openxmlformats.org/officeDocument/2006/relationships/slide" Target="slides/slide277.xml"/><Relationship Id="rId279" Type="http://schemas.openxmlformats.org/officeDocument/2006/relationships/slide" Target="slides/slide278.xml"/><Relationship Id="rId300" Type="http://schemas.openxmlformats.org/officeDocument/2006/relationships/slide" Target="slides/slide299.xml"/><Relationship Id="rId301" Type="http://schemas.openxmlformats.org/officeDocument/2006/relationships/slide" Target="slides/slide300.xml"/><Relationship Id="rId302" Type="http://schemas.openxmlformats.org/officeDocument/2006/relationships/slide" Target="slides/slide301.xml"/><Relationship Id="rId303" Type="http://schemas.openxmlformats.org/officeDocument/2006/relationships/slide" Target="slides/slide302.xml"/><Relationship Id="rId304" Type="http://schemas.openxmlformats.org/officeDocument/2006/relationships/slide" Target="slides/slide303.xml"/><Relationship Id="rId305" Type="http://schemas.openxmlformats.org/officeDocument/2006/relationships/slide" Target="slides/slide304.xml"/><Relationship Id="rId306" Type="http://schemas.openxmlformats.org/officeDocument/2006/relationships/slide" Target="slides/slide305.xml"/><Relationship Id="rId307" Type="http://schemas.openxmlformats.org/officeDocument/2006/relationships/slide" Target="slides/slide306.xml"/><Relationship Id="rId308" Type="http://schemas.openxmlformats.org/officeDocument/2006/relationships/slide" Target="slides/slide307.xml"/><Relationship Id="rId309" Type="http://schemas.openxmlformats.org/officeDocument/2006/relationships/slide" Target="slides/slide30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280" Type="http://schemas.openxmlformats.org/officeDocument/2006/relationships/slide" Target="slides/slide279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81" Type="http://schemas.openxmlformats.org/officeDocument/2006/relationships/slide" Target="slides/slide280.xml"/><Relationship Id="rId282" Type="http://schemas.openxmlformats.org/officeDocument/2006/relationships/slide" Target="slides/slide281.xml"/><Relationship Id="rId283" Type="http://schemas.openxmlformats.org/officeDocument/2006/relationships/slide" Target="slides/slide282.xml"/><Relationship Id="rId284" Type="http://schemas.openxmlformats.org/officeDocument/2006/relationships/slide" Target="slides/slide283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220" Type="http://schemas.openxmlformats.org/officeDocument/2006/relationships/slide" Target="slides/slide219.xml"/><Relationship Id="rId221" Type="http://schemas.openxmlformats.org/officeDocument/2006/relationships/slide" Target="slides/slide220.xml"/><Relationship Id="rId222" Type="http://schemas.openxmlformats.org/officeDocument/2006/relationships/slide" Target="slides/slide221.xml"/><Relationship Id="rId223" Type="http://schemas.openxmlformats.org/officeDocument/2006/relationships/slide" Target="slides/slide222.xml"/><Relationship Id="rId224" Type="http://schemas.openxmlformats.org/officeDocument/2006/relationships/slide" Target="slides/slide223.xml"/><Relationship Id="rId225" Type="http://schemas.openxmlformats.org/officeDocument/2006/relationships/slide" Target="slides/slide224.xml"/><Relationship Id="rId226" Type="http://schemas.openxmlformats.org/officeDocument/2006/relationships/slide" Target="slides/slide225.xml"/><Relationship Id="rId227" Type="http://schemas.openxmlformats.org/officeDocument/2006/relationships/slide" Target="slides/slide226.xml"/><Relationship Id="rId228" Type="http://schemas.openxmlformats.org/officeDocument/2006/relationships/slide" Target="slides/slide227.xml"/><Relationship Id="rId229" Type="http://schemas.openxmlformats.org/officeDocument/2006/relationships/slide" Target="slides/slide228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285" Type="http://schemas.openxmlformats.org/officeDocument/2006/relationships/slide" Target="slides/slide284.xml"/><Relationship Id="rId286" Type="http://schemas.openxmlformats.org/officeDocument/2006/relationships/slide" Target="slides/slide285.xml"/><Relationship Id="rId287" Type="http://schemas.openxmlformats.org/officeDocument/2006/relationships/slide" Target="slides/slide286.xml"/><Relationship Id="rId288" Type="http://schemas.openxmlformats.org/officeDocument/2006/relationships/slide" Target="slides/slide287.xml"/><Relationship Id="rId289" Type="http://schemas.openxmlformats.org/officeDocument/2006/relationships/slide" Target="slides/slide288.xml"/><Relationship Id="rId310" Type="http://schemas.openxmlformats.org/officeDocument/2006/relationships/slide" Target="slides/slide309.xml"/><Relationship Id="rId311" Type="http://schemas.openxmlformats.org/officeDocument/2006/relationships/slide" Target="slides/slide310.xml"/><Relationship Id="rId312" Type="http://schemas.openxmlformats.org/officeDocument/2006/relationships/slide" Target="slides/slide311.xml"/><Relationship Id="rId313" Type="http://schemas.openxmlformats.org/officeDocument/2006/relationships/slide" Target="slides/slide312.xml"/><Relationship Id="rId314" Type="http://schemas.openxmlformats.org/officeDocument/2006/relationships/slide" Target="slides/slide313.xml"/><Relationship Id="rId315" Type="http://schemas.openxmlformats.org/officeDocument/2006/relationships/slide" Target="slides/slide314.xml"/><Relationship Id="rId316" Type="http://schemas.openxmlformats.org/officeDocument/2006/relationships/slide" Target="slides/slide315.xml"/><Relationship Id="rId317" Type="http://schemas.openxmlformats.org/officeDocument/2006/relationships/slide" Target="slides/slide316.xml"/><Relationship Id="rId318" Type="http://schemas.openxmlformats.org/officeDocument/2006/relationships/slide" Target="slides/slide317.xml"/><Relationship Id="rId319" Type="http://schemas.openxmlformats.org/officeDocument/2006/relationships/slide" Target="slides/slide318.xml"/><Relationship Id="rId290" Type="http://schemas.openxmlformats.org/officeDocument/2006/relationships/slide" Target="slides/slide289.xml"/><Relationship Id="rId291" Type="http://schemas.openxmlformats.org/officeDocument/2006/relationships/slide" Target="slides/slide290.xml"/><Relationship Id="rId292" Type="http://schemas.openxmlformats.org/officeDocument/2006/relationships/slide" Target="slides/slide291.xml"/><Relationship Id="rId293" Type="http://schemas.openxmlformats.org/officeDocument/2006/relationships/slide" Target="slides/slide292.xml"/><Relationship Id="rId294" Type="http://schemas.openxmlformats.org/officeDocument/2006/relationships/slide" Target="slides/slide293.xml"/><Relationship Id="rId295" Type="http://schemas.openxmlformats.org/officeDocument/2006/relationships/slide" Target="slides/slide294.xml"/><Relationship Id="rId296" Type="http://schemas.openxmlformats.org/officeDocument/2006/relationships/slide" Target="slides/slide295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297" Type="http://schemas.openxmlformats.org/officeDocument/2006/relationships/slide" Target="slides/slide296.xml"/><Relationship Id="rId298" Type="http://schemas.openxmlformats.org/officeDocument/2006/relationships/slide" Target="slides/slide297.xml"/><Relationship Id="rId299" Type="http://schemas.openxmlformats.org/officeDocument/2006/relationships/slide" Target="slides/slide29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230" Type="http://schemas.openxmlformats.org/officeDocument/2006/relationships/slide" Target="slides/slide229.xml"/><Relationship Id="rId231" Type="http://schemas.openxmlformats.org/officeDocument/2006/relationships/slide" Target="slides/slide230.xml"/><Relationship Id="rId232" Type="http://schemas.openxmlformats.org/officeDocument/2006/relationships/slide" Target="slides/slide231.xml"/><Relationship Id="rId233" Type="http://schemas.openxmlformats.org/officeDocument/2006/relationships/slide" Target="slides/slide232.xml"/><Relationship Id="rId234" Type="http://schemas.openxmlformats.org/officeDocument/2006/relationships/slide" Target="slides/slide233.xml"/><Relationship Id="rId235" Type="http://schemas.openxmlformats.org/officeDocument/2006/relationships/slide" Target="slides/slide234.xml"/><Relationship Id="rId236" Type="http://schemas.openxmlformats.org/officeDocument/2006/relationships/slide" Target="slides/slide235.xml"/><Relationship Id="rId237" Type="http://schemas.openxmlformats.org/officeDocument/2006/relationships/slide" Target="slides/slide236.xml"/><Relationship Id="rId238" Type="http://schemas.openxmlformats.org/officeDocument/2006/relationships/slide" Target="slides/slide237.xml"/><Relationship Id="rId239" Type="http://schemas.openxmlformats.org/officeDocument/2006/relationships/slide" Target="slides/slide238.xml"/><Relationship Id="rId320" Type="http://schemas.openxmlformats.org/officeDocument/2006/relationships/slide" Target="slides/slide319.xml"/><Relationship Id="rId321" Type="http://schemas.openxmlformats.org/officeDocument/2006/relationships/slide" Target="slides/slide320.xml"/><Relationship Id="rId322" Type="http://schemas.openxmlformats.org/officeDocument/2006/relationships/slide" Target="slides/slide321.xml"/><Relationship Id="rId323" Type="http://schemas.openxmlformats.org/officeDocument/2006/relationships/slide" Target="slides/slide322.xml"/><Relationship Id="rId324" Type="http://schemas.openxmlformats.org/officeDocument/2006/relationships/slide" Target="slides/slide323.xml"/><Relationship Id="rId325" Type="http://schemas.openxmlformats.org/officeDocument/2006/relationships/slide" Target="slides/slide324.xml"/><Relationship Id="rId326" Type="http://schemas.openxmlformats.org/officeDocument/2006/relationships/slide" Target="slides/slide325.xml"/><Relationship Id="rId327" Type="http://schemas.openxmlformats.org/officeDocument/2006/relationships/slide" Target="slides/slide326.xml"/><Relationship Id="rId328" Type="http://schemas.openxmlformats.org/officeDocument/2006/relationships/slide" Target="slides/slide327.xml"/><Relationship Id="rId329" Type="http://schemas.openxmlformats.org/officeDocument/2006/relationships/slide" Target="slides/slide32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240" Type="http://schemas.openxmlformats.org/officeDocument/2006/relationships/slide" Target="slides/slide239.xml"/><Relationship Id="rId241" Type="http://schemas.openxmlformats.org/officeDocument/2006/relationships/slide" Target="slides/slide240.xml"/><Relationship Id="rId242" Type="http://schemas.openxmlformats.org/officeDocument/2006/relationships/slide" Target="slides/slide241.xml"/><Relationship Id="rId243" Type="http://schemas.openxmlformats.org/officeDocument/2006/relationships/slide" Target="slides/slide242.xml"/><Relationship Id="rId244" Type="http://schemas.openxmlformats.org/officeDocument/2006/relationships/slide" Target="slides/slide243.xml"/><Relationship Id="rId245" Type="http://schemas.openxmlformats.org/officeDocument/2006/relationships/slide" Target="slides/slide244.xml"/><Relationship Id="rId246" Type="http://schemas.openxmlformats.org/officeDocument/2006/relationships/slide" Target="slides/slide245.xml"/><Relationship Id="rId247" Type="http://schemas.openxmlformats.org/officeDocument/2006/relationships/slide" Target="slides/slide246.xml"/><Relationship Id="rId248" Type="http://schemas.openxmlformats.org/officeDocument/2006/relationships/slide" Target="slides/slide247.xml"/><Relationship Id="rId249" Type="http://schemas.openxmlformats.org/officeDocument/2006/relationships/slide" Target="slides/slide248.xml"/><Relationship Id="rId330" Type="http://schemas.openxmlformats.org/officeDocument/2006/relationships/slide" Target="slides/slide329.xml"/><Relationship Id="rId331" Type="http://schemas.openxmlformats.org/officeDocument/2006/relationships/printerSettings" Target="printerSettings/printerSettings1.bin"/><Relationship Id="rId332" Type="http://schemas.openxmlformats.org/officeDocument/2006/relationships/presProps" Target="presProps.xml"/><Relationship Id="rId333" Type="http://schemas.openxmlformats.org/officeDocument/2006/relationships/viewProps" Target="viewProps.xml"/><Relationship Id="rId334" Type="http://schemas.openxmlformats.org/officeDocument/2006/relationships/theme" Target="theme/theme1.xml"/><Relationship Id="rId33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50" Type="http://schemas.openxmlformats.org/officeDocument/2006/relationships/slide" Target="slides/slide249.xml"/><Relationship Id="rId251" Type="http://schemas.openxmlformats.org/officeDocument/2006/relationships/slide" Target="slides/slide250.xml"/><Relationship Id="rId252" Type="http://schemas.openxmlformats.org/officeDocument/2006/relationships/slide" Target="slides/slide251.xml"/><Relationship Id="rId253" Type="http://schemas.openxmlformats.org/officeDocument/2006/relationships/slide" Target="slides/slide252.xml"/><Relationship Id="rId254" Type="http://schemas.openxmlformats.org/officeDocument/2006/relationships/slide" Target="slides/slide253.xml"/><Relationship Id="rId255" Type="http://schemas.openxmlformats.org/officeDocument/2006/relationships/slide" Target="slides/slide254.xml"/><Relationship Id="rId256" Type="http://schemas.openxmlformats.org/officeDocument/2006/relationships/slide" Target="slides/slide255.xml"/><Relationship Id="rId257" Type="http://schemas.openxmlformats.org/officeDocument/2006/relationships/slide" Target="slides/slide256.xml"/><Relationship Id="rId258" Type="http://schemas.openxmlformats.org/officeDocument/2006/relationships/slide" Target="slides/slide257.xml"/><Relationship Id="rId259" Type="http://schemas.openxmlformats.org/officeDocument/2006/relationships/slide" Target="slides/slide258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Foglio_di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Foglio_di_Microsoft_Excel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0.xml"/><Relationship Id="rId2" Type="http://schemas.openxmlformats.org/officeDocument/2006/relationships/package" Target="../embeddings/Foglio_di_Microsoft_Excel100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1.xml"/><Relationship Id="rId2" Type="http://schemas.openxmlformats.org/officeDocument/2006/relationships/package" Target="../embeddings/Foglio_di_Microsoft_Excel101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2.xml"/><Relationship Id="rId2" Type="http://schemas.openxmlformats.org/officeDocument/2006/relationships/package" Target="../embeddings/Foglio_di_Microsoft_Excel102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3.xml"/><Relationship Id="rId2" Type="http://schemas.openxmlformats.org/officeDocument/2006/relationships/package" Target="../embeddings/Foglio_di_Microsoft_Excel103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4.xml"/><Relationship Id="rId2" Type="http://schemas.openxmlformats.org/officeDocument/2006/relationships/package" Target="../embeddings/Foglio_di_Microsoft_Excel104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5.xml"/><Relationship Id="rId2" Type="http://schemas.openxmlformats.org/officeDocument/2006/relationships/package" Target="../embeddings/Foglio_di_Microsoft_Excel105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6.xml"/><Relationship Id="rId2" Type="http://schemas.openxmlformats.org/officeDocument/2006/relationships/package" Target="../embeddings/Foglio_di_Microsoft_Excel106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7.xml"/><Relationship Id="rId2" Type="http://schemas.openxmlformats.org/officeDocument/2006/relationships/package" Target="../embeddings/Foglio_di_Microsoft_Excel107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8.xml"/><Relationship Id="rId2" Type="http://schemas.openxmlformats.org/officeDocument/2006/relationships/package" Target="../embeddings/Foglio_di_Microsoft_Excel108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9.xml"/><Relationship Id="rId2" Type="http://schemas.openxmlformats.org/officeDocument/2006/relationships/package" Target="../embeddings/Foglio_di_Microsoft_Excel10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package" Target="../embeddings/Foglio_di_Microsoft_Excel11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0.xml"/><Relationship Id="rId2" Type="http://schemas.openxmlformats.org/officeDocument/2006/relationships/package" Target="../embeddings/Foglio_di_Microsoft_Excel110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1.xml"/><Relationship Id="rId2" Type="http://schemas.openxmlformats.org/officeDocument/2006/relationships/package" Target="../embeddings/Foglio_di_Microsoft_Excel111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2.xml"/><Relationship Id="rId2" Type="http://schemas.openxmlformats.org/officeDocument/2006/relationships/package" Target="../embeddings/Foglio_di_Microsoft_Excel112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3.xml"/><Relationship Id="rId2" Type="http://schemas.openxmlformats.org/officeDocument/2006/relationships/package" Target="../embeddings/Foglio_di_Microsoft_Excel113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4.xml"/><Relationship Id="rId2" Type="http://schemas.openxmlformats.org/officeDocument/2006/relationships/package" Target="../embeddings/Foglio_di_Microsoft_Excel114.xlsx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5.xml"/><Relationship Id="rId2" Type="http://schemas.openxmlformats.org/officeDocument/2006/relationships/package" Target="../embeddings/Foglio_di_Microsoft_Excel115.xlsx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6.xml"/><Relationship Id="rId2" Type="http://schemas.openxmlformats.org/officeDocument/2006/relationships/package" Target="../embeddings/Foglio_di_Microsoft_Excel116.xlsx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7.xml"/><Relationship Id="rId2" Type="http://schemas.openxmlformats.org/officeDocument/2006/relationships/package" Target="../embeddings/Foglio_di_Microsoft_Excel117.xlsx"/></Relationships>
</file>

<file path=ppt/charts/_rels/chart11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8.xml"/><Relationship Id="rId2" Type="http://schemas.openxmlformats.org/officeDocument/2006/relationships/package" Target="../embeddings/Foglio_di_Microsoft_Excel118.xlsx"/></Relationships>
</file>

<file path=ppt/charts/_rels/chart11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9.xml"/><Relationship Id="rId2" Type="http://schemas.openxmlformats.org/officeDocument/2006/relationships/package" Target="../embeddings/Foglio_di_Microsoft_Excel11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package" Target="../embeddings/Foglio_di_Microsoft_Excel12.xlsx"/></Relationships>
</file>

<file path=ppt/charts/_rels/chart12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0.xml"/><Relationship Id="rId2" Type="http://schemas.openxmlformats.org/officeDocument/2006/relationships/package" Target="../embeddings/Foglio_di_Microsoft_Excel120.xlsx"/></Relationships>
</file>

<file path=ppt/charts/_rels/chart12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1.xml"/><Relationship Id="rId2" Type="http://schemas.openxmlformats.org/officeDocument/2006/relationships/package" Target="../embeddings/Foglio_di_Microsoft_Excel121.xlsx"/></Relationships>
</file>

<file path=ppt/charts/_rels/chart12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2.xml"/><Relationship Id="rId2" Type="http://schemas.openxmlformats.org/officeDocument/2006/relationships/package" Target="../embeddings/Foglio_di_Microsoft_Excel122.xlsx"/></Relationships>
</file>

<file path=ppt/charts/_rels/chart12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3.xml"/><Relationship Id="rId2" Type="http://schemas.openxmlformats.org/officeDocument/2006/relationships/package" Target="../embeddings/Foglio_di_Microsoft_Excel123.xlsx"/></Relationships>
</file>

<file path=ppt/charts/_rels/chart12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4.xml"/><Relationship Id="rId2" Type="http://schemas.openxmlformats.org/officeDocument/2006/relationships/package" Target="../embeddings/Foglio_di_Microsoft_Excel124.xlsx"/></Relationships>
</file>

<file path=ppt/charts/_rels/chart12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5.xml"/><Relationship Id="rId2" Type="http://schemas.openxmlformats.org/officeDocument/2006/relationships/package" Target="../embeddings/Foglio_di_Microsoft_Excel125.xlsx"/></Relationships>
</file>

<file path=ppt/charts/_rels/chart12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6.xml"/><Relationship Id="rId2" Type="http://schemas.openxmlformats.org/officeDocument/2006/relationships/package" Target="../embeddings/Foglio_di_Microsoft_Excel126.xlsx"/></Relationships>
</file>

<file path=ppt/charts/_rels/chart12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7.xml"/><Relationship Id="rId2" Type="http://schemas.openxmlformats.org/officeDocument/2006/relationships/package" Target="../embeddings/Foglio_di_Microsoft_Excel127.xlsx"/></Relationships>
</file>

<file path=ppt/charts/_rels/chart12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8.xml"/><Relationship Id="rId2" Type="http://schemas.openxmlformats.org/officeDocument/2006/relationships/package" Target="../embeddings/Foglio_di_Microsoft_Excel128.xlsx"/></Relationships>
</file>

<file path=ppt/charts/_rels/chart12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9.xml"/><Relationship Id="rId2" Type="http://schemas.openxmlformats.org/officeDocument/2006/relationships/package" Target="../embeddings/Foglio_di_Microsoft_Excel12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package" Target="../embeddings/Foglio_di_Microsoft_Excel13.xlsx"/></Relationships>
</file>

<file path=ppt/charts/_rels/chart13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0.xml"/><Relationship Id="rId2" Type="http://schemas.openxmlformats.org/officeDocument/2006/relationships/package" Target="../embeddings/Foglio_di_Microsoft_Excel130.xlsx"/></Relationships>
</file>

<file path=ppt/charts/_rels/chart13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1.xml"/><Relationship Id="rId2" Type="http://schemas.openxmlformats.org/officeDocument/2006/relationships/package" Target="../embeddings/Foglio_di_Microsoft_Excel131.xlsx"/></Relationships>
</file>

<file path=ppt/charts/_rels/chart13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2.xml"/><Relationship Id="rId2" Type="http://schemas.openxmlformats.org/officeDocument/2006/relationships/package" Target="../embeddings/Foglio_di_Microsoft_Excel132.xlsx"/></Relationships>
</file>

<file path=ppt/charts/_rels/chart13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3.xml"/><Relationship Id="rId2" Type="http://schemas.openxmlformats.org/officeDocument/2006/relationships/package" Target="../embeddings/Foglio_di_Microsoft_Excel133.xlsx"/></Relationships>
</file>

<file path=ppt/charts/_rels/chart13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4.xml"/><Relationship Id="rId2" Type="http://schemas.openxmlformats.org/officeDocument/2006/relationships/package" Target="../embeddings/Foglio_di_Microsoft_Excel134.xlsx"/></Relationships>
</file>

<file path=ppt/charts/_rels/chart13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5.xml"/><Relationship Id="rId2" Type="http://schemas.openxmlformats.org/officeDocument/2006/relationships/package" Target="../embeddings/Foglio_di_Microsoft_Excel135.xlsx"/></Relationships>
</file>

<file path=ppt/charts/_rels/chart13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6.xml"/><Relationship Id="rId2" Type="http://schemas.openxmlformats.org/officeDocument/2006/relationships/package" Target="../embeddings/Foglio_di_Microsoft_Excel136.xlsx"/></Relationships>
</file>

<file path=ppt/charts/_rels/chart13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7.xml"/><Relationship Id="rId2" Type="http://schemas.openxmlformats.org/officeDocument/2006/relationships/package" Target="../embeddings/Foglio_di_Microsoft_Excel137.xlsx"/></Relationships>
</file>

<file path=ppt/charts/_rels/chart13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8.xml"/><Relationship Id="rId2" Type="http://schemas.openxmlformats.org/officeDocument/2006/relationships/package" Target="../embeddings/Foglio_di_Microsoft_Excel138.xlsx"/></Relationships>
</file>

<file path=ppt/charts/_rels/chart13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9.xml"/><Relationship Id="rId2" Type="http://schemas.openxmlformats.org/officeDocument/2006/relationships/package" Target="../embeddings/Foglio_di_Microsoft_Excel13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.xml"/><Relationship Id="rId2" Type="http://schemas.openxmlformats.org/officeDocument/2006/relationships/package" Target="../embeddings/Foglio_di_Microsoft_Excel14.xlsx"/></Relationships>
</file>

<file path=ppt/charts/_rels/chart14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0.xml"/><Relationship Id="rId2" Type="http://schemas.openxmlformats.org/officeDocument/2006/relationships/package" Target="../embeddings/Foglio_di_Microsoft_Excel140.xlsx"/></Relationships>
</file>

<file path=ppt/charts/_rels/chart14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1.xml"/><Relationship Id="rId2" Type="http://schemas.openxmlformats.org/officeDocument/2006/relationships/package" Target="../embeddings/Foglio_di_Microsoft_Excel141.xlsx"/></Relationships>
</file>

<file path=ppt/charts/_rels/chart14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2.xml"/><Relationship Id="rId2" Type="http://schemas.openxmlformats.org/officeDocument/2006/relationships/package" Target="../embeddings/Foglio_di_Microsoft_Excel142.xlsx"/></Relationships>
</file>

<file path=ppt/charts/_rels/chart14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3.xml"/><Relationship Id="rId2" Type="http://schemas.openxmlformats.org/officeDocument/2006/relationships/package" Target="../embeddings/Foglio_di_Microsoft_Excel143.xlsx"/></Relationships>
</file>

<file path=ppt/charts/_rels/chart14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4.xml"/><Relationship Id="rId2" Type="http://schemas.openxmlformats.org/officeDocument/2006/relationships/package" Target="../embeddings/Foglio_di_Microsoft_Excel144.xlsx"/></Relationships>
</file>

<file path=ppt/charts/_rels/chart14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5.xml"/><Relationship Id="rId2" Type="http://schemas.openxmlformats.org/officeDocument/2006/relationships/package" Target="../embeddings/Foglio_di_Microsoft_Excel145.xlsx"/></Relationships>
</file>

<file path=ppt/charts/_rels/chart14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6.xml"/><Relationship Id="rId2" Type="http://schemas.openxmlformats.org/officeDocument/2006/relationships/package" Target="../embeddings/Foglio_di_Microsoft_Excel146.xlsx"/></Relationships>
</file>

<file path=ppt/charts/_rels/chart14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7.xml"/><Relationship Id="rId2" Type="http://schemas.openxmlformats.org/officeDocument/2006/relationships/package" Target="../embeddings/Foglio_di_Microsoft_Excel147.xlsx"/></Relationships>
</file>

<file path=ppt/charts/_rels/chart14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8.xml"/><Relationship Id="rId2" Type="http://schemas.openxmlformats.org/officeDocument/2006/relationships/package" Target="../embeddings/Foglio_di_Microsoft_Excel148.xlsx"/></Relationships>
</file>

<file path=ppt/charts/_rels/chart14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9.xml"/><Relationship Id="rId2" Type="http://schemas.openxmlformats.org/officeDocument/2006/relationships/package" Target="../embeddings/Foglio_di_Microsoft_Excel149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.xml"/><Relationship Id="rId2" Type="http://schemas.openxmlformats.org/officeDocument/2006/relationships/package" Target="../embeddings/Foglio_di_Microsoft_Excel15.xlsx"/></Relationships>
</file>

<file path=ppt/charts/_rels/chart15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0.xml"/><Relationship Id="rId2" Type="http://schemas.openxmlformats.org/officeDocument/2006/relationships/package" Target="../embeddings/Foglio_di_Microsoft_Excel150.xlsx"/></Relationships>
</file>

<file path=ppt/charts/_rels/chart15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1.xml"/><Relationship Id="rId2" Type="http://schemas.openxmlformats.org/officeDocument/2006/relationships/package" Target="../embeddings/Foglio_di_Microsoft_Excel151.xlsx"/></Relationships>
</file>

<file path=ppt/charts/_rels/chart15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2.xml"/><Relationship Id="rId2" Type="http://schemas.openxmlformats.org/officeDocument/2006/relationships/package" Target="../embeddings/Foglio_di_Microsoft_Excel152.xlsx"/></Relationships>
</file>

<file path=ppt/charts/_rels/chart15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3.xml"/><Relationship Id="rId2" Type="http://schemas.openxmlformats.org/officeDocument/2006/relationships/package" Target="../embeddings/Foglio_di_Microsoft_Excel153.xlsx"/></Relationships>
</file>

<file path=ppt/charts/_rels/chart15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4.xml"/><Relationship Id="rId2" Type="http://schemas.openxmlformats.org/officeDocument/2006/relationships/package" Target="../embeddings/Foglio_di_Microsoft_Excel154.xlsx"/></Relationships>
</file>

<file path=ppt/charts/_rels/chart15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5.xml"/><Relationship Id="rId2" Type="http://schemas.openxmlformats.org/officeDocument/2006/relationships/package" Target="../embeddings/Foglio_di_Microsoft_Excel155.xlsx"/></Relationships>
</file>

<file path=ppt/charts/_rels/chart15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6.xml"/><Relationship Id="rId2" Type="http://schemas.openxmlformats.org/officeDocument/2006/relationships/package" Target="../embeddings/Foglio_di_Microsoft_Excel156.xlsx"/></Relationships>
</file>

<file path=ppt/charts/_rels/chart15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7.xml"/><Relationship Id="rId2" Type="http://schemas.openxmlformats.org/officeDocument/2006/relationships/package" Target="../embeddings/Foglio_di_Microsoft_Excel157.xlsx"/></Relationships>
</file>

<file path=ppt/charts/_rels/chart15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8.xml"/><Relationship Id="rId2" Type="http://schemas.openxmlformats.org/officeDocument/2006/relationships/package" Target="../embeddings/Foglio_di_Microsoft_Excel158.xlsx"/></Relationships>
</file>

<file path=ppt/charts/_rels/chart15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9.xml"/><Relationship Id="rId2" Type="http://schemas.openxmlformats.org/officeDocument/2006/relationships/package" Target="../embeddings/Foglio_di_Microsoft_Excel159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6.xml"/><Relationship Id="rId2" Type="http://schemas.openxmlformats.org/officeDocument/2006/relationships/package" Target="../embeddings/Foglio_di_Microsoft_Excel16.xlsx"/></Relationships>
</file>

<file path=ppt/charts/_rels/chart16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60.xml"/><Relationship Id="rId2" Type="http://schemas.openxmlformats.org/officeDocument/2006/relationships/package" Target="../embeddings/Foglio_di_Microsoft_Excel160.xlsx"/></Relationships>
</file>

<file path=ppt/charts/_rels/chart16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61.xml"/><Relationship Id="rId2" Type="http://schemas.openxmlformats.org/officeDocument/2006/relationships/package" Target="../embeddings/Foglio_di_Microsoft_Excel161.xlsx"/></Relationships>
</file>

<file path=ppt/charts/_rels/chart16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62.xml"/><Relationship Id="rId2" Type="http://schemas.openxmlformats.org/officeDocument/2006/relationships/package" Target="../embeddings/Foglio_di_Microsoft_Excel162.xlsx"/></Relationships>
</file>

<file path=ppt/charts/_rels/chart16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63.xml"/><Relationship Id="rId2" Type="http://schemas.openxmlformats.org/officeDocument/2006/relationships/package" Target="../embeddings/Foglio_di_Microsoft_Excel163.xlsx"/></Relationships>
</file>

<file path=ppt/charts/_rels/chart16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64.xml"/><Relationship Id="rId2" Type="http://schemas.openxmlformats.org/officeDocument/2006/relationships/package" Target="../embeddings/Foglio_di_Microsoft_Excel164.xlsx"/></Relationships>
</file>

<file path=ppt/charts/_rels/chart16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65.xml"/><Relationship Id="rId2" Type="http://schemas.openxmlformats.org/officeDocument/2006/relationships/package" Target="../embeddings/Foglio_di_Microsoft_Excel165.xlsx"/></Relationships>
</file>

<file path=ppt/charts/_rels/chart16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66.xml"/><Relationship Id="rId2" Type="http://schemas.openxmlformats.org/officeDocument/2006/relationships/package" Target="../embeddings/Foglio_di_Microsoft_Excel166.xlsx"/></Relationships>
</file>

<file path=ppt/charts/_rels/chart16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67.xml"/><Relationship Id="rId2" Type="http://schemas.openxmlformats.org/officeDocument/2006/relationships/package" Target="../embeddings/Foglio_di_Microsoft_Excel167.xlsx"/></Relationships>
</file>

<file path=ppt/charts/_rels/chart16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68.xml"/><Relationship Id="rId2" Type="http://schemas.openxmlformats.org/officeDocument/2006/relationships/package" Target="../embeddings/Foglio_di_Microsoft_Excel168.xlsx"/></Relationships>
</file>

<file path=ppt/charts/_rels/chart16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69.xml"/><Relationship Id="rId2" Type="http://schemas.openxmlformats.org/officeDocument/2006/relationships/package" Target="../embeddings/Foglio_di_Microsoft_Excel169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7.xml"/><Relationship Id="rId2" Type="http://schemas.openxmlformats.org/officeDocument/2006/relationships/package" Target="../embeddings/Foglio_di_Microsoft_Excel17.xlsx"/></Relationships>
</file>

<file path=ppt/charts/_rels/chart17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70.xml"/><Relationship Id="rId2" Type="http://schemas.openxmlformats.org/officeDocument/2006/relationships/package" Target="../embeddings/Foglio_di_Microsoft_Excel170.xlsx"/></Relationships>
</file>

<file path=ppt/charts/_rels/chart17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71.xml"/><Relationship Id="rId2" Type="http://schemas.openxmlformats.org/officeDocument/2006/relationships/package" Target="../embeddings/Foglio_di_Microsoft_Excel171.xlsx"/></Relationships>
</file>

<file path=ppt/charts/_rels/chart17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72.xml"/><Relationship Id="rId2" Type="http://schemas.openxmlformats.org/officeDocument/2006/relationships/package" Target="../embeddings/Foglio_di_Microsoft_Excel172.xlsx"/></Relationships>
</file>

<file path=ppt/charts/_rels/chart17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73.xml"/><Relationship Id="rId2" Type="http://schemas.openxmlformats.org/officeDocument/2006/relationships/package" Target="../embeddings/Foglio_di_Microsoft_Excel173.xlsx"/></Relationships>
</file>

<file path=ppt/charts/_rels/chart17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74.xml"/><Relationship Id="rId2" Type="http://schemas.openxmlformats.org/officeDocument/2006/relationships/package" Target="../embeddings/Foglio_di_Microsoft_Excel174.xlsx"/></Relationships>
</file>

<file path=ppt/charts/_rels/chart17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75.xml"/><Relationship Id="rId2" Type="http://schemas.openxmlformats.org/officeDocument/2006/relationships/package" Target="../embeddings/Foglio_di_Microsoft_Excel175.xlsx"/></Relationships>
</file>

<file path=ppt/charts/_rels/chart17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76.xml"/><Relationship Id="rId2" Type="http://schemas.openxmlformats.org/officeDocument/2006/relationships/package" Target="../embeddings/Foglio_di_Microsoft_Excel176.xlsx"/></Relationships>
</file>

<file path=ppt/charts/_rels/chart17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77.xml"/><Relationship Id="rId2" Type="http://schemas.openxmlformats.org/officeDocument/2006/relationships/package" Target="../embeddings/Foglio_di_Microsoft_Excel177.xlsx"/></Relationships>
</file>

<file path=ppt/charts/_rels/chart17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78.xml"/><Relationship Id="rId2" Type="http://schemas.openxmlformats.org/officeDocument/2006/relationships/package" Target="../embeddings/Foglio_di_Microsoft_Excel178.xlsx"/></Relationships>
</file>

<file path=ppt/charts/_rels/chart17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79.xml"/><Relationship Id="rId2" Type="http://schemas.openxmlformats.org/officeDocument/2006/relationships/package" Target="../embeddings/Foglio_di_Microsoft_Excel179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8.xml"/><Relationship Id="rId2" Type="http://schemas.openxmlformats.org/officeDocument/2006/relationships/package" Target="../embeddings/Foglio_di_Microsoft_Excel18.xlsx"/></Relationships>
</file>

<file path=ppt/charts/_rels/chart18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80.xml"/><Relationship Id="rId2" Type="http://schemas.openxmlformats.org/officeDocument/2006/relationships/package" Target="../embeddings/Foglio_di_Microsoft_Excel180.xlsx"/></Relationships>
</file>

<file path=ppt/charts/_rels/chart18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81.xml"/><Relationship Id="rId2" Type="http://schemas.openxmlformats.org/officeDocument/2006/relationships/package" Target="../embeddings/Foglio_di_Microsoft_Excel181.xlsx"/></Relationships>
</file>

<file path=ppt/charts/_rels/chart18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82.xml"/><Relationship Id="rId2" Type="http://schemas.openxmlformats.org/officeDocument/2006/relationships/package" Target="../embeddings/Foglio_di_Microsoft_Excel182.xlsx"/></Relationships>
</file>

<file path=ppt/charts/_rels/chart18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83.xml"/><Relationship Id="rId2" Type="http://schemas.openxmlformats.org/officeDocument/2006/relationships/package" Target="../embeddings/Foglio_di_Microsoft_Excel183.xlsx"/></Relationships>
</file>

<file path=ppt/charts/_rels/chart18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84.xml"/><Relationship Id="rId2" Type="http://schemas.openxmlformats.org/officeDocument/2006/relationships/package" Target="../embeddings/Foglio_di_Microsoft_Excel184.xlsx"/></Relationships>
</file>

<file path=ppt/charts/_rels/chart18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85.xml"/><Relationship Id="rId2" Type="http://schemas.openxmlformats.org/officeDocument/2006/relationships/package" Target="../embeddings/Foglio_di_Microsoft_Excel185.xlsx"/></Relationships>
</file>

<file path=ppt/charts/_rels/chart18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86.xml"/><Relationship Id="rId2" Type="http://schemas.openxmlformats.org/officeDocument/2006/relationships/package" Target="../embeddings/Foglio_di_Microsoft_Excel186.xlsx"/></Relationships>
</file>

<file path=ppt/charts/_rels/chart18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87.xml"/><Relationship Id="rId2" Type="http://schemas.openxmlformats.org/officeDocument/2006/relationships/package" Target="../embeddings/Foglio_di_Microsoft_Excel187.xlsx"/></Relationships>
</file>

<file path=ppt/charts/_rels/chart18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88.xml"/><Relationship Id="rId2" Type="http://schemas.openxmlformats.org/officeDocument/2006/relationships/package" Target="../embeddings/Foglio_di_Microsoft_Excel188.xlsx"/></Relationships>
</file>

<file path=ppt/charts/_rels/chart18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89.xml"/><Relationship Id="rId2" Type="http://schemas.openxmlformats.org/officeDocument/2006/relationships/package" Target="../embeddings/Foglio_di_Microsoft_Excel189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9.xml"/><Relationship Id="rId2" Type="http://schemas.openxmlformats.org/officeDocument/2006/relationships/package" Target="../embeddings/Foglio_di_Microsoft_Excel19.xlsx"/></Relationships>
</file>

<file path=ppt/charts/_rels/chart19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90.xml"/><Relationship Id="rId2" Type="http://schemas.openxmlformats.org/officeDocument/2006/relationships/package" Target="../embeddings/Foglio_di_Microsoft_Excel190.xlsx"/></Relationships>
</file>

<file path=ppt/charts/_rels/chart19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91.xml"/><Relationship Id="rId2" Type="http://schemas.openxmlformats.org/officeDocument/2006/relationships/package" Target="../embeddings/Foglio_di_Microsoft_Excel191.xlsx"/></Relationships>
</file>

<file path=ppt/charts/_rels/chart19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92.xml"/><Relationship Id="rId2" Type="http://schemas.openxmlformats.org/officeDocument/2006/relationships/package" Target="../embeddings/Foglio_di_Microsoft_Excel192.xlsx"/></Relationships>
</file>

<file path=ppt/charts/_rels/chart19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93.xml"/><Relationship Id="rId2" Type="http://schemas.openxmlformats.org/officeDocument/2006/relationships/package" Target="../embeddings/Foglio_di_Microsoft_Excel193.xlsx"/></Relationships>
</file>

<file path=ppt/charts/_rels/chart19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94.xml"/><Relationship Id="rId2" Type="http://schemas.openxmlformats.org/officeDocument/2006/relationships/package" Target="../embeddings/Foglio_di_Microsoft_Excel194.xlsx"/></Relationships>
</file>

<file path=ppt/charts/_rels/chart19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95.xml"/><Relationship Id="rId2" Type="http://schemas.openxmlformats.org/officeDocument/2006/relationships/package" Target="../embeddings/Foglio_di_Microsoft_Excel195.xlsx"/></Relationships>
</file>

<file path=ppt/charts/_rels/chart19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96.xml"/><Relationship Id="rId2" Type="http://schemas.openxmlformats.org/officeDocument/2006/relationships/package" Target="../embeddings/Foglio_di_Microsoft_Excel196.xlsx"/></Relationships>
</file>

<file path=ppt/charts/_rels/chart19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97.xml"/><Relationship Id="rId2" Type="http://schemas.openxmlformats.org/officeDocument/2006/relationships/package" Target="../embeddings/Foglio_di_Microsoft_Excel197.xlsx"/></Relationships>
</file>

<file path=ppt/charts/_rels/chart19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98.xml"/><Relationship Id="rId2" Type="http://schemas.openxmlformats.org/officeDocument/2006/relationships/package" Target="../embeddings/Foglio_di_Microsoft_Excel198.xlsx"/></Relationships>
</file>

<file path=ppt/charts/_rels/chart19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99.xml"/><Relationship Id="rId2" Type="http://schemas.openxmlformats.org/officeDocument/2006/relationships/package" Target="../embeddings/Foglio_di_Microsoft_Excel19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Foglio_di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0.xml"/><Relationship Id="rId2" Type="http://schemas.openxmlformats.org/officeDocument/2006/relationships/package" Target="../embeddings/Foglio_di_Microsoft_Excel20.xlsx"/></Relationships>
</file>

<file path=ppt/charts/_rels/chart20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00.xml"/><Relationship Id="rId2" Type="http://schemas.openxmlformats.org/officeDocument/2006/relationships/package" Target="../embeddings/Foglio_di_Microsoft_Excel200.xlsx"/></Relationships>
</file>

<file path=ppt/charts/_rels/chart20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01.xml"/><Relationship Id="rId2" Type="http://schemas.openxmlformats.org/officeDocument/2006/relationships/package" Target="../embeddings/Foglio_di_Microsoft_Excel201.xlsx"/></Relationships>
</file>

<file path=ppt/charts/_rels/chart20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02.xml"/><Relationship Id="rId2" Type="http://schemas.openxmlformats.org/officeDocument/2006/relationships/package" Target="../embeddings/Foglio_di_Microsoft_Excel202.xlsx"/></Relationships>
</file>

<file path=ppt/charts/_rels/chart20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03.xml"/><Relationship Id="rId2" Type="http://schemas.openxmlformats.org/officeDocument/2006/relationships/package" Target="../embeddings/Foglio_di_Microsoft_Excel203.xlsx"/></Relationships>
</file>

<file path=ppt/charts/_rels/chart20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04.xml"/><Relationship Id="rId2" Type="http://schemas.openxmlformats.org/officeDocument/2006/relationships/package" Target="../embeddings/Foglio_di_Microsoft_Excel204.xlsx"/></Relationships>
</file>

<file path=ppt/charts/_rels/chart20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05.xml"/><Relationship Id="rId2" Type="http://schemas.openxmlformats.org/officeDocument/2006/relationships/package" Target="../embeddings/Foglio_di_Microsoft_Excel205.xlsx"/></Relationships>
</file>

<file path=ppt/charts/_rels/chart20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06.xml"/><Relationship Id="rId2" Type="http://schemas.openxmlformats.org/officeDocument/2006/relationships/package" Target="../embeddings/Foglio_di_Microsoft_Excel206.xlsx"/></Relationships>
</file>

<file path=ppt/charts/_rels/chart20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07.xml"/><Relationship Id="rId2" Type="http://schemas.openxmlformats.org/officeDocument/2006/relationships/package" Target="../embeddings/Foglio_di_Microsoft_Excel207.xlsx"/></Relationships>
</file>

<file path=ppt/charts/_rels/chart20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08.xml"/><Relationship Id="rId2" Type="http://schemas.openxmlformats.org/officeDocument/2006/relationships/package" Target="../embeddings/Foglio_di_Microsoft_Excel208.xlsx"/></Relationships>
</file>

<file path=ppt/charts/_rels/chart20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09.xml"/><Relationship Id="rId2" Type="http://schemas.openxmlformats.org/officeDocument/2006/relationships/package" Target="../embeddings/Foglio_di_Microsoft_Excel20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1.xml"/><Relationship Id="rId2" Type="http://schemas.openxmlformats.org/officeDocument/2006/relationships/package" Target="../embeddings/Foglio_di_Microsoft_Excel21.xlsx"/></Relationships>
</file>

<file path=ppt/charts/_rels/chart2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10.xml"/><Relationship Id="rId2" Type="http://schemas.openxmlformats.org/officeDocument/2006/relationships/package" Target="../embeddings/Foglio_di_Microsoft_Excel210.xlsx"/></Relationships>
</file>

<file path=ppt/charts/_rels/chart2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11.xml"/><Relationship Id="rId2" Type="http://schemas.openxmlformats.org/officeDocument/2006/relationships/package" Target="../embeddings/Foglio_di_Microsoft_Excel211.xlsx"/></Relationships>
</file>

<file path=ppt/charts/_rels/chart2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12.xml"/><Relationship Id="rId2" Type="http://schemas.openxmlformats.org/officeDocument/2006/relationships/package" Target="../embeddings/Foglio_di_Microsoft_Excel212.xlsx"/></Relationships>
</file>

<file path=ppt/charts/_rels/chart2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13.xml"/><Relationship Id="rId2" Type="http://schemas.openxmlformats.org/officeDocument/2006/relationships/package" Target="../embeddings/Foglio_di_Microsoft_Excel213.xlsx"/></Relationships>
</file>

<file path=ppt/charts/_rels/chart2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14.xml"/><Relationship Id="rId2" Type="http://schemas.openxmlformats.org/officeDocument/2006/relationships/package" Target="../embeddings/Foglio_di_Microsoft_Excel214.xlsx"/></Relationships>
</file>

<file path=ppt/charts/_rels/chart2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15.xml"/><Relationship Id="rId2" Type="http://schemas.openxmlformats.org/officeDocument/2006/relationships/package" Target="../embeddings/Foglio_di_Microsoft_Excel215.xlsx"/></Relationships>
</file>

<file path=ppt/charts/_rels/chart2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16.xml"/><Relationship Id="rId2" Type="http://schemas.openxmlformats.org/officeDocument/2006/relationships/package" Target="../embeddings/Foglio_di_Microsoft_Excel216.xlsx"/></Relationships>
</file>

<file path=ppt/charts/_rels/chart21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17.xml"/><Relationship Id="rId2" Type="http://schemas.openxmlformats.org/officeDocument/2006/relationships/package" Target="../embeddings/Foglio_di_Microsoft_Excel217.xlsx"/></Relationships>
</file>

<file path=ppt/charts/_rels/chart21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18.xml"/><Relationship Id="rId2" Type="http://schemas.openxmlformats.org/officeDocument/2006/relationships/package" Target="../embeddings/Foglio_di_Microsoft_Excel218.xlsx"/></Relationships>
</file>

<file path=ppt/charts/_rels/chart21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19.xml"/><Relationship Id="rId2" Type="http://schemas.openxmlformats.org/officeDocument/2006/relationships/package" Target="../embeddings/Foglio_di_Microsoft_Excel219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2.xml"/><Relationship Id="rId2" Type="http://schemas.openxmlformats.org/officeDocument/2006/relationships/package" Target="../embeddings/Foglio_di_Microsoft_Excel22.xlsx"/></Relationships>
</file>

<file path=ppt/charts/_rels/chart22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20.xml"/><Relationship Id="rId2" Type="http://schemas.openxmlformats.org/officeDocument/2006/relationships/package" Target="../embeddings/Foglio_di_Microsoft_Excel220.xlsx"/></Relationships>
</file>

<file path=ppt/charts/_rels/chart22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21.xml"/><Relationship Id="rId2" Type="http://schemas.openxmlformats.org/officeDocument/2006/relationships/package" Target="../embeddings/Foglio_di_Microsoft_Excel221.xlsx"/></Relationships>
</file>

<file path=ppt/charts/_rels/chart22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22.xml"/><Relationship Id="rId2" Type="http://schemas.openxmlformats.org/officeDocument/2006/relationships/package" Target="../embeddings/Foglio_di_Microsoft_Excel222.xlsx"/></Relationships>
</file>

<file path=ppt/charts/_rels/chart22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23.xml"/><Relationship Id="rId2" Type="http://schemas.openxmlformats.org/officeDocument/2006/relationships/package" Target="../embeddings/Foglio_di_Microsoft_Excel223.xlsx"/></Relationships>
</file>

<file path=ppt/charts/_rels/chart22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24.xml"/><Relationship Id="rId2" Type="http://schemas.openxmlformats.org/officeDocument/2006/relationships/package" Target="../embeddings/Foglio_di_Microsoft_Excel224.xlsx"/></Relationships>
</file>

<file path=ppt/charts/_rels/chart22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25.xml"/><Relationship Id="rId2" Type="http://schemas.openxmlformats.org/officeDocument/2006/relationships/package" Target="../embeddings/Foglio_di_Microsoft_Excel225.xlsx"/></Relationships>
</file>

<file path=ppt/charts/_rels/chart22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26.xml"/><Relationship Id="rId2" Type="http://schemas.openxmlformats.org/officeDocument/2006/relationships/package" Target="../embeddings/Foglio_di_Microsoft_Excel226.xlsx"/></Relationships>
</file>

<file path=ppt/charts/_rels/chart22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27.xml"/><Relationship Id="rId2" Type="http://schemas.openxmlformats.org/officeDocument/2006/relationships/package" Target="../embeddings/Foglio_di_Microsoft_Excel227.xlsx"/></Relationships>
</file>

<file path=ppt/charts/_rels/chart22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28.xml"/><Relationship Id="rId2" Type="http://schemas.openxmlformats.org/officeDocument/2006/relationships/package" Target="../embeddings/Foglio_di_Microsoft_Excel228.xlsx"/></Relationships>
</file>

<file path=ppt/charts/_rels/chart22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29.xml"/><Relationship Id="rId2" Type="http://schemas.openxmlformats.org/officeDocument/2006/relationships/package" Target="../embeddings/Foglio_di_Microsoft_Excel229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3.xml"/><Relationship Id="rId2" Type="http://schemas.openxmlformats.org/officeDocument/2006/relationships/package" Target="../embeddings/Foglio_di_Microsoft_Excel23.xlsx"/></Relationships>
</file>

<file path=ppt/charts/_rels/chart23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30.xml"/><Relationship Id="rId2" Type="http://schemas.openxmlformats.org/officeDocument/2006/relationships/package" Target="../embeddings/Foglio_di_Microsoft_Excel230.xlsx"/></Relationships>
</file>

<file path=ppt/charts/_rels/chart23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31.xml"/><Relationship Id="rId2" Type="http://schemas.openxmlformats.org/officeDocument/2006/relationships/package" Target="../embeddings/Foglio_di_Microsoft_Excel231.xlsx"/></Relationships>
</file>

<file path=ppt/charts/_rels/chart23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32.xml"/><Relationship Id="rId2" Type="http://schemas.openxmlformats.org/officeDocument/2006/relationships/package" Target="../embeddings/Foglio_di_Microsoft_Excel232.xlsx"/></Relationships>
</file>

<file path=ppt/charts/_rels/chart23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33.xml"/><Relationship Id="rId2" Type="http://schemas.openxmlformats.org/officeDocument/2006/relationships/package" Target="../embeddings/Foglio_di_Microsoft_Excel233.xlsx"/></Relationships>
</file>

<file path=ppt/charts/_rels/chart23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34.xml"/><Relationship Id="rId2" Type="http://schemas.openxmlformats.org/officeDocument/2006/relationships/package" Target="../embeddings/Foglio_di_Microsoft_Excel234.xlsx"/></Relationships>
</file>

<file path=ppt/charts/_rels/chart23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35.xml"/><Relationship Id="rId2" Type="http://schemas.openxmlformats.org/officeDocument/2006/relationships/package" Target="../embeddings/Foglio_di_Microsoft_Excel235.xlsx"/></Relationships>
</file>

<file path=ppt/charts/_rels/chart23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36.xml"/><Relationship Id="rId2" Type="http://schemas.openxmlformats.org/officeDocument/2006/relationships/package" Target="../embeddings/Foglio_di_Microsoft_Excel236.xlsx"/></Relationships>
</file>

<file path=ppt/charts/_rels/chart23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37.xml"/><Relationship Id="rId2" Type="http://schemas.openxmlformats.org/officeDocument/2006/relationships/package" Target="../embeddings/Foglio_di_Microsoft_Excel237.xlsx"/></Relationships>
</file>

<file path=ppt/charts/_rels/chart23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38.xml"/><Relationship Id="rId2" Type="http://schemas.openxmlformats.org/officeDocument/2006/relationships/package" Target="../embeddings/Foglio_di_Microsoft_Excel238.xlsx"/></Relationships>
</file>

<file path=ppt/charts/_rels/chart23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39.xml"/><Relationship Id="rId2" Type="http://schemas.openxmlformats.org/officeDocument/2006/relationships/package" Target="../embeddings/Foglio_di_Microsoft_Excel239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4.xml"/><Relationship Id="rId2" Type="http://schemas.openxmlformats.org/officeDocument/2006/relationships/package" Target="../embeddings/Foglio_di_Microsoft_Excel24.xlsx"/></Relationships>
</file>

<file path=ppt/charts/_rels/chart24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40.xml"/><Relationship Id="rId2" Type="http://schemas.openxmlformats.org/officeDocument/2006/relationships/package" Target="../embeddings/Foglio_di_Microsoft_Excel240.xlsx"/></Relationships>
</file>

<file path=ppt/charts/_rels/chart24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41.xml"/><Relationship Id="rId2" Type="http://schemas.openxmlformats.org/officeDocument/2006/relationships/package" Target="../embeddings/Foglio_di_Microsoft_Excel241.xlsx"/></Relationships>
</file>

<file path=ppt/charts/_rels/chart24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42.xml"/><Relationship Id="rId2" Type="http://schemas.openxmlformats.org/officeDocument/2006/relationships/package" Target="../embeddings/Foglio_di_Microsoft_Excel242.xlsx"/></Relationships>
</file>

<file path=ppt/charts/_rels/chart24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43.xml"/><Relationship Id="rId2" Type="http://schemas.openxmlformats.org/officeDocument/2006/relationships/package" Target="../embeddings/Foglio_di_Microsoft_Excel243.xlsx"/></Relationships>
</file>

<file path=ppt/charts/_rels/chart24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44.xml"/><Relationship Id="rId2" Type="http://schemas.openxmlformats.org/officeDocument/2006/relationships/package" Target="../embeddings/Foglio_di_Microsoft_Excel244.xlsx"/></Relationships>
</file>

<file path=ppt/charts/_rels/chart24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45.xml"/><Relationship Id="rId2" Type="http://schemas.openxmlformats.org/officeDocument/2006/relationships/package" Target="../embeddings/Foglio_di_Microsoft_Excel245.xlsx"/></Relationships>
</file>

<file path=ppt/charts/_rels/chart24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46.xml"/><Relationship Id="rId2" Type="http://schemas.openxmlformats.org/officeDocument/2006/relationships/package" Target="../embeddings/Foglio_di_Microsoft_Excel246.xlsx"/></Relationships>
</file>

<file path=ppt/charts/_rels/chart24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47.xml"/><Relationship Id="rId2" Type="http://schemas.openxmlformats.org/officeDocument/2006/relationships/package" Target="../embeddings/Foglio_di_Microsoft_Excel247.xlsx"/></Relationships>
</file>

<file path=ppt/charts/_rels/chart24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48.xml"/><Relationship Id="rId2" Type="http://schemas.openxmlformats.org/officeDocument/2006/relationships/package" Target="../embeddings/Foglio_di_Microsoft_Excel248.xlsx"/></Relationships>
</file>

<file path=ppt/charts/_rels/chart24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49.xml"/><Relationship Id="rId2" Type="http://schemas.openxmlformats.org/officeDocument/2006/relationships/package" Target="../embeddings/Foglio_di_Microsoft_Excel249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5.xml"/><Relationship Id="rId2" Type="http://schemas.openxmlformats.org/officeDocument/2006/relationships/package" Target="../embeddings/Foglio_di_Microsoft_Excel25.xlsx"/></Relationships>
</file>

<file path=ppt/charts/_rels/chart25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50.xml"/><Relationship Id="rId2" Type="http://schemas.openxmlformats.org/officeDocument/2006/relationships/package" Target="../embeddings/Foglio_di_Microsoft_Excel250.xlsx"/></Relationships>
</file>

<file path=ppt/charts/_rels/chart25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51.xml"/><Relationship Id="rId2" Type="http://schemas.openxmlformats.org/officeDocument/2006/relationships/package" Target="../embeddings/Foglio_di_Microsoft_Excel251.xlsx"/></Relationships>
</file>

<file path=ppt/charts/_rels/chart25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52.xml"/><Relationship Id="rId2" Type="http://schemas.openxmlformats.org/officeDocument/2006/relationships/package" Target="../embeddings/Foglio_di_Microsoft_Excel252.xlsx"/></Relationships>
</file>

<file path=ppt/charts/_rels/chart25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53.xml"/><Relationship Id="rId2" Type="http://schemas.openxmlformats.org/officeDocument/2006/relationships/package" Target="../embeddings/Foglio_di_Microsoft_Excel253.xlsx"/></Relationships>
</file>

<file path=ppt/charts/_rels/chart25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54.xml"/><Relationship Id="rId2" Type="http://schemas.openxmlformats.org/officeDocument/2006/relationships/package" Target="../embeddings/Foglio_di_Microsoft_Excel254.xlsx"/></Relationships>
</file>

<file path=ppt/charts/_rels/chart25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55.xml"/><Relationship Id="rId2" Type="http://schemas.openxmlformats.org/officeDocument/2006/relationships/package" Target="../embeddings/Foglio_di_Microsoft_Excel255.xlsx"/></Relationships>
</file>

<file path=ppt/charts/_rels/chart25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56.xml"/><Relationship Id="rId2" Type="http://schemas.openxmlformats.org/officeDocument/2006/relationships/package" Target="../embeddings/Foglio_di_Microsoft_Excel256.xlsx"/></Relationships>
</file>

<file path=ppt/charts/_rels/chart25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57.xml"/><Relationship Id="rId2" Type="http://schemas.openxmlformats.org/officeDocument/2006/relationships/package" Target="../embeddings/Foglio_di_Microsoft_Excel257.xlsx"/></Relationships>
</file>

<file path=ppt/charts/_rels/chart25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58.xml"/><Relationship Id="rId2" Type="http://schemas.openxmlformats.org/officeDocument/2006/relationships/package" Target="../embeddings/Foglio_di_Microsoft_Excel258.xlsx"/></Relationships>
</file>

<file path=ppt/charts/_rels/chart25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59.xml"/><Relationship Id="rId2" Type="http://schemas.openxmlformats.org/officeDocument/2006/relationships/package" Target="../embeddings/Foglio_di_Microsoft_Excel259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6.xml"/><Relationship Id="rId2" Type="http://schemas.openxmlformats.org/officeDocument/2006/relationships/package" Target="../embeddings/Foglio_di_Microsoft_Excel26.xlsx"/></Relationships>
</file>

<file path=ppt/charts/_rels/chart26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60.xml"/><Relationship Id="rId2" Type="http://schemas.openxmlformats.org/officeDocument/2006/relationships/package" Target="../embeddings/Foglio_di_Microsoft_Excel260.xlsx"/></Relationships>
</file>

<file path=ppt/charts/_rels/chart26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61.xml"/><Relationship Id="rId2" Type="http://schemas.openxmlformats.org/officeDocument/2006/relationships/package" Target="../embeddings/Foglio_di_Microsoft_Excel261.xlsx"/></Relationships>
</file>

<file path=ppt/charts/_rels/chart26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62.xml"/><Relationship Id="rId2" Type="http://schemas.openxmlformats.org/officeDocument/2006/relationships/package" Target="../embeddings/Foglio_di_Microsoft_Excel262.xlsx"/></Relationships>
</file>

<file path=ppt/charts/_rels/chart26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63.xml"/><Relationship Id="rId2" Type="http://schemas.openxmlformats.org/officeDocument/2006/relationships/package" Target="../embeddings/Foglio_di_Microsoft_Excel263.xlsx"/></Relationships>
</file>

<file path=ppt/charts/_rels/chart26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64.xml"/><Relationship Id="rId2" Type="http://schemas.openxmlformats.org/officeDocument/2006/relationships/package" Target="../embeddings/Foglio_di_Microsoft_Excel264.xlsx"/></Relationships>
</file>

<file path=ppt/charts/_rels/chart26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65.xml"/><Relationship Id="rId2" Type="http://schemas.openxmlformats.org/officeDocument/2006/relationships/package" Target="../embeddings/Foglio_di_Microsoft_Excel265.xlsx"/></Relationships>
</file>

<file path=ppt/charts/_rels/chart26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66.xml"/><Relationship Id="rId2" Type="http://schemas.openxmlformats.org/officeDocument/2006/relationships/package" Target="../embeddings/Foglio_di_Microsoft_Excel266.xlsx"/></Relationships>
</file>

<file path=ppt/charts/_rels/chart26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67.xml"/><Relationship Id="rId2" Type="http://schemas.openxmlformats.org/officeDocument/2006/relationships/package" Target="../embeddings/Foglio_di_Microsoft_Excel267.xlsx"/></Relationships>
</file>

<file path=ppt/charts/_rels/chart26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68.xml"/><Relationship Id="rId2" Type="http://schemas.openxmlformats.org/officeDocument/2006/relationships/package" Target="../embeddings/Foglio_di_Microsoft_Excel268.xlsx"/></Relationships>
</file>

<file path=ppt/charts/_rels/chart26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69.xml"/><Relationship Id="rId2" Type="http://schemas.openxmlformats.org/officeDocument/2006/relationships/package" Target="../embeddings/Foglio_di_Microsoft_Excel269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7.xml"/><Relationship Id="rId2" Type="http://schemas.openxmlformats.org/officeDocument/2006/relationships/package" Target="../embeddings/Foglio_di_Microsoft_Excel27.xlsx"/></Relationships>
</file>

<file path=ppt/charts/_rels/chart27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70.xml"/><Relationship Id="rId2" Type="http://schemas.openxmlformats.org/officeDocument/2006/relationships/package" Target="../embeddings/Foglio_di_Microsoft_Excel270.xlsx"/></Relationships>
</file>

<file path=ppt/charts/_rels/chart27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71.xml"/><Relationship Id="rId2" Type="http://schemas.openxmlformats.org/officeDocument/2006/relationships/package" Target="../embeddings/Foglio_di_Microsoft_Excel271.xlsx"/></Relationships>
</file>

<file path=ppt/charts/_rels/chart27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72.xml"/><Relationship Id="rId2" Type="http://schemas.openxmlformats.org/officeDocument/2006/relationships/package" Target="../embeddings/Foglio_di_Microsoft_Excel272.xlsx"/></Relationships>
</file>

<file path=ppt/charts/_rels/chart27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73.xml"/><Relationship Id="rId2" Type="http://schemas.openxmlformats.org/officeDocument/2006/relationships/package" Target="../embeddings/Foglio_di_Microsoft_Excel273.xlsx"/></Relationships>
</file>

<file path=ppt/charts/_rels/chart27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74.xml"/><Relationship Id="rId2" Type="http://schemas.openxmlformats.org/officeDocument/2006/relationships/package" Target="../embeddings/Foglio_di_Microsoft_Excel274.xlsx"/></Relationships>
</file>

<file path=ppt/charts/_rels/chart27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75.xml"/><Relationship Id="rId2" Type="http://schemas.openxmlformats.org/officeDocument/2006/relationships/package" Target="../embeddings/Foglio_di_Microsoft_Excel275.xlsx"/></Relationships>
</file>

<file path=ppt/charts/_rels/chart27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76.xml"/><Relationship Id="rId2" Type="http://schemas.openxmlformats.org/officeDocument/2006/relationships/package" Target="../embeddings/Foglio_di_Microsoft_Excel276.xlsx"/></Relationships>
</file>

<file path=ppt/charts/_rels/chart27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77.xml"/><Relationship Id="rId2" Type="http://schemas.openxmlformats.org/officeDocument/2006/relationships/package" Target="../embeddings/Foglio_di_Microsoft_Excel277.xlsx"/></Relationships>
</file>

<file path=ppt/charts/_rels/chart27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78.xml"/><Relationship Id="rId2" Type="http://schemas.openxmlformats.org/officeDocument/2006/relationships/package" Target="../embeddings/Foglio_di_Microsoft_Excel278.xlsx"/></Relationships>
</file>

<file path=ppt/charts/_rels/chart27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79.xml"/><Relationship Id="rId2" Type="http://schemas.openxmlformats.org/officeDocument/2006/relationships/package" Target="../embeddings/Foglio_di_Microsoft_Excel279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8.xml"/><Relationship Id="rId2" Type="http://schemas.openxmlformats.org/officeDocument/2006/relationships/package" Target="../embeddings/Foglio_di_Microsoft_Excel28.xlsx"/></Relationships>
</file>

<file path=ppt/charts/_rels/chart28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80.xml"/><Relationship Id="rId2" Type="http://schemas.openxmlformats.org/officeDocument/2006/relationships/package" Target="../embeddings/Foglio_di_Microsoft_Excel280.xlsx"/></Relationships>
</file>

<file path=ppt/charts/_rels/chart28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81.xml"/><Relationship Id="rId2" Type="http://schemas.openxmlformats.org/officeDocument/2006/relationships/package" Target="../embeddings/Foglio_di_Microsoft_Excel281.xlsx"/></Relationships>
</file>

<file path=ppt/charts/_rels/chart28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82.xml"/><Relationship Id="rId2" Type="http://schemas.openxmlformats.org/officeDocument/2006/relationships/package" Target="../embeddings/Foglio_di_Microsoft_Excel282.xlsx"/></Relationships>
</file>

<file path=ppt/charts/_rels/chart28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83.xml"/><Relationship Id="rId2" Type="http://schemas.openxmlformats.org/officeDocument/2006/relationships/package" Target="../embeddings/Foglio_di_Microsoft_Excel283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9.xml"/><Relationship Id="rId2" Type="http://schemas.openxmlformats.org/officeDocument/2006/relationships/package" Target="../embeddings/Foglio_di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Foglio_di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0.xml"/><Relationship Id="rId2" Type="http://schemas.openxmlformats.org/officeDocument/2006/relationships/package" Target="../embeddings/Foglio_di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1.xml"/><Relationship Id="rId2" Type="http://schemas.openxmlformats.org/officeDocument/2006/relationships/package" Target="../embeddings/Foglio_di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2.xml"/><Relationship Id="rId2" Type="http://schemas.openxmlformats.org/officeDocument/2006/relationships/package" Target="../embeddings/Foglio_di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3.xml"/><Relationship Id="rId2" Type="http://schemas.openxmlformats.org/officeDocument/2006/relationships/package" Target="../embeddings/Foglio_di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4.xml"/><Relationship Id="rId2" Type="http://schemas.openxmlformats.org/officeDocument/2006/relationships/package" Target="../embeddings/Foglio_di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5.xml"/><Relationship Id="rId2" Type="http://schemas.openxmlformats.org/officeDocument/2006/relationships/package" Target="../embeddings/Foglio_di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6.xml"/><Relationship Id="rId2" Type="http://schemas.openxmlformats.org/officeDocument/2006/relationships/package" Target="../embeddings/Foglio_di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7.xml"/><Relationship Id="rId2" Type="http://schemas.openxmlformats.org/officeDocument/2006/relationships/package" Target="../embeddings/Foglio_di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8.xml"/><Relationship Id="rId2" Type="http://schemas.openxmlformats.org/officeDocument/2006/relationships/package" Target="../embeddings/Foglio_di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9.xml"/><Relationship Id="rId2" Type="http://schemas.openxmlformats.org/officeDocument/2006/relationships/package" Target="../embeddings/Foglio_di_Microsoft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Foglio_di_Microsoft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0.xml"/><Relationship Id="rId2" Type="http://schemas.openxmlformats.org/officeDocument/2006/relationships/package" Target="../embeddings/Foglio_di_Microsoft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1.xml"/><Relationship Id="rId2" Type="http://schemas.openxmlformats.org/officeDocument/2006/relationships/package" Target="../embeddings/Foglio_di_Microsoft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2.xml"/><Relationship Id="rId2" Type="http://schemas.openxmlformats.org/officeDocument/2006/relationships/package" Target="../embeddings/Foglio_di_Microsoft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3.xml"/><Relationship Id="rId2" Type="http://schemas.openxmlformats.org/officeDocument/2006/relationships/package" Target="../embeddings/Foglio_di_Microsoft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4.xml"/><Relationship Id="rId2" Type="http://schemas.openxmlformats.org/officeDocument/2006/relationships/package" Target="../embeddings/Foglio_di_Microsoft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5.xml"/><Relationship Id="rId2" Type="http://schemas.openxmlformats.org/officeDocument/2006/relationships/package" Target="../embeddings/Foglio_di_Microsoft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6.xml"/><Relationship Id="rId2" Type="http://schemas.openxmlformats.org/officeDocument/2006/relationships/package" Target="../embeddings/Foglio_di_Microsoft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7.xml"/><Relationship Id="rId2" Type="http://schemas.openxmlformats.org/officeDocument/2006/relationships/package" Target="../embeddings/Foglio_di_Microsoft_Excel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8.xml"/><Relationship Id="rId2" Type="http://schemas.openxmlformats.org/officeDocument/2006/relationships/package" Target="../embeddings/Foglio_di_Microsoft_Excel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9.xml"/><Relationship Id="rId2" Type="http://schemas.openxmlformats.org/officeDocument/2006/relationships/package" Target="../embeddings/Foglio_di_Microsoft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Foglio_di_Microsoft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0.xml"/><Relationship Id="rId2" Type="http://schemas.openxmlformats.org/officeDocument/2006/relationships/package" Target="../embeddings/Foglio_di_Microsoft_Excel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1.xml"/><Relationship Id="rId2" Type="http://schemas.openxmlformats.org/officeDocument/2006/relationships/package" Target="../embeddings/Foglio_di_Microsoft_Excel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2.xml"/><Relationship Id="rId2" Type="http://schemas.openxmlformats.org/officeDocument/2006/relationships/package" Target="../embeddings/Foglio_di_Microsoft_Excel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3.xml"/><Relationship Id="rId2" Type="http://schemas.openxmlformats.org/officeDocument/2006/relationships/package" Target="../embeddings/Foglio_di_Microsoft_Excel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4.xml"/><Relationship Id="rId2" Type="http://schemas.openxmlformats.org/officeDocument/2006/relationships/package" Target="../embeddings/Foglio_di_Microsoft_Excel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5.xml"/><Relationship Id="rId2" Type="http://schemas.openxmlformats.org/officeDocument/2006/relationships/package" Target="../embeddings/Foglio_di_Microsoft_Excel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6.xml"/><Relationship Id="rId2" Type="http://schemas.openxmlformats.org/officeDocument/2006/relationships/package" Target="../embeddings/Foglio_di_Microsoft_Excel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7.xml"/><Relationship Id="rId2" Type="http://schemas.openxmlformats.org/officeDocument/2006/relationships/package" Target="../embeddings/Foglio_di_Microsoft_Excel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8.xml"/><Relationship Id="rId2" Type="http://schemas.openxmlformats.org/officeDocument/2006/relationships/package" Target="../embeddings/Foglio_di_Microsoft_Excel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9.xml"/><Relationship Id="rId2" Type="http://schemas.openxmlformats.org/officeDocument/2006/relationships/package" Target="../embeddings/Foglio_di_Microsoft_Excel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Foglio_di_Microsoft_Excel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0.xml"/><Relationship Id="rId2" Type="http://schemas.openxmlformats.org/officeDocument/2006/relationships/package" Target="../embeddings/Foglio_di_Microsoft_Excel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1.xml"/><Relationship Id="rId2" Type="http://schemas.openxmlformats.org/officeDocument/2006/relationships/package" Target="../embeddings/Foglio_di_Microsoft_Excel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2.xml"/><Relationship Id="rId2" Type="http://schemas.openxmlformats.org/officeDocument/2006/relationships/package" Target="../embeddings/Foglio_di_Microsoft_Excel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3.xml"/><Relationship Id="rId2" Type="http://schemas.openxmlformats.org/officeDocument/2006/relationships/package" Target="../embeddings/Foglio_di_Microsoft_Excel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4.xml"/><Relationship Id="rId2" Type="http://schemas.openxmlformats.org/officeDocument/2006/relationships/package" Target="../embeddings/Foglio_di_Microsoft_Excel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5.xml"/><Relationship Id="rId2" Type="http://schemas.openxmlformats.org/officeDocument/2006/relationships/package" Target="../embeddings/Foglio_di_Microsoft_Excel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6.xml"/><Relationship Id="rId2" Type="http://schemas.openxmlformats.org/officeDocument/2006/relationships/package" Target="../embeddings/Foglio_di_Microsoft_Excel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7.xml"/><Relationship Id="rId2" Type="http://schemas.openxmlformats.org/officeDocument/2006/relationships/package" Target="../embeddings/Foglio_di_Microsoft_Excel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8.xml"/><Relationship Id="rId2" Type="http://schemas.openxmlformats.org/officeDocument/2006/relationships/package" Target="../embeddings/Foglio_di_Microsoft_Excel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9.xml"/><Relationship Id="rId2" Type="http://schemas.openxmlformats.org/officeDocument/2006/relationships/package" Target="../embeddings/Foglio_di_Microsoft_Excel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Foglio_di_Microsoft_Excel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0.xml"/><Relationship Id="rId2" Type="http://schemas.openxmlformats.org/officeDocument/2006/relationships/package" Target="../embeddings/Foglio_di_Microsoft_Excel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1.xml"/><Relationship Id="rId2" Type="http://schemas.openxmlformats.org/officeDocument/2006/relationships/package" Target="../embeddings/Foglio_di_Microsoft_Excel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2.xml"/><Relationship Id="rId2" Type="http://schemas.openxmlformats.org/officeDocument/2006/relationships/package" Target="../embeddings/Foglio_di_Microsoft_Excel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3.xml"/><Relationship Id="rId2" Type="http://schemas.openxmlformats.org/officeDocument/2006/relationships/package" Target="../embeddings/Foglio_di_Microsoft_Excel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4.xml"/><Relationship Id="rId2" Type="http://schemas.openxmlformats.org/officeDocument/2006/relationships/package" Target="../embeddings/Foglio_di_Microsoft_Excel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5.xml"/><Relationship Id="rId2" Type="http://schemas.openxmlformats.org/officeDocument/2006/relationships/package" Target="../embeddings/Foglio_di_Microsoft_Excel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6.xml"/><Relationship Id="rId2" Type="http://schemas.openxmlformats.org/officeDocument/2006/relationships/package" Target="../embeddings/Foglio_di_Microsoft_Excel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7.xml"/><Relationship Id="rId2" Type="http://schemas.openxmlformats.org/officeDocument/2006/relationships/package" Target="../embeddings/Foglio_di_Microsoft_Excel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8.xml"/><Relationship Id="rId2" Type="http://schemas.openxmlformats.org/officeDocument/2006/relationships/package" Target="../embeddings/Foglio_di_Microsoft_Excel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9.xml"/><Relationship Id="rId2" Type="http://schemas.openxmlformats.org/officeDocument/2006/relationships/package" Target="../embeddings/Foglio_di_Microsoft_Excel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Foglio_di_Microsoft_Excel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0.xml"/><Relationship Id="rId2" Type="http://schemas.openxmlformats.org/officeDocument/2006/relationships/package" Target="../embeddings/Foglio_di_Microsoft_Excel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1.xml"/><Relationship Id="rId2" Type="http://schemas.openxmlformats.org/officeDocument/2006/relationships/package" Target="../embeddings/Foglio_di_Microsoft_Excel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2.xml"/><Relationship Id="rId2" Type="http://schemas.openxmlformats.org/officeDocument/2006/relationships/package" Target="../embeddings/Foglio_di_Microsoft_Excel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3.xml"/><Relationship Id="rId2" Type="http://schemas.openxmlformats.org/officeDocument/2006/relationships/package" Target="../embeddings/Foglio_di_Microsoft_Excel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4.xml"/><Relationship Id="rId2" Type="http://schemas.openxmlformats.org/officeDocument/2006/relationships/package" Target="../embeddings/Foglio_di_Microsoft_Excel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5.xml"/><Relationship Id="rId2" Type="http://schemas.openxmlformats.org/officeDocument/2006/relationships/package" Target="../embeddings/Foglio_di_Microsoft_Excel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6.xml"/><Relationship Id="rId2" Type="http://schemas.openxmlformats.org/officeDocument/2006/relationships/package" Target="../embeddings/Foglio_di_Microsoft_Excel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7.xml"/><Relationship Id="rId2" Type="http://schemas.openxmlformats.org/officeDocument/2006/relationships/package" Target="../embeddings/Foglio_di_Microsoft_Excel8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8.xml"/><Relationship Id="rId2" Type="http://schemas.openxmlformats.org/officeDocument/2006/relationships/package" Target="../embeddings/Foglio_di_Microsoft_Excel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9.xml"/><Relationship Id="rId2" Type="http://schemas.openxmlformats.org/officeDocument/2006/relationships/package" Target="../embeddings/Foglio_di_Microsoft_Excel8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Foglio_di_Microsoft_Excel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0.xml"/><Relationship Id="rId2" Type="http://schemas.openxmlformats.org/officeDocument/2006/relationships/package" Target="../embeddings/Foglio_di_Microsoft_Excel90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1.xml"/><Relationship Id="rId2" Type="http://schemas.openxmlformats.org/officeDocument/2006/relationships/package" Target="../embeddings/Foglio_di_Microsoft_Excel91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2.xml"/><Relationship Id="rId2" Type="http://schemas.openxmlformats.org/officeDocument/2006/relationships/package" Target="../embeddings/Foglio_di_Microsoft_Excel92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3.xml"/><Relationship Id="rId2" Type="http://schemas.openxmlformats.org/officeDocument/2006/relationships/package" Target="../embeddings/Foglio_di_Microsoft_Excel93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4.xml"/><Relationship Id="rId2" Type="http://schemas.openxmlformats.org/officeDocument/2006/relationships/package" Target="../embeddings/Foglio_di_Microsoft_Excel94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5.xml"/><Relationship Id="rId2" Type="http://schemas.openxmlformats.org/officeDocument/2006/relationships/package" Target="../embeddings/Foglio_di_Microsoft_Excel95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6.xml"/><Relationship Id="rId2" Type="http://schemas.openxmlformats.org/officeDocument/2006/relationships/package" Target="../embeddings/Foglio_di_Microsoft_Excel96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7.xml"/><Relationship Id="rId2" Type="http://schemas.openxmlformats.org/officeDocument/2006/relationships/package" Target="../embeddings/Foglio_di_Microsoft_Excel97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8.xml"/><Relationship Id="rId2" Type="http://schemas.openxmlformats.org/officeDocument/2006/relationships/package" Target="../embeddings/Foglio_di_Microsoft_Excel98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9.xml"/><Relationship Id="rId2" Type="http://schemas.openxmlformats.org/officeDocument/2006/relationships/package" Target="../embeddings/Foglio_di_Microsoft_Excel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1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Scuola dell'infanzia 13.85%, 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Scuola primaria 55.38%, 36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Scuola secondaria di primo grado 30.77%, 20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Sheet1!$A$2:$A$4</c:f>
              <c:strCache>
                <c:ptCount val="3"/>
                <c:pt idx="0">
                  <c:v>Scuola dell'infanzia</c:v>
                </c:pt>
                <c:pt idx="1">
                  <c:v>Scuola primaria</c:v>
                </c:pt>
                <c:pt idx="2">
                  <c:v>Scuola secondaria di primo grado</c:v>
                </c:pt>
              </c:strCache>
            </c:strRef>
          </c:cat>
          <c:val>
            <c:numRef>
              <c:f>Sheet1!$B$2:$B$4</c:f>
              <c:numCache>
                <c:formatCode>0.##%</c:formatCode>
                <c:ptCount val="3"/>
                <c:pt idx="0">
                  <c:v>0.1385</c:v>
                </c:pt>
                <c:pt idx="1">
                  <c:v>0.5538</c:v>
                </c:pt>
                <c:pt idx="2">
                  <c:v>0.3077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3.08%,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16.92%, 11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50.77%, 33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29.23%, 19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0.0308</c:v>
                </c:pt>
                <c:pt idx="1">
                  <c:v>0.1692</c:v>
                </c:pt>
                <c:pt idx="2">
                  <c:v>0.5077</c:v>
                </c:pt>
                <c:pt idx="3">
                  <c:v>0.2923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Pt>
            <c:idx val="4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Almeno una volta a settimana 57.14%, 52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Ogni tanto 34.07%, 31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Raramente 5.49%, 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In occasioni particolari (scioperi, eventi, ecc.) 2.2%,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Mai 1.1%,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Sheet1!$A$2:$A$6</c:f>
              <c:strCache>
                <c:ptCount val="5"/>
                <c:pt idx="0">
                  <c:v>Almeno una volta a settimana</c:v>
                </c:pt>
                <c:pt idx="1">
                  <c:v>Ogni tanto</c:v>
                </c:pt>
                <c:pt idx="2">
                  <c:v>Raramente</c:v>
                </c:pt>
                <c:pt idx="3">
                  <c:v>In occasioni particolari (scioperi, eventi, ecc.)</c:v>
                </c:pt>
                <c:pt idx="4">
                  <c:v>Mai</c:v>
                </c:pt>
              </c:strCache>
            </c:strRef>
          </c:cat>
          <c:val>
            <c:numRef>
              <c:f>Sheet1!$B$2:$B$6</c:f>
              <c:numCache>
                <c:formatCode>0.##%</c:formatCode>
                <c:ptCount val="5"/>
                <c:pt idx="0">
                  <c:v>0.5714</c:v>
                </c:pt>
                <c:pt idx="1">
                  <c:v>0.3407</c:v>
                </c:pt>
                <c:pt idx="2">
                  <c:v>0.054899998</c:v>
                </c:pt>
                <c:pt idx="3">
                  <c:v>0.022</c:v>
                </c:pt>
                <c:pt idx="4">
                  <c:v>0.011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Almeno una volta a settimana 78.02%, 71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Ogni tanto 16.48%, 15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Raramente 3.3%,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In occasioni particolari (scioperi, eventi, ecc.) 1.1%,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Mai 1.1%,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Sheet1!$A$2:$A$6</c:f>
              <c:strCache>
                <c:ptCount val="5"/>
                <c:pt idx="0">
                  <c:v>Almeno una volta a settimana</c:v>
                </c:pt>
                <c:pt idx="1">
                  <c:v>Ogni tanto</c:v>
                </c:pt>
                <c:pt idx="2">
                  <c:v>Raramente</c:v>
                </c:pt>
                <c:pt idx="3">
                  <c:v>In occasioni particolari (scioperi, eventi, ecc.)</c:v>
                </c:pt>
                <c:pt idx="4">
                  <c:v>Mai</c:v>
                </c:pt>
              </c:strCache>
            </c:strRef>
          </c:cat>
          <c:val>
            <c:numRef>
              <c:f>Sheet1!$B$2:$B$6</c:f>
              <c:numCache>
                <c:formatCode>0.##%</c:formatCode>
                <c:ptCount val="5"/>
                <c:pt idx="0">
                  <c:v>0.78019994</c:v>
                </c:pt>
                <c:pt idx="1">
                  <c:v>0.16479999</c:v>
                </c:pt>
                <c:pt idx="2">
                  <c:v>0.033</c:v>
                </c:pt>
                <c:pt idx="3">
                  <c:v>0.011</c:v>
                </c:pt>
                <c:pt idx="4">
                  <c:v>0.011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1.1%,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7.69%, 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50.55%, 46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40.66%, 37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0.011</c:v>
                </c:pt>
                <c:pt idx="1">
                  <c:v>0.0769</c:v>
                </c:pt>
                <c:pt idx="2">
                  <c:v>0.5055</c:v>
                </c:pt>
                <c:pt idx="3">
                  <c:v>0.4066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2.2%,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6.59%, 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61.54%, 56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29.67%, 27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0.022</c:v>
                </c:pt>
                <c:pt idx="1">
                  <c:v>0.0659</c:v>
                </c:pt>
                <c:pt idx="2">
                  <c:v>0.6154</c:v>
                </c:pt>
                <c:pt idx="3">
                  <c:v>0.2967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3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Pt>
            <c:idx val="4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>
                <c:manualLayout>
                  <c:x val="0.0444219160104987"/>
                  <c:y val="0.024264763779527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Per niente 2.2%,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48064468503937"/>
                  <c:y val="0.14082701771653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poco 4.4%,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45.05%, 41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46.15%, 42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464583333333333"/>
                  <c:y val="0.04062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Mio/a figlio/a non ha partecipato all'uscita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765053313648294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La classe di mio/a figlio/a non ha ancora effettuato- non effettuerà uscite didattiche 2.2%,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Sheet1!$A$2:$A$7</c:f>
              <c:strCache>
                <c:ptCount val="6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  <c:pt idx="4">
                  <c:v>Mio/a figlio/a non ha partecipato all'uscita</c:v>
                </c:pt>
                <c:pt idx="5">
                  <c:v>La classe di mio/a figlio/a non ha ancora effettuato- non effettuerà uscite didattiche</c:v>
                </c:pt>
              </c:strCache>
            </c:strRef>
          </c:cat>
          <c:val>
            <c:numRef>
              <c:f>Sheet1!$B$2:$B$7</c:f>
              <c:numCache>
                <c:formatCode>0.##%</c:formatCode>
                <c:ptCount val="6"/>
                <c:pt idx="0">
                  <c:v>0.022</c:v>
                </c:pt>
                <c:pt idx="1">
                  <c:v>0.044</c:v>
                </c:pt>
                <c:pt idx="2">
                  <c:v>0.45049998</c:v>
                </c:pt>
                <c:pt idx="3">
                  <c:v>0.46150002</c:v>
                </c:pt>
                <c:pt idx="4">
                  <c:v>0.0</c:v>
                </c:pt>
                <c:pt idx="5">
                  <c:v>0.022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120136975065617"/>
                  <c:y val="0.16506373031496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Poco 4.4%,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54.95%, 50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Molto </a:t>
                    </a:r>
                    <a:r>
                      <a:rPr lang="en-US" dirty="0" smtClean="0"/>
                      <a:t>40.65%</a:t>
                    </a:r>
                    <a:r>
                      <a:rPr lang="en-US" dirty="0"/>
                      <a:t>, 37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0.044</c:v>
                </c:pt>
                <c:pt idx="2">
                  <c:v>0.5495</c:v>
                </c:pt>
                <c:pt idx="3">
                  <c:v>0.4066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>
                <c:manualLayout>
                  <c:x val="0.216666666666666"/>
                  <c:y val="0.0343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2.2%,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46.15%, 42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14.29%, 13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Non ho mai contattato l'Ufficio di segreteria 37.36%, 34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Sheet1!$A$2:$A$6</c:f>
              <c:strCache>
                <c:ptCount val="5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  <c:pt idx="4">
                  <c:v>Non ho mai contattato l'Ufficio di segreteria</c:v>
                </c:pt>
              </c:strCache>
            </c:strRef>
          </c:cat>
          <c:val>
            <c:numRef>
              <c:f>Sheet1!$B$2:$B$6</c:f>
              <c:numCache>
                <c:formatCode>0.##%</c:formatCode>
                <c:ptCount val="5"/>
                <c:pt idx="0">
                  <c:v>0.0</c:v>
                </c:pt>
                <c:pt idx="1">
                  <c:v>0.022</c:v>
                </c:pt>
                <c:pt idx="2">
                  <c:v>0.46150002</c:v>
                </c:pt>
                <c:pt idx="3">
                  <c:v>0.1429</c:v>
                </c:pt>
                <c:pt idx="4">
                  <c:v>0.3736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Per </a:t>
                    </a:r>
                    <a:r>
                      <a:rPr lang="en-US" dirty="0" err="1"/>
                      <a:t>niente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6.6%</a:t>
                    </a:r>
                    <a:r>
                      <a:rPr lang="en-US" dirty="0"/>
                      <a:t>, 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15.38%, 14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59.34%, 54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18.68%, 17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0.0659</c:v>
                </c:pt>
                <c:pt idx="1">
                  <c:v>0.1538</c:v>
                </c:pt>
                <c:pt idx="2">
                  <c:v>0.5934</c:v>
                </c:pt>
                <c:pt idx="3">
                  <c:v>0.1868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err="1"/>
                      <a:t>Poco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8.8%</a:t>
                    </a:r>
                    <a:r>
                      <a:rPr lang="en-US" dirty="0"/>
                      <a:t>, 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65.93%, 60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25.27%, 23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0.0879</c:v>
                </c:pt>
                <c:pt idx="2">
                  <c:v>0.6593</c:v>
                </c:pt>
                <c:pt idx="3">
                  <c:v>0.2527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9.89%, 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19.78%, 18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46.15%, 42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10.99%, 10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Mio/a figlio/a non frequenta 13.19%, 12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Sheet1!$A$2:$A$6</c:f>
              <c:strCache>
                <c:ptCount val="5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  <c:pt idx="4">
                  <c:v>Mio/a figlio/a non frequenta</c:v>
                </c:pt>
              </c:strCache>
            </c:strRef>
          </c:cat>
          <c:val>
            <c:numRef>
              <c:f>Sheet1!$B$2:$B$6</c:f>
              <c:numCache>
                <c:formatCode>0.##%</c:formatCode>
                <c:ptCount val="5"/>
                <c:pt idx="0">
                  <c:v>0.098900005</c:v>
                </c:pt>
                <c:pt idx="1">
                  <c:v>0.19780001</c:v>
                </c:pt>
                <c:pt idx="2">
                  <c:v>0.46150002</c:v>
                </c:pt>
                <c:pt idx="3">
                  <c:v>0.1099</c:v>
                </c:pt>
                <c:pt idx="4">
                  <c:v>0.1319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3.08%,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33.85%, 22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35.38%, 23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27.69%, 18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0.0308</c:v>
                </c:pt>
                <c:pt idx="1">
                  <c:v>0.3385</c:v>
                </c:pt>
                <c:pt idx="2">
                  <c:v>0.3538</c:v>
                </c:pt>
                <c:pt idx="3">
                  <c:v>0.2769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ha partecipato al progetto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Ed. musicale</c:v>
                </c:pt>
                <c:pt idx="1">
                  <c:v>Ed. teatrale</c:v>
                </c:pt>
                <c:pt idx="2">
                  <c:v>Giornata mondiale per la consapevolezza dell'autismo</c:v>
                </c:pt>
                <c:pt idx="3">
                  <c:v>Giornata della memoria</c:v>
                </c:pt>
                <c:pt idx="4">
                  <c:v>IRC day</c:v>
                </c:pt>
                <c:pt idx="5">
                  <c:v>Giornata contro il bullismo e il cyber-bullismo</c:v>
                </c:pt>
              </c:strCache>
            </c:strRef>
          </c:cat>
          <c:val>
            <c:numRef>
              <c:f>Sheet1!$B$2:$B$7</c:f>
              <c:numCache>
                <c:formatCode>0.##%</c:formatCode>
                <c:ptCount val="6"/>
                <c:pt idx="0">
                  <c:v>0.0</c:v>
                </c:pt>
                <c:pt idx="1">
                  <c:v>0.011</c:v>
                </c:pt>
                <c:pt idx="2">
                  <c:v>0.1319</c:v>
                </c:pt>
                <c:pt idx="3">
                  <c:v>0.1099</c:v>
                </c:pt>
                <c:pt idx="4">
                  <c:v>0.120900005</c:v>
                </c:pt>
                <c:pt idx="5">
                  <c:v>0.1099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it-IT" smtClean="0"/>
                      <a:t>60,45%</a:t>
                    </a:r>
                    <a:endParaRPr lang="it-IT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Ed. musicale</c:v>
                </c:pt>
                <c:pt idx="1">
                  <c:v>Ed. teatrale</c:v>
                </c:pt>
                <c:pt idx="2">
                  <c:v>Giornata mondiale per la consapevolezza dell'autismo</c:v>
                </c:pt>
                <c:pt idx="3">
                  <c:v>Giornata della memoria</c:v>
                </c:pt>
                <c:pt idx="4">
                  <c:v>IRC day</c:v>
                </c:pt>
                <c:pt idx="5">
                  <c:v>Giornata contro il bullismo e il cyber-bullismo</c:v>
                </c:pt>
              </c:strCache>
            </c:strRef>
          </c:cat>
          <c:val>
            <c:numRef>
              <c:f>Sheet1!$C$2:$C$7</c:f>
              <c:numCache>
                <c:formatCode>0.##%</c:formatCode>
                <c:ptCount val="6"/>
                <c:pt idx="0">
                  <c:v>0.3736</c:v>
                </c:pt>
                <c:pt idx="1">
                  <c:v>0.6593</c:v>
                </c:pt>
                <c:pt idx="2">
                  <c:v>0.5055</c:v>
                </c:pt>
                <c:pt idx="3">
                  <c:v>0.5495</c:v>
                </c:pt>
                <c:pt idx="4">
                  <c:v>0.5714</c:v>
                </c:pt>
                <c:pt idx="5">
                  <c:v>0.6044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Ed. musicale</c:v>
                </c:pt>
                <c:pt idx="1">
                  <c:v>Ed. teatrale</c:v>
                </c:pt>
                <c:pt idx="2">
                  <c:v>Giornata mondiale per la consapevolezza dell'autismo</c:v>
                </c:pt>
                <c:pt idx="3">
                  <c:v>Giornata della memoria</c:v>
                </c:pt>
                <c:pt idx="4">
                  <c:v>IRC day</c:v>
                </c:pt>
                <c:pt idx="5">
                  <c:v>Giornata contro il bullismo e il cyber-bullismo</c:v>
                </c:pt>
              </c:strCache>
            </c:strRef>
          </c:cat>
          <c:val>
            <c:numRef>
              <c:f>Sheet1!$D$2:$D$7</c:f>
              <c:numCache>
                <c:formatCode>0.##%</c:formatCode>
                <c:ptCount val="6"/>
                <c:pt idx="0">
                  <c:v>0.4945</c:v>
                </c:pt>
                <c:pt idx="1">
                  <c:v>0.2637</c:v>
                </c:pt>
                <c:pt idx="2">
                  <c:v>0.3077</c:v>
                </c:pt>
                <c:pt idx="3">
                  <c:v>0.2747</c:v>
                </c:pt>
                <c:pt idx="4">
                  <c:v>0.2527</c:v>
                </c:pt>
                <c:pt idx="5">
                  <c:v>0.19780001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Ed. musicale</c:v>
                </c:pt>
                <c:pt idx="1">
                  <c:v>Ed. teatrale</c:v>
                </c:pt>
                <c:pt idx="2">
                  <c:v>Giornata mondiale per la consapevolezza dell'autismo</c:v>
                </c:pt>
                <c:pt idx="3">
                  <c:v>Giornata della memoria</c:v>
                </c:pt>
                <c:pt idx="4">
                  <c:v>IRC day</c:v>
                </c:pt>
                <c:pt idx="5">
                  <c:v>Giornata contro il bullismo e il cyber-bullismo</c:v>
                </c:pt>
              </c:strCache>
            </c:strRef>
          </c:cat>
          <c:val>
            <c:numRef>
              <c:f>Sheet1!$E$2:$E$7</c:f>
              <c:numCache>
                <c:formatCode>0.##%</c:formatCode>
                <c:ptCount val="6"/>
                <c:pt idx="0">
                  <c:v>0.1099</c:v>
                </c:pt>
                <c:pt idx="1">
                  <c:v>0.044</c:v>
                </c:pt>
                <c:pt idx="2">
                  <c:v>0.054899998</c:v>
                </c:pt>
                <c:pt idx="3">
                  <c:v>0.0659</c:v>
                </c:pt>
                <c:pt idx="4">
                  <c:v>0.033</c:v>
                </c:pt>
                <c:pt idx="5">
                  <c:v>0.0879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D98A8A"/>
            </a:solidFill>
          </c:spPr>
          <c:invertIfNegative val="0"/>
          <c:dLbls>
            <c:dLbl>
              <c:idx val="0"/>
              <c:layout>
                <c:manualLayout>
                  <c:x val="0.0194444444444444"/>
                  <c:y val="0.02500024606299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277777777777778"/>
                  <c:y val="-0.0031247539370078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291666666666667"/>
                  <c:y val="2.46062992125984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222222222222221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305555555555555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249999999999999"/>
                  <c:y val="0.006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Ed. musicale</c:v>
                </c:pt>
                <c:pt idx="1">
                  <c:v>Ed. teatrale</c:v>
                </c:pt>
                <c:pt idx="2">
                  <c:v>Giornata mondiale per la consapevolezza dell'autismo</c:v>
                </c:pt>
                <c:pt idx="3">
                  <c:v>Giornata della memoria</c:v>
                </c:pt>
                <c:pt idx="4">
                  <c:v>IRC day</c:v>
                </c:pt>
                <c:pt idx="5">
                  <c:v>Giornata contro il bullismo e il cyber-bullismo</c:v>
                </c:pt>
              </c:strCache>
            </c:strRef>
          </c:cat>
          <c:val>
            <c:numRef>
              <c:f>Sheet1!$F$2:$F$7</c:f>
              <c:numCache>
                <c:formatCode>0.##%</c:formatCode>
                <c:ptCount val="6"/>
                <c:pt idx="0">
                  <c:v>0.022</c:v>
                </c:pt>
                <c:pt idx="1">
                  <c:v>0.022</c:v>
                </c:pt>
                <c:pt idx="2">
                  <c:v>0.0</c:v>
                </c:pt>
                <c:pt idx="3">
                  <c:v>0.0</c:v>
                </c:pt>
                <c:pt idx="4">
                  <c:v>0.022</c:v>
                </c:pt>
                <c:pt idx="5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90995768"/>
        <c:axId val="-2090992728"/>
      </c:barChart>
      <c:catAx>
        <c:axId val="-2090995768"/>
        <c:scaling>
          <c:orientation val="maxMin"/>
        </c:scaling>
        <c:delete val="0"/>
        <c:axPos val="l"/>
        <c:majorGridlines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90992728"/>
        <c:crosses val="autoZero"/>
        <c:auto val="1"/>
        <c:lblAlgn val="ctr"/>
        <c:lblOffset val="100"/>
        <c:noMultiLvlLbl val="0"/>
      </c:catAx>
      <c:valAx>
        <c:axId val="-209099272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90995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7478346456693"/>
          <c:y val="0.32423031496063"/>
          <c:w val="0.261410542432196"/>
          <c:h val="0.457789124015748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frequenta la/e classi in oggetto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Progetto Intercultura "Crescere in un mondo diverso" (classe 5A)</c:v>
                </c:pt>
                <c:pt idx="1">
                  <c:v>Progetto "Girotondo" (classi prime, classe 2B)</c:v>
                </c:pt>
                <c:pt idx="2">
                  <c:v>Progetto "Insieme per crescere, compiti in oratorio" (per gli alunni che hanno aderito all'iniziativa)</c:v>
                </c:pt>
                <c:pt idx="3">
                  <c:v>Progetto “Rete per un sostegno alle abilità fonetiche, fonologiche, spazio-temporali e all’autonomia nello studio” (classe 5A, classe 1B)</c:v>
                </c:pt>
                <c:pt idx="4">
                  <c:v>Progetto "Accoglienza" (classi prime)</c:v>
                </c:pt>
              </c:strCache>
            </c:strRef>
          </c:cat>
          <c:val>
            <c:numRef>
              <c:f>Sheet1!$B$2:$B$6</c:f>
              <c:numCache>
                <c:formatCode>0.##%</c:formatCode>
                <c:ptCount val="5"/>
                <c:pt idx="0">
                  <c:v>0.8022</c:v>
                </c:pt>
                <c:pt idx="1">
                  <c:v>0.7033</c:v>
                </c:pt>
                <c:pt idx="2">
                  <c:v>0.4725</c:v>
                </c:pt>
                <c:pt idx="3">
                  <c:v>0.7582</c:v>
                </c:pt>
                <c:pt idx="4">
                  <c:v>0.5934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Mio/a figlio/a non ha partecipato al progetto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it-IT" smtClean="0"/>
                      <a:t>13,18%</a:t>
                    </a:r>
                    <a:endParaRPr lang="it-IT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Progetto Intercultura "Crescere in un mondo diverso" (classe 5A)</c:v>
                </c:pt>
                <c:pt idx="1">
                  <c:v>Progetto "Girotondo" (classi prime, classe 2B)</c:v>
                </c:pt>
                <c:pt idx="2">
                  <c:v>Progetto "Insieme per crescere, compiti in oratorio" (per gli alunni che hanno aderito all'iniziativa)</c:v>
                </c:pt>
                <c:pt idx="3">
                  <c:v>Progetto “Rete per un sostegno alle abilità fonetiche, fonologiche, spazio-temporali e all’autonomia nello studio” (classe 5A, classe 1B)</c:v>
                </c:pt>
                <c:pt idx="4">
                  <c:v>Progetto "Accoglienza" (classi prime)</c:v>
                </c:pt>
              </c:strCache>
            </c:strRef>
          </c:cat>
          <c:val>
            <c:numRef>
              <c:f>Sheet1!$C$2:$C$6</c:f>
              <c:numCache>
                <c:formatCode>0.##%</c:formatCode>
                <c:ptCount val="5"/>
                <c:pt idx="0">
                  <c:v>0.033</c:v>
                </c:pt>
                <c:pt idx="1">
                  <c:v>0.033</c:v>
                </c:pt>
                <c:pt idx="2">
                  <c:v>0.46150002</c:v>
                </c:pt>
                <c:pt idx="3">
                  <c:v>0.1319</c:v>
                </c:pt>
                <c:pt idx="4">
                  <c:v>0.0659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Progetto Intercultura "Crescere in un mondo diverso" (classe 5A)</c:v>
                </c:pt>
                <c:pt idx="1">
                  <c:v>Progetto "Girotondo" (classi prime, classe 2B)</c:v>
                </c:pt>
                <c:pt idx="2">
                  <c:v>Progetto "Insieme per crescere, compiti in oratorio" (per gli alunni che hanno aderito all'iniziativa)</c:v>
                </c:pt>
                <c:pt idx="3">
                  <c:v>Progetto “Rete per un sostegno alle abilità fonetiche, fonologiche, spazio-temporali e all’autonomia nello studio” (classe 5A, classe 1B)</c:v>
                </c:pt>
                <c:pt idx="4">
                  <c:v>Progetto "Accoglienza" (classi prime)</c:v>
                </c:pt>
              </c:strCache>
            </c:strRef>
          </c:cat>
          <c:val>
            <c:numRef>
              <c:f>Sheet1!$D$2:$D$6</c:f>
              <c:numCache>
                <c:formatCode>0.##%</c:formatCode>
                <c:ptCount val="5"/>
                <c:pt idx="0">
                  <c:v>0.033</c:v>
                </c:pt>
                <c:pt idx="1">
                  <c:v>0.0659</c:v>
                </c:pt>
                <c:pt idx="2">
                  <c:v>0.011</c:v>
                </c:pt>
                <c:pt idx="3">
                  <c:v>0.044</c:v>
                </c:pt>
                <c:pt idx="4">
                  <c:v>0.20879999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Progetto Intercultura "Crescere in un mondo diverso" (classe 5A)</c:v>
                </c:pt>
                <c:pt idx="1">
                  <c:v>Progetto "Girotondo" (classi prime, classe 2B)</c:v>
                </c:pt>
                <c:pt idx="2">
                  <c:v>Progetto "Insieme per crescere, compiti in oratorio" (per gli alunni che hanno aderito all'iniziativa)</c:v>
                </c:pt>
                <c:pt idx="3">
                  <c:v>Progetto “Rete per un sostegno alle abilità fonetiche, fonologiche, spazio-temporali e all’autonomia nello studio” (classe 5A, classe 1B)</c:v>
                </c:pt>
                <c:pt idx="4">
                  <c:v>Progetto "Accoglienza" (classi prime)</c:v>
                </c:pt>
              </c:strCache>
            </c:strRef>
          </c:cat>
          <c:val>
            <c:numRef>
              <c:f>Sheet1!$E$2:$E$6</c:f>
              <c:numCache>
                <c:formatCode>0.##%</c:formatCode>
                <c:ptCount val="5"/>
                <c:pt idx="0">
                  <c:v>0.098900005</c:v>
                </c:pt>
                <c:pt idx="1">
                  <c:v>0.1538</c:v>
                </c:pt>
                <c:pt idx="2">
                  <c:v>0.033</c:v>
                </c:pt>
                <c:pt idx="3">
                  <c:v>0.033</c:v>
                </c:pt>
                <c:pt idx="4">
                  <c:v>0.0879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D98A8A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Progetto Intercultura "Crescere in un mondo diverso" (classe 5A)</c:v>
                </c:pt>
                <c:pt idx="1">
                  <c:v>Progetto "Girotondo" (classi prime, classe 2B)</c:v>
                </c:pt>
                <c:pt idx="2">
                  <c:v>Progetto "Insieme per crescere, compiti in oratorio" (per gli alunni che hanno aderito all'iniziativa)</c:v>
                </c:pt>
                <c:pt idx="3">
                  <c:v>Progetto “Rete per un sostegno alle abilità fonetiche, fonologiche, spazio-temporali e all’autonomia nello studio” (classe 5A, classe 1B)</c:v>
                </c:pt>
                <c:pt idx="4">
                  <c:v>Progetto "Accoglienza" (classi prime)</c:v>
                </c:pt>
              </c:strCache>
            </c:strRef>
          </c:cat>
          <c:val>
            <c:numRef>
              <c:f>Sheet1!$F$2:$F$6</c:f>
              <c:numCache>
                <c:formatCode>0.##%</c:formatCode>
                <c:ptCount val="5"/>
                <c:pt idx="0">
                  <c:v>0.022</c:v>
                </c:pt>
                <c:pt idx="1">
                  <c:v>0.022</c:v>
                </c:pt>
                <c:pt idx="2">
                  <c:v>0.011</c:v>
                </c:pt>
                <c:pt idx="3">
                  <c:v>0.033</c:v>
                </c:pt>
                <c:pt idx="4">
                  <c:v>0.044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B6CCF0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Progetto Intercultura "Crescere in un mondo diverso" (classe 5A)</c:v>
                </c:pt>
                <c:pt idx="1">
                  <c:v>Progetto "Girotondo" (classi prime, classe 2B)</c:v>
                </c:pt>
                <c:pt idx="2">
                  <c:v>Progetto "Insieme per crescere, compiti in oratorio" (per gli alunni che hanno aderito all'iniziativa)</c:v>
                </c:pt>
                <c:pt idx="3">
                  <c:v>Progetto “Rete per un sostegno alle abilità fonetiche, fonologiche, spazio-temporali e all’autonomia nello studio” (classe 5A, classe 1B)</c:v>
                </c:pt>
                <c:pt idx="4">
                  <c:v>Progetto "Accoglienza" (classi prime)</c:v>
                </c:pt>
              </c:strCache>
            </c:strRef>
          </c:cat>
          <c:val>
            <c:numRef>
              <c:f>Sheet1!$G$2:$G$6</c:f>
              <c:numCache>
                <c:formatCode>0.##%</c:formatCode>
                <c:ptCount val="5"/>
                <c:pt idx="0">
                  <c:v>0.011</c:v>
                </c:pt>
                <c:pt idx="1">
                  <c:v>0.022</c:v>
                </c:pt>
                <c:pt idx="2">
                  <c:v>0.011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89328008"/>
        <c:axId val="-2089324648"/>
      </c:barChart>
      <c:catAx>
        <c:axId val="-2089328008"/>
        <c:scaling>
          <c:orientation val="maxMin"/>
        </c:scaling>
        <c:delete val="0"/>
        <c:axPos val="l"/>
        <c:majorGridlines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89324648"/>
        <c:crosses val="autoZero"/>
        <c:auto val="1"/>
        <c:lblAlgn val="ctr"/>
        <c:lblOffset val="100"/>
        <c:noMultiLvlLbl val="0"/>
      </c:catAx>
      <c:valAx>
        <c:axId val="-2089324648"/>
        <c:scaling>
          <c:orientation val="minMax"/>
        </c:scaling>
        <c:delete val="1"/>
        <c:axPos val="t"/>
        <c:numFmt formatCode="0.##%" sourceLinked="1"/>
        <c:majorTickMark val="out"/>
        <c:minorTickMark val="none"/>
        <c:tickLblPos val="none"/>
        <c:crossAx val="-2089328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8260334645669"/>
          <c:y val="0.05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frequenta la classe in oggetto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Karate  (CLASSI IV - V)</c:v>
                </c:pt>
                <c:pt idx="1">
                  <c:v>Taekwondo  (CLASSI II-III)</c:v>
                </c:pt>
                <c:pt idx="2">
                  <c:v>Movimente  (CLASSI PRIME)</c:v>
                </c:pt>
                <c:pt idx="3">
                  <c:v>Minibasket (TUTTE LE CLASSI)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0.5165</c:v>
                </c:pt>
                <c:pt idx="1">
                  <c:v>0.46150002</c:v>
                </c:pt>
                <c:pt idx="2">
                  <c:v>0.64839995</c:v>
                </c:pt>
                <c:pt idx="3">
                  <c:v>0.033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Mio/a figlio/a  non ha partecipato al progetto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Karate  (CLASSI IV - V)</c:v>
                </c:pt>
                <c:pt idx="1">
                  <c:v>Taekwondo  (CLASSI II-III)</c:v>
                </c:pt>
                <c:pt idx="2">
                  <c:v>Movimente  (CLASSI PRIME)</c:v>
                </c:pt>
                <c:pt idx="3">
                  <c:v>Minibasket (TUTTE LE CLASSI)</c:v>
                </c:pt>
              </c:strCache>
            </c:strRef>
          </c:cat>
          <c:val>
            <c:numRef>
              <c:f>Sheet1!$C$2:$C$5</c:f>
              <c:numCache>
                <c:formatCode>0.##%</c:formatCode>
                <c:ptCount val="4"/>
                <c:pt idx="0">
                  <c:v>0.011</c:v>
                </c:pt>
                <c:pt idx="1">
                  <c:v>0.054899998</c:v>
                </c:pt>
                <c:pt idx="2">
                  <c:v>0.054899998</c:v>
                </c:pt>
                <c:pt idx="3">
                  <c:v>0.022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it-IT" smtClean="0"/>
                      <a:t>26,38%</a:t>
                    </a:r>
                    <a:endParaRPr lang="it-IT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it-IT" smtClean="0"/>
                      <a:t>69,22%</a:t>
                    </a:r>
                    <a:endParaRPr lang="it-IT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Karate  (CLASSI IV - V)</c:v>
                </c:pt>
                <c:pt idx="1">
                  <c:v>Taekwondo  (CLASSI II-III)</c:v>
                </c:pt>
                <c:pt idx="2">
                  <c:v>Movimente  (CLASSI PRIME)</c:v>
                </c:pt>
                <c:pt idx="3">
                  <c:v>Minibasket (TUTTE LE CLASSI)</c:v>
                </c:pt>
              </c:strCache>
            </c:strRef>
          </c:cat>
          <c:val>
            <c:numRef>
              <c:f>Sheet1!$D$2:$D$5</c:f>
              <c:numCache>
                <c:formatCode>0.##%</c:formatCode>
                <c:ptCount val="4"/>
                <c:pt idx="0">
                  <c:v>0.2857</c:v>
                </c:pt>
                <c:pt idx="1">
                  <c:v>0.2637</c:v>
                </c:pt>
                <c:pt idx="2">
                  <c:v>0.120900005</c:v>
                </c:pt>
                <c:pt idx="3">
                  <c:v>0.6923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Karate  (CLASSI IV - V)</c:v>
                </c:pt>
                <c:pt idx="1">
                  <c:v>Taekwondo  (CLASSI II-III)</c:v>
                </c:pt>
                <c:pt idx="2">
                  <c:v>Movimente  (CLASSI PRIME)</c:v>
                </c:pt>
                <c:pt idx="3">
                  <c:v>Minibasket (TUTTE LE CLASSI)</c:v>
                </c:pt>
              </c:strCache>
            </c:strRef>
          </c:cat>
          <c:val>
            <c:numRef>
              <c:f>Sheet1!$E$2:$E$5</c:f>
              <c:numCache>
                <c:formatCode>0.##%</c:formatCode>
                <c:ptCount val="4"/>
                <c:pt idx="0">
                  <c:v>0.1319</c:v>
                </c:pt>
                <c:pt idx="1">
                  <c:v>0.1868</c:v>
                </c:pt>
                <c:pt idx="2">
                  <c:v>0.098900005</c:v>
                </c:pt>
                <c:pt idx="3">
                  <c:v>0.20879999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D98A8A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Karate  (CLASSI IV - V)</c:v>
                </c:pt>
                <c:pt idx="1">
                  <c:v>Taekwondo  (CLASSI II-III)</c:v>
                </c:pt>
                <c:pt idx="2">
                  <c:v>Movimente  (CLASSI PRIME)</c:v>
                </c:pt>
                <c:pt idx="3">
                  <c:v>Minibasket (TUTTE LE CLASSI)</c:v>
                </c:pt>
              </c:strCache>
            </c:strRef>
          </c:cat>
          <c:val>
            <c:numRef>
              <c:f>Sheet1!$F$2:$F$5</c:f>
              <c:numCache>
                <c:formatCode>0.##%</c:formatCode>
                <c:ptCount val="4"/>
                <c:pt idx="0">
                  <c:v>0.054899998</c:v>
                </c:pt>
                <c:pt idx="1">
                  <c:v>0.033</c:v>
                </c:pt>
                <c:pt idx="2">
                  <c:v>0.054899998</c:v>
                </c:pt>
                <c:pt idx="3">
                  <c:v>0.044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B6CCF0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Karate  (CLASSI IV - V)</c:v>
                </c:pt>
                <c:pt idx="1">
                  <c:v>Taekwondo  (CLASSI II-III)</c:v>
                </c:pt>
                <c:pt idx="2">
                  <c:v>Movimente  (CLASSI PRIME)</c:v>
                </c:pt>
                <c:pt idx="3">
                  <c:v>Minibasket (TUTTE LE CLASSI)</c:v>
                </c:pt>
              </c:strCache>
            </c:strRef>
          </c:cat>
          <c:val>
            <c:numRef>
              <c:f>Sheet1!$G$2:$G$5</c:f>
              <c:numCache>
                <c:formatCode>0.##%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0.022</c:v>
                </c:pt>
                <c:pt idx="3">
                  <c:v>0.0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88379544"/>
        <c:axId val="-2088376504"/>
      </c:barChart>
      <c:catAx>
        <c:axId val="-2088379544"/>
        <c:scaling>
          <c:orientation val="maxMin"/>
        </c:scaling>
        <c:delete val="0"/>
        <c:axPos val="l"/>
        <c:majorGridlines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88376504"/>
        <c:crosses val="autoZero"/>
        <c:auto val="1"/>
        <c:lblAlgn val="ctr"/>
        <c:lblOffset val="100"/>
        <c:noMultiLvlLbl val="0"/>
      </c:catAx>
      <c:valAx>
        <c:axId val="-2088376504"/>
        <c:scaling>
          <c:orientation val="minMax"/>
        </c:scaling>
        <c:delete val="1"/>
        <c:axPos val="t"/>
        <c:numFmt formatCode="0.##%" sourceLinked="1"/>
        <c:majorTickMark val="out"/>
        <c:minorTickMark val="none"/>
        <c:tickLblPos val="none"/>
        <c:crossAx val="-20883795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5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>
                <c:manualLayout>
                  <c:x val="-0.18125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3.3%,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8.79%, 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Molto </a:t>
                    </a:r>
                    <a:r>
                      <a:rPr lang="en-US" dirty="0" smtClean="0"/>
                      <a:t>21.97%</a:t>
                    </a:r>
                    <a:r>
                      <a:rPr lang="en-US" dirty="0"/>
                      <a:t>, 20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Mio/a figlio/a non ha partecipato al progetto 3.3%,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Mio/a figlio/a non frequenta la classe  in oggetto 62.64%, 57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Sheet1!$A$2:$A$7</c:f>
              <c:strCache>
                <c:ptCount val="6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  <c:pt idx="4">
                  <c:v>Mio/a figlio/a non ha partecipato al progetto</c:v>
                </c:pt>
                <c:pt idx="5">
                  <c:v>Mio/a figlio/a non frequenta la classe  in oggetto</c:v>
                </c:pt>
              </c:strCache>
            </c:strRef>
          </c:cat>
          <c:val>
            <c:numRef>
              <c:f>Sheet1!$B$2:$B$7</c:f>
              <c:numCache>
                <c:formatCode>0.##%</c:formatCode>
                <c:ptCount val="6"/>
                <c:pt idx="0">
                  <c:v>0.0</c:v>
                </c:pt>
                <c:pt idx="1">
                  <c:v>0.033</c:v>
                </c:pt>
                <c:pt idx="2">
                  <c:v>0.0879</c:v>
                </c:pt>
                <c:pt idx="3">
                  <c:v>0.2198</c:v>
                </c:pt>
                <c:pt idx="4">
                  <c:v>0.033</c:v>
                </c:pt>
                <c:pt idx="5">
                  <c:v>0.6264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1.1%,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10.99%, 10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28.57%, 26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59.34%, 54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0.011</c:v>
                </c:pt>
                <c:pt idx="1">
                  <c:v>0.1099</c:v>
                </c:pt>
                <c:pt idx="2">
                  <c:v>0.2857</c:v>
                </c:pt>
                <c:pt idx="3">
                  <c:v>0.5934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Pt>
            <c:idx val="1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Sì 90.11%, 82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No 9.89%, 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Sheet1!$A$2:$A$3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0.##%</c:formatCode>
                <c:ptCount val="2"/>
                <c:pt idx="0">
                  <c:v>0.9011</c:v>
                </c:pt>
                <c:pt idx="1">
                  <c:v>0.098900005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ha partecipato al progetto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Madrelingua inglese</c:v>
                </c:pt>
                <c:pt idx="1">
                  <c:v>Green school</c:v>
                </c:pt>
                <c:pt idx="2">
                  <c:v>Legalità e cittadinanza</c:v>
                </c:pt>
                <c:pt idx="3">
                  <c:v>Settimana del coding</c:v>
                </c:pt>
                <c:pt idx="4">
                  <c:v>Educazione stradale</c:v>
                </c:pt>
              </c:strCache>
            </c:strRef>
          </c:cat>
          <c:val>
            <c:numRef>
              <c:f>Sheet1!$B$2:$B$6</c:f>
              <c:numCache>
                <c:formatCode>0.##%</c:formatCode>
                <c:ptCount val="5"/>
                <c:pt idx="0">
                  <c:v>0.011</c:v>
                </c:pt>
                <c:pt idx="1">
                  <c:v>0.054899998</c:v>
                </c:pt>
                <c:pt idx="2">
                  <c:v>0.2308</c:v>
                </c:pt>
                <c:pt idx="3">
                  <c:v>0.2198</c:v>
                </c:pt>
                <c:pt idx="4">
                  <c:v>0.1758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it-IT" smtClean="0"/>
                      <a:t>43,95%</a:t>
                    </a:r>
                    <a:endParaRPr lang="it-IT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Madrelingua inglese</c:v>
                </c:pt>
                <c:pt idx="1">
                  <c:v>Green school</c:v>
                </c:pt>
                <c:pt idx="2">
                  <c:v>Legalità e cittadinanza</c:v>
                </c:pt>
                <c:pt idx="3">
                  <c:v>Settimana del coding</c:v>
                </c:pt>
                <c:pt idx="4">
                  <c:v>Educazione stradale</c:v>
                </c:pt>
              </c:strCache>
            </c:strRef>
          </c:cat>
          <c:val>
            <c:numRef>
              <c:f>Sheet1!$C$2:$C$6</c:f>
              <c:numCache>
                <c:formatCode>0.##%</c:formatCode>
                <c:ptCount val="5"/>
                <c:pt idx="0">
                  <c:v>0.63740003</c:v>
                </c:pt>
                <c:pt idx="1">
                  <c:v>0.6154</c:v>
                </c:pt>
                <c:pt idx="2">
                  <c:v>0.48349997</c:v>
                </c:pt>
                <c:pt idx="3">
                  <c:v>0.4396</c:v>
                </c:pt>
                <c:pt idx="4">
                  <c:v>0.6154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it-IT" smtClean="0"/>
                      <a:t>24,17%</a:t>
                    </a:r>
                    <a:endParaRPr lang="it-IT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Madrelingua inglese</c:v>
                </c:pt>
                <c:pt idx="1">
                  <c:v>Green school</c:v>
                </c:pt>
                <c:pt idx="2">
                  <c:v>Legalità e cittadinanza</c:v>
                </c:pt>
                <c:pt idx="3">
                  <c:v>Settimana del coding</c:v>
                </c:pt>
                <c:pt idx="4">
                  <c:v>Educazione stradale</c:v>
                </c:pt>
              </c:strCache>
            </c:strRef>
          </c:cat>
          <c:val>
            <c:numRef>
              <c:f>Sheet1!$D$2:$D$6</c:f>
              <c:numCache>
                <c:formatCode>0.##%</c:formatCode>
                <c:ptCount val="5"/>
                <c:pt idx="0">
                  <c:v>0.2747</c:v>
                </c:pt>
                <c:pt idx="1">
                  <c:v>0.2637</c:v>
                </c:pt>
                <c:pt idx="2">
                  <c:v>0.24180001</c:v>
                </c:pt>
                <c:pt idx="3">
                  <c:v>0.3077</c:v>
                </c:pt>
                <c:pt idx="4">
                  <c:v>0.1758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Madrelingua inglese</c:v>
                </c:pt>
                <c:pt idx="1">
                  <c:v>Green school</c:v>
                </c:pt>
                <c:pt idx="2">
                  <c:v>Legalità e cittadinanza</c:v>
                </c:pt>
                <c:pt idx="3">
                  <c:v>Settimana del coding</c:v>
                </c:pt>
                <c:pt idx="4">
                  <c:v>Educazione stradale</c:v>
                </c:pt>
              </c:strCache>
            </c:strRef>
          </c:cat>
          <c:val>
            <c:numRef>
              <c:f>Sheet1!$E$2:$E$6</c:f>
              <c:numCache>
                <c:formatCode>0.##%</c:formatCode>
                <c:ptCount val="5"/>
                <c:pt idx="0">
                  <c:v>0.0659</c:v>
                </c:pt>
                <c:pt idx="1">
                  <c:v>0.033</c:v>
                </c:pt>
                <c:pt idx="2">
                  <c:v>0.033</c:v>
                </c:pt>
                <c:pt idx="3">
                  <c:v>0.011</c:v>
                </c:pt>
                <c:pt idx="4">
                  <c:v>0.022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D98A8A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Madrelingua inglese</c:v>
                </c:pt>
                <c:pt idx="1">
                  <c:v>Green school</c:v>
                </c:pt>
                <c:pt idx="2">
                  <c:v>Legalità e cittadinanza</c:v>
                </c:pt>
                <c:pt idx="3">
                  <c:v>Settimana del coding</c:v>
                </c:pt>
                <c:pt idx="4">
                  <c:v>Educazione stradale</c:v>
                </c:pt>
              </c:strCache>
            </c:strRef>
          </c:cat>
          <c:val>
            <c:numRef>
              <c:f>Sheet1!$F$2:$F$6</c:f>
              <c:numCache>
                <c:formatCode>0.##%</c:formatCode>
                <c:ptCount val="5"/>
                <c:pt idx="0">
                  <c:v>0.011</c:v>
                </c:pt>
                <c:pt idx="1">
                  <c:v>0.033</c:v>
                </c:pt>
                <c:pt idx="2">
                  <c:v>0.011</c:v>
                </c:pt>
                <c:pt idx="3">
                  <c:v>0.022</c:v>
                </c:pt>
                <c:pt idx="4">
                  <c:v>0.011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88244920"/>
        <c:axId val="-2088241880"/>
      </c:barChart>
      <c:catAx>
        <c:axId val="-2088244920"/>
        <c:scaling>
          <c:orientation val="maxMin"/>
        </c:scaling>
        <c:delete val="0"/>
        <c:axPos val="l"/>
        <c:majorGridlines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88241880"/>
        <c:crosses val="autoZero"/>
        <c:auto val="1"/>
        <c:lblAlgn val="ctr"/>
        <c:lblOffset val="100"/>
        <c:noMultiLvlLbl val="0"/>
      </c:catAx>
      <c:valAx>
        <c:axId val="-2088241880"/>
        <c:scaling>
          <c:orientation val="minMax"/>
        </c:scaling>
        <c:delete val="1"/>
        <c:axPos val="t"/>
        <c:numFmt formatCode="0.##%" sourceLinked="1"/>
        <c:majorTickMark val="out"/>
        <c:minorTickMark val="none"/>
        <c:tickLblPos val="none"/>
        <c:crossAx val="-20882449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frequenta la/e classi interessate dal progetto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Progetto Giotto  (Classi terze)</c:v>
                </c:pt>
                <c:pt idx="1">
                  <c:v>Progetto Amici di Zampa (Classi terze)</c:v>
                </c:pt>
                <c:pt idx="2">
                  <c:v>Progetto Selfie (classi quinte)</c:v>
                </c:pt>
              </c:strCache>
            </c:strRef>
          </c:cat>
          <c:val>
            <c:numRef>
              <c:f>Sheet1!$B$2:$B$4</c:f>
              <c:numCache>
                <c:formatCode>0.##%</c:formatCode>
                <c:ptCount val="3"/>
                <c:pt idx="0">
                  <c:v>0.63740003</c:v>
                </c:pt>
                <c:pt idx="1">
                  <c:v>0.6264</c:v>
                </c:pt>
                <c:pt idx="2">
                  <c:v>0.6593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Mio/a figlio/a non ha partecipato al progetto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Progetto Giotto  (Classi terze)</c:v>
                </c:pt>
                <c:pt idx="1">
                  <c:v>Progetto Amici di Zampa (Classi terze)</c:v>
                </c:pt>
                <c:pt idx="2">
                  <c:v>Progetto Selfie (classi quinte)</c:v>
                </c:pt>
              </c:strCache>
            </c:strRef>
          </c:cat>
          <c:val>
            <c:numRef>
              <c:f>Sheet1!$C$2:$C$4</c:f>
              <c:numCache>
                <c:formatCode>0.##%</c:formatCode>
                <c:ptCount val="3"/>
                <c:pt idx="0">
                  <c:v>0.098900005</c:v>
                </c:pt>
                <c:pt idx="1">
                  <c:v>0.0769</c:v>
                </c:pt>
                <c:pt idx="2">
                  <c:v>0.0769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it-IT" smtClean="0"/>
                      <a:t>9,88%</a:t>
                    </a:r>
                    <a:endParaRPr lang="it-IT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Progetto Giotto  (Classi terze)</c:v>
                </c:pt>
                <c:pt idx="1">
                  <c:v>Progetto Amici di Zampa (Classi terze)</c:v>
                </c:pt>
                <c:pt idx="2">
                  <c:v>Progetto Selfie (classi quinte)</c:v>
                </c:pt>
              </c:strCache>
            </c:strRef>
          </c:cat>
          <c:val>
            <c:numRef>
              <c:f>Sheet1!$D$2:$D$4</c:f>
              <c:numCache>
                <c:formatCode>0.##%</c:formatCode>
                <c:ptCount val="3"/>
                <c:pt idx="0">
                  <c:v>0.098900005</c:v>
                </c:pt>
                <c:pt idx="1">
                  <c:v>0.20879999</c:v>
                </c:pt>
                <c:pt idx="2">
                  <c:v>0.120900005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Progetto Giotto  (Classi terze)</c:v>
                </c:pt>
                <c:pt idx="1">
                  <c:v>Progetto Amici di Zampa (Classi terze)</c:v>
                </c:pt>
                <c:pt idx="2">
                  <c:v>Progetto Selfie (classi quinte)</c:v>
                </c:pt>
              </c:strCache>
            </c:strRef>
          </c:cat>
          <c:val>
            <c:numRef>
              <c:f>Sheet1!$E$2:$E$4</c:f>
              <c:numCache>
                <c:formatCode>0.##%</c:formatCode>
                <c:ptCount val="3"/>
                <c:pt idx="0">
                  <c:v>0.120900005</c:v>
                </c:pt>
                <c:pt idx="1">
                  <c:v>0.0769</c:v>
                </c:pt>
                <c:pt idx="2">
                  <c:v>0.0879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D98A8A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Progetto Giotto  (Classi terze)</c:v>
                </c:pt>
                <c:pt idx="1">
                  <c:v>Progetto Amici di Zampa (Classi terze)</c:v>
                </c:pt>
                <c:pt idx="2">
                  <c:v>Progetto Selfie (classi quinte)</c:v>
                </c:pt>
              </c:strCache>
            </c:strRef>
          </c:cat>
          <c:val>
            <c:numRef>
              <c:f>Sheet1!$F$2:$F$4</c:f>
              <c:numCache>
                <c:formatCode>0.##%</c:formatCode>
                <c:ptCount val="3"/>
                <c:pt idx="0">
                  <c:v>0.044</c:v>
                </c:pt>
                <c:pt idx="1">
                  <c:v>0.0</c:v>
                </c:pt>
                <c:pt idx="2">
                  <c:v>0.044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B6CCF0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Progetto Giotto  (Classi terze)</c:v>
                </c:pt>
                <c:pt idx="1">
                  <c:v>Progetto Amici di Zampa (Classi terze)</c:v>
                </c:pt>
                <c:pt idx="2">
                  <c:v>Progetto Selfie (classi quinte)</c:v>
                </c:pt>
              </c:strCache>
            </c:strRef>
          </c:cat>
          <c:val>
            <c:numRef>
              <c:f>Sheet1!$G$2:$G$4</c:f>
              <c:numCache>
                <c:formatCode>0.##%</c:formatCode>
                <c:ptCount val="3"/>
                <c:pt idx="0">
                  <c:v>0.0</c:v>
                </c:pt>
                <c:pt idx="1">
                  <c:v>0.011</c:v>
                </c:pt>
                <c:pt idx="2">
                  <c:v>0.011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89009368"/>
        <c:axId val="-2089006328"/>
      </c:barChart>
      <c:catAx>
        <c:axId val="-2089009368"/>
        <c:scaling>
          <c:orientation val="maxMin"/>
        </c:scaling>
        <c:delete val="0"/>
        <c:axPos val="l"/>
        <c:majorGridlines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89006328"/>
        <c:crosses val="autoZero"/>
        <c:auto val="1"/>
        <c:lblAlgn val="ctr"/>
        <c:lblOffset val="100"/>
        <c:noMultiLvlLbl val="0"/>
      </c:catAx>
      <c:valAx>
        <c:axId val="-2089006328"/>
        <c:scaling>
          <c:orientation val="minMax"/>
        </c:scaling>
        <c:delete val="1"/>
        <c:axPos val="t"/>
        <c:numFmt formatCode="0.##%" sourceLinked="1"/>
        <c:majorTickMark val="out"/>
        <c:minorTickMark val="none"/>
        <c:tickLblPos val="none"/>
        <c:crossAx val="-20890093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4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3.3%,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3.3%,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29.67%, 27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27.47%, 25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Mio figlio/a non ha partecipato a concorsi  36.26%, 33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Sheet1!$A$2:$A$6</c:f>
              <c:strCache>
                <c:ptCount val="5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  <c:pt idx="4">
                  <c:v>Mio figlio/a non ha partecipato a concorsi </c:v>
                </c:pt>
              </c:strCache>
            </c:strRef>
          </c:cat>
          <c:val>
            <c:numRef>
              <c:f>Sheet1!$B$2:$B$6</c:f>
              <c:numCache>
                <c:formatCode>0.##%</c:formatCode>
                <c:ptCount val="5"/>
                <c:pt idx="0">
                  <c:v>0.033</c:v>
                </c:pt>
                <c:pt idx="1">
                  <c:v>0.033</c:v>
                </c:pt>
                <c:pt idx="2">
                  <c:v>0.2967</c:v>
                </c:pt>
                <c:pt idx="3">
                  <c:v>0.2747</c:v>
                </c:pt>
                <c:pt idx="4">
                  <c:v>0.36259997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25"/>
                  <c:y val="0.018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Poco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56.6%, 30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43.4%, 23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0.566</c:v>
                </c:pt>
                <c:pt idx="3">
                  <c:v>0.43400002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33.85%, 22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 61.54%, 40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448495734908136"/>
                  <c:y val="0.1521609251968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Molto </a:t>
                    </a:r>
                    <a:r>
                      <a:rPr lang="en-US" dirty="0" smtClean="0"/>
                      <a:t>4.61%</a:t>
                    </a:r>
                    <a:r>
                      <a:rPr lang="en-US" dirty="0"/>
                      <a:t>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 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0.3385</c:v>
                </c:pt>
                <c:pt idx="2">
                  <c:v>0.6154</c:v>
                </c:pt>
                <c:pt idx="3">
                  <c:v>0.0462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7.55%,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 43.4%, 23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Molto </a:t>
                    </a:r>
                    <a:r>
                      <a:rPr lang="en-US" dirty="0" smtClean="0"/>
                      <a:t>49.05%</a:t>
                    </a:r>
                    <a:r>
                      <a:rPr lang="en-US" dirty="0"/>
                      <a:t>, 26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 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0.075500004</c:v>
                </c:pt>
                <c:pt idx="2">
                  <c:v>0.43400002</c:v>
                </c:pt>
                <c:pt idx="3">
                  <c:v>0.49060002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>
                <c:manualLayout>
                  <c:x val="0.166666666666667"/>
                  <c:y val="0.018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3.77%,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err="1"/>
                      <a:t>Abbastanza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50.95%</a:t>
                    </a:r>
                    <a:r>
                      <a:rPr lang="en-US" dirty="0"/>
                      <a:t>, 27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45.28%, 24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0.0377</c:v>
                </c:pt>
                <c:pt idx="2">
                  <c:v>0.5094</c:v>
                </c:pt>
                <c:pt idx="3">
                  <c:v>0.45279998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8288221784777"/>
                  <c:y val="0.012983513779527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Poco 3.77%,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43.4%, 23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52.83%, 28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0.0377</c:v>
                </c:pt>
                <c:pt idx="2">
                  <c:v>0.43400002</c:v>
                </c:pt>
                <c:pt idx="3">
                  <c:v>0.52830005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1.89%,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9.43%, 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56.6%, 30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32.08%, 17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0.0189</c:v>
                </c:pt>
                <c:pt idx="1">
                  <c:v>0.0943</c:v>
                </c:pt>
                <c:pt idx="2">
                  <c:v>0.566</c:v>
                </c:pt>
                <c:pt idx="3">
                  <c:v>0.3208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7.55%,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62.26%, 33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30.19%, 16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0.075500004</c:v>
                </c:pt>
                <c:pt idx="2">
                  <c:v>0.62259996</c:v>
                </c:pt>
                <c:pt idx="3">
                  <c:v>0.3019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3.77%,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16.98%, 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49.06%, 26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30.19%, 16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0.0377</c:v>
                </c:pt>
                <c:pt idx="1">
                  <c:v>0.1698</c:v>
                </c:pt>
                <c:pt idx="2">
                  <c:v>0.49060002</c:v>
                </c:pt>
                <c:pt idx="3">
                  <c:v>0.3019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11.32%, 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54.72%, 29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33.96%, 18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0.113199994</c:v>
                </c:pt>
                <c:pt idx="2">
                  <c:v>0.5472</c:v>
                </c:pt>
                <c:pt idx="3">
                  <c:v>0.3396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7.55%,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43.4%, 23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Molto </a:t>
                    </a:r>
                    <a:r>
                      <a:rPr lang="en-US" dirty="0" smtClean="0"/>
                      <a:t>49.05%</a:t>
                    </a:r>
                    <a:r>
                      <a:rPr lang="en-US" dirty="0"/>
                      <a:t>, 26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0.075500004</c:v>
                </c:pt>
                <c:pt idx="2">
                  <c:v>0.43400002</c:v>
                </c:pt>
                <c:pt idx="3">
                  <c:v>0.49060002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1.89%,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5.66%,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err="1"/>
                      <a:t>Abbastanza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54.71%</a:t>
                    </a:r>
                    <a:r>
                      <a:rPr lang="en-US" dirty="0"/>
                      <a:t>, 29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37.74%, 20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0.0189</c:v>
                </c:pt>
                <c:pt idx="1">
                  <c:v>0.056599997</c:v>
                </c:pt>
                <c:pt idx="2">
                  <c:v>0.5472</c:v>
                </c:pt>
                <c:pt idx="3">
                  <c:v>0.3774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5.66%,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11.32%, 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45.28%, 24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37.74%, 20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0.056599997</c:v>
                </c:pt>
                <c:pt idx="1">
                  <c:v>0.113199994</c:v>
                </c:pt>
                <c:pt idx="2">
                  <c:v>0.45279998</c:v>
                </c:pt>
                <c:pt idx="3">
                  <c:v>0.3774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3.08%,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30.77%, 20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46.15%, 30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20%, 13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0.0308</c:v>
                </c:pt>
                <c:pt idx="1">
                  <c:v>0.3077</c:v>
                </c:pt>
                <c:pt idx="2">
                  <c:v>0.46150002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1.89%,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5.66%,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47.17%, 25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45.28%, 24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0.0189</c:v>
                </c:pt>
                <c:pt idx="1">
                  <c:v>0.056599997</c:v>
                </c:pt>
                <c:pt idx="2">
                  <c:v>0.47169998</c:v>
                </c:pt>
                <c:pt idx="3">
                  <c:v>0.45279998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3.77%,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3.77%,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52.83%, 28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Molto </a:t>
                    </a:r>
                    <a:r>
                      <a:rPr lang="en-US" dirty="0" smtClean="0"/>
                      <a:t>39.63%</a:t>
                    </a:r>
                    <a:r>
                      <a:rPr lang="en-US" dirty="0"/>
                      <a:t>, 21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0.0377</c:v>
                </c:pt>
                <c:pt idx="1">
                  <c:v>0.0377</c:v>
                </c:pt>
                <c:pt idx="2">
                  <c:v>0.52830005</c:v>
                </c:pt>
                <c:pt idx="3">
                  <c:v>0.3962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4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1.89%,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3.77%,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9.43%, 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1.89%,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Non ho richiesto colloquio con Dirigente Scolastico 83.02%, 44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Sheet1!$A$2:$A$6</c:f>
              <c:strCache>
                <c:ptCount val="5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  <c:pt idx="4">
                  <c:v>Non ho richiesto colloquio con Dirigente Scolastico</c:v>
                </c:pt>
              </c:strCache>
            </c:strRef>
          </c:cat>
          <c:val>
            <c:numRef>
              <c:f>Sheet1!$B$2:$B$6</c:f>
              <c:numCache>
                <c:formatCode>0.##%</c:formatCode>
                <c:ptCount val="5"/>
                <c:pt idx="0">
                  <c:v>0.0189</c:v>
                </c:pt>
                <c:pt idx="1">
                  <c:v>0.0377</c:v>
                </c:pt>
                <c:pt idx="2">
                  <c:v>0.0943</c:v>
                </c:pt>
                <c:pt idx="3">
                  <c:v>0.0189</c:v>
                </c:pt>
                <c:pt idx="4">
                  <c:v>0.83019996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Almeno una volta a settimana 62.26%, 33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Ogni tanto 26.42%, 14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Raramente 11.32%, 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In occasioni particolari (scioperi, eventi ...)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75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Mai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Sheet1!$A$2:$A$6</c:f>
              <c:strCache>
                <c:ptCount val="5"/>
                <c:pt idx="0">
                  <c:v>Almeno una volta a settimana</c:v>
                </c:pt>
                <c:pt idx="1">
                  <c:v>Ogni tanto</c:v>
                </c:pt>
                <c:pt idx="2">
                  <c:v>Raramente</c:v>
                </c:pt>
                <c:pt idx="3">
                  <c:v>In occasioni particolari (scioperi, eventi ...)</c:v>
                </c:pt>
                <c:pt idx="4">
                  <c:v>Mai</c:v>
                </c:pt>
              </c:strCache>
            </c:strRef>
          </c:cat>
          <c:val>
            <c:numRef>
              <c:f>Sheet1!$B$2:$B$6</c:f>
              <c:numCache>
                <c:formatCode>0.##%</c:formatCode>
                <c:ptCount val="5"/>
                <c:pt idx="0">
                  <c:v>0.62259996</c:v>
                </c:pt>
                <c:pt idx="1">
                  <c:v>0.2642</c:v>
                </c:pt>
                <c:pt idx="2">
                  <c:v>0.113199994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Almeno una volta a settimana 71.7%, 38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Ogni tanto 20.75%, 11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732145669291339"/>
                  <c:y val="0.13223154527559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Raramente 5.66%,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20833333333333"/>
                  <c:y val="0.062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 occasioni particolari (sciopero, eventi ...)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442675524934384"/>
                  <c:y val="-0.00047736220472440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Mai 1.89%,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Sheet1!$A$2:$A$6</c:f>
              <c:strCache>
                <c:ptCount val="5"/>
                <c:pt idx="0">
                  <c:v>Almeno una volta a settimana</c:v>
                </c:pt>
                <c:pt idx="1">
                  <c:v>Ogni tanto</c:v>
                </c:pt>
                <c:pt idx="2">
                  <c:v>Raramente</c:v>
                </c:pt>
                <c:pt idx="3">
                  <c:v>In occasioni particolari (sciopero, eventi ...)</c:v>
                </c:pt>
                <c:pt idx="4">
                  <c:v>Mai</c:v>
                </c:pt>
              </c:strCache>
            </c:strRef>
          </c:cat>
          <c:val>
            <c:numRef>
              <c:f>Sheet1!$B$2:$B$6</c:f>
              <c:numCache>
                <c:formatCode>0.##%</c:formatCode>
                <c:ptCount val="5"/>
                <c:pt idx="0">
                  <c:v>0.71699995</c:v>
                </c:pt>
                <c:pt idx="1">
                  <c:v>0.2075</c:v>
                </c:pt>
                <c:pt idx="2">
                  <c:v>0.056599997</c:v>
                </c:pt>
                <c:pt idx="3">
                  <c:v>0.0</c:v>
                </c:pt>
                <c:pt idx="4">
                  <c:v>0.0189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3.77%,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3.77%,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69.81%, 37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Molto </a:t>
                    </a:r>
                    <a:r>
                      <a:rPr lang="en-US" dirty="0" smtClean="0"/>
                      <a:t>22.65%</a:t>
                    </a:r>
                    <a:r>
                      <a:rPr lang="en-US" dirty="0"/>
                      <a:t>, 12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0.0377</c:v>
                </c:pt>
                <c:pt idx="1">
                  <c:v>0.0377</c:v>
                </c:pt>
                <c:pt idx="2">
                  <c:v>0.6981</c:v>
                </c:pt>
                <c:pt idx="3">
                  <c:v>0.22639999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15.09%, 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56.6%, 30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28.3%, 15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0.1509</c:v>
                </c:pt>
                <c:pt idx="2">
                  <c:v>0.566</c:v>
                </c:pt>
                <c:pt idx="3">
                  <c:v>0.283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Pt>
            <c:idx val="4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>
                <c:manualLayout>
                  <c:x val="-0.00967659120734908"/>
                  <c:y val="0.28077288385826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Per niente 1.89%,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283180774278215"/>
                  <c:y val="0.0043213582677165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Poco 3.77%,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err="1"/>
                      <a:t>Abbastanza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60.37%</a:t>
                    </a:r>
                    <a:r>
                      <a:rPr lang="en-US" dirty="0"/>
                      <a:t>, 32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32.08%, 17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447916502624672"/>
                  <c:y val="0.02812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Mio/a figlio/a non ha partecipato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696718339895013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La </a:t>
                    </a:r>
                    <a:r>
                      <a:rPr lang="en-US" dirty="0" err="1"/>
                      <a:t>classe</a:t>
                    </a:r>
                    <a:r>
                      <a:rPr lang="en-US" dirty="0"/>
                      <a:t> di </a:t>
                    </a:r>
                    <a:r>
                      <a:rPr lang="en-US" dirty="0" err="1"/>
                      <a:t>mio</a:t>
                    </a:r>
                    <a:r>
                      <a:rPr lang="en-US" dirty="0"/>
                      <a:t>/a </a:t>
                    </a:r>
                    <a:r>
                      <a:rPr lang="en-US" dirty="0" err="1"/>
                      <a:t>figlio</a:t>
                    </a:r>
                    <a:r>
                      <a:rPr lang="en-US" dirty="0"/>
                      <a:t>/a non ha </a:t>
                    </a:r>
                    <a:r>
                      <a:rPr lang="en-US" dirty="0" err="1"/>
                      <a:t>ancora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effettuato</a:t>
                    </a:r>
                    <a:r>
                      <a:rPr lang="en-US" dirty="0"/>
                      <a:t> - non </a:t>
                    </a:r>
                    <a:r>
                      <a:rPr lang="en-US" dirty="0" err="1"/>
                      <a:t>effettuerà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uscite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didattiche</a:t>
                    </a:r>
                    <a:r>
                      <a:rPr lang="en-US" dirty="0"/>
                      <a:t> 1.89%,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Sheet1!$A$2:$A$7</c:f>
              <c:strCache>
                <c:ptCount val="6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  <c:pt idx="4">
                  <c:v>Mio/a figlio/a non ha partecipato</c:v>
                </c:pt>
                <c:pt idx="5">
                  <c:v>La classe di mio/a figlio/a non ha ancora effettuato - non effettuerà uscite didattiche</c:v>
                </c:pt>
              </c:strCache>
            </c:strRef>
          </c:cat>
          <c:val>
            <c:numRef>
              <c:f>Sheet1!$B$2:$B$7</c:f>
              <c:numCache>
                <c:formatCode>0.##%</c:formatCode>
                <c:ptCount val="6"/>
                <c:pt idx="0">
                  <c:v>0.0189</c:v>
                </c:pt>
                <c:pt idx="1">
                  <c:v>0.0377</c:v>
                </c:pt>
                <c:pt idx="2">
                  <c:v>0.6038</c:v>
                </c:pt>
                <c:pt idx="3">
                  <c:v>0.3208</c:v>
                </c:pt>
                <c:pt idx="4">
                  <c:v>0.0</c:v>
                </c:pt>
                <c:pt idx="5">
                  <c:v>0.0189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15.09%, 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52.83%, 28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32.08%, 17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0.1509</c:v>
                </c:pt>
                <c:pt idx="2">
                  <c:v>0.52830005</c:v>
                </c:pt>
                <c:pt idx="3">
                  <c:v>0.3208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4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 3.77%,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5.66%,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15.09%, 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Molto </a:t>
                    </a:r>
                    <a:r>
                      <a:rPr lang="en-US" dirty="0" smtClean="0"/>
                      <a:t>20.76%</a:t>
                    </a:r>
                    <a:r>
                      <a:rPr lang="en-US" dirty="0"/>
                      <a:t>, 11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Non ho mai contattato l'Ufficio di segreteria 54.72%, 29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Sheet1!$A$2:$A$6</c:f>
              <c:strCache>
                <c:ptCount val="5"/>
                <c:pt idx="0">
                  <c:v>Per niente 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  <c:pt idx="4">
                  <c:v>Non ho mai contattato l'Ufficio di segreteria</c:v>
                </c:pt>
              </c:strCache>
            </c:strRef>
          </c:cat>
          <c:val>
            <c:numRef>
              <c:f>Sheet1!$B$2:$B$6</c:f>
              <c:numCache>
                <c:formatCode>0.##%</c:formatCode>
                <c:ptCount val="5"/>
                <c:pt idx="0">
                  <c:v>0.0377</c:v>
                </c:pt>
                <c:pt idx="1">
                  <c:v>0.056599997</c:v>
                </c:pt>
                <c:pt idx="2">
                  <c:v>0.1509</c:v>
                </c:pt>
                <c:pt idx="3">
                  <c:v>0.2075</c:v>
                </c:pt>
                <c:pt idx="4">
                  <c:v>0.5472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1.54%,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29.23%, 19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64.62%, 42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Molto </a:t>
                    </a:r>
                    <a:r>
                      <a:rPr lang="en-US" dirty="0" smtClean="0"/>
                      <a:t>4.61%</a:t>
                    </a:r>
                    <a:r>
                      <a:rPr lang="en-US" dirty="0"/>
                      <a:t>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0.0154</c:v>
                </c:pt>
                <c:pt idx="1">
                  <c:v>0.2923</c:v>
                </c:pt>
                <c:pt idx="2">
                  <c:v>0.6462</c:v>
                </c:pt>
                <c:pt idx="3">
                  <c:v>0.0462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1.89%,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1.89%,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err="1"/>
                      <a:t>Abbastanza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77.35%</a:t>
                    </a:r>
                    <a:r>
                      <a:rPr lang="en-US" dirty="0"/>
                      <a:t>, 41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18.87%, 10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0.0189</c:v>
                </c:pt>
                <c:pt idx="1">
                  <c:v>0.0189</c:v>
                </c:pt>
                <c:pt idx="2">
                  <c:v>0.7736</c:v>
                </c:pt>
                <c:pt idx="3">
                  <c:v>0.1887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3.77%,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5.66%,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64.15%, 34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26.42%, 14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0.0377</c:v>
                </c:pt>
                <c:pt idx="1">
                  <c:v>0.056599997</c:v>
                </c:pt>
                <c:pt idx="2">
                  <c:v>0.6415</c:v>
                </c:pt>
                <c:pt idx="3">
                  <c:v>0.2642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3.77%,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22.64%, 12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37.74%, 20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13.21%, 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Mio/a figlio/a non frequenta  22.64%, 12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Sheet1!$A$2:$A$6</c:f>
              <c:strCache>
                <c:ptCount val="5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  <c:pt idx="4">
                  <c:v>Mio/a figlio/a non frequenta </c:v>
                </c:pt>
              </c:strCache>
            </c:strRef>
          </c:cat>
          <c:val>
            <c:numRef>
              <c:f>Sheet1!$B$2:$B$6</c:f>
              <c:numCache>
                <c:formatCode>0.##%</c:formatCode>
                <c:ptCount val="5"/>
                <c:pt idx="0">
                  <c:v>0.0377</c:v>
                </c:pt>
                <c:pt idx="1">
                  <c:v>0.22639999</c:v>
                </c:pt>
                <c:pt idx="2">
                  <c:v>0.3774</c:v>
                </c:pt>
                <c:pt idx="3">
                  <c:v>0.1321</c:v>
                </c:pt>
                <c:pt idx="4">
                  <c:v>0.22639999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ha partecipato al progetto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Laboratorio musicale</c:v>
                </c:pt>
                <c:pt idx="1">
                  <c:v>Laboratorio di arte</c:v>
                </c:pt>
                <c:pt idx="2">
                  <c:v>Animazione alla lettura</c:v>
                </c:pt>
                <c:pt idx="3">
                  <c:v>Libriamoci</c:v>
                </c:pt>
                <c:pt idx="4">
                  <c:v>Lo psicologo a scuola</c:v>
                </c:pt>
              </c:strCache>
            </c:strRef>
          </c:cat>
          <c:val>
            <c:numRef>
              <c:f>Sheet1!$B$2:$B$6</c:f>
              <c:numCache>
                <c:formatCode>0.##%</c:formatCode>
                <c:ptCount val="5"/>
                <c:pt idx="0">
                  <c:v>0.0189</c:v>
                </c:pt>
                <c:pt idx="1">
                  <c:v>0.0377</c:v>
                </c:pt>
                <c:pt idx="2">
                  <c:v>0.1321</c:v>
                </c:pt>
                <c:pt idx="3">
                  <c:v>0.113199994</c:v>
                </c:pt>
                <c:pt idx="4">
                  <c:v>0.43400002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Laboratorio musicale</c:v>
                </c:pt>
                <c:pt idx="1">
                  <c:v>Laboratorio di arte</c:v>
                </c:pt>
                <c:pt idx="2">
                  <c:v>Animazione alla lettura</c:v>
                </c:pt>
                <c:pt idx="3">
                  <c:v>Libriamoci</c:v>
                </c:pt>
                <c:pt idx="4">
                  <c:v>Lo psicologo a scuola</c:v>
                </c:pt>
              </c:strCache>
            </c:strRef>
          </c:cat>
          <c:val>
            <c:numRef>
              <c:f>Sheet1!$C$2:$C$6</c:f>
              <c:numCache>
                <c:formatCode>0.##%</c:formatCode>
                <c:ptCount val="5"/>
                <c:pt idx="0">
                  <c:v>0.3396</c:v>
                </c:pt>
                <c:pt idx="1">
                  <c:v>0.43400002</c:v>
                </c:pt>
                <c:pt idx="2">
                  <c:v>0.3962</c:v>
                </c:pt>
                <c:pt idx="3">
                  <c:v>0.43400002</c:v>
                </c:pt>
                <c:pt idx="4">
                  <c:v>0.3019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Laboratorio musicale</c:v>
                </c:pt>
                <c:pt idx="1">
                  <c:v>Laboratorio di arte</c:v>
                </c:pt>
                <c:pt idx="2">
                  <c:v>Animazione alla lettura</c:v>
                </c:pt>
                <c:pt idx="3">
                  <c:v>Libriamoci</c:v>
                </c:pt>
                <c:pt idx="4">
                  <c:v>Lo psicologo a scuola</c:v>
                </c:pt>
              </c:strCache>
            </c:strRef>
          </c:cat>
          <c:val>
            <c:numRef>
              <c:f>Sheet1!$D$2:$D$6</c:f>
              <c:numCache>
                <c:formatCode>0.##%</c:formatCode>
                <c:ptCount val="5"/>
                <c:pt idx="0">
                  <c:v>0.49060002</c:v>
                </c:pt>
                <c:pt idx="1">
                  <c:v>0.41509998</c:v>
                </c:pt>
                <c:pt idx="2">
                  <c:v>0.41509998</c:v>
                </c:pt>
                <c:pt idx="3">
                  <c:v>0.3962</c:v>
                </c:pt>
                <c:pt idx="4">
                  <c:v>0.22639999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Laboratorio musicale</c:v>
                </c:pt>
                <c:pt idx="1">
                  <c:v>Laboratorio di arte</c:v>
                </c:pt>
                <c:pt idx="2">
                  <c:v>Animazione alla lettura</c:v>
                </c:pt>
                <c:pt idx="3">
                  <c:v>Libriamoci</c:v>
                </c:pt>
                <c:pt idx="4">
                  <c:v>Lo psicologo a scuola</c:v>
                </c:pt>
              </c:strCache>
            </c:strRef>
          </c:cat>
          <c:val>
            <c:numRef>
              <c:f>Sheet1!$E$2:$E$6</c:f>
              <c:numCache>
                <c:formatCode>0.##%</c:formatCode>
                <c:ptCount val="5"/>
                <c:pt idx="0">
                  <c:v>0.113199994</c:v>
                </c:pt>
                <c:pt idx="1">
                  <c:v>0.0943</c:v>
                </c:pt>
                <c:pt idx="2">
                  <c:v>0.056599997</c:v>
                </c:pt>
                <c:pt idx="3">
                  <c:v>0.0377</c:v>
                </c:pt>
                <c:pt idx="4">
                  <c:v>0.0377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B45EC7"/>
            </a:solidFill>
          </c:spPr>
          <c:invertIfNegative val="0"/>
          <c:dLbls>
            <c:dLbl>
              <c:idx val="0"/>
              <c:layout>
                <c:manualLayout>
                  <c:x val="0.0347222222222221"/>
                  <c:y val="-0.0031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305555555555554"/>
                  <c:y val="-0.0031249999999999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249999999999999"/>
                  <c:y val="-0.0062500000000000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291666666666667"/>
                  <c:y val="1.1458200967218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402777777777778"/>
                  <c:y val="-0.0062497539370078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B45EC7"/>
              </a:solidFill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Laboratorio musicale</c:v>
                </c:pt>
                <c:pt idx="1">
                  <c:v>Laboratorio di arte</c:v>
                </c:pt>
                <c:pt idx="2">
                  <c:v>Animazione alla lettura</c:v>
                </c:pt>
                <c:pt idx="3">
                  <c:v>Libriamoci</c:v>
                </c:pt>
                <c:pt idx="4">
                  <c:v>Lo psicologo a scuola</c:v>
                </c:pt>
              </c:strCache>
            </c:strRef>
          </c:cat>
          <c:val>
            <c:numRef>
              <c:f>Sheet1!$F$2:$F$6</c:f>
              <c:numCache>
                <c:formatCode>0.##%</c:formatCode>
                <c:ptCount val="5"/>
                <c:pt idx="0">
                  <c:v>0.0377</c:v>
                </c:pt>
                <c:pt idx="1">
                  <c:v>0.0189</c:v>
                </c:pt>
                <c:pt idx="2">
                  <c:v>0.0</c:v>
                </c:pt>
                <c:pt idx="3">
                  <c:v>0.0189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85223448"/>
        <c:axId val="-2085262824"/>
      </c:barChart>
      <c:catAx>
        <c:axId val="-2085223448"/>
        <c:scaling>
          <c:orientation val="maxMin"/>
        </c:scaling>
        <c:delete val="0"/>
        <c:axPos val="l"/>
        <c:majorGridlines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85262824"/>
        <c:crosses val="autoZero"/>
        <c:auto val="1"/>
        <c:lblAlgn val="ctr"/>
        <c:lblOffset val="100"/>
        <c:noMultiLvlLbl val="0"/>
      </c:catAx>
      <c:valAx>
        <c:axId val="-208526282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85223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2756124234471"/>
          <c:y val="0.0461053149606299"/>
          <c:w val="0.257243875765529"/>
          <c:h val="0.489039124015748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1.89%,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5.66%,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err="1"/>
                      <a:t>Abbastanza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41.50%</a:t>
                    </a:r>
                    <a:r>
                      <a:rPr lang="en-US" dirty="0"/>
                      <a:t>, 22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49.06%, 26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Mio/a figlio/a non ha partecipato alla Giornata sulla consapevolezza dell'Autismo 1.89%,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Sheet1!$A$2:$A$6</c:f>
              <c:strCache>
                <c:ptCount val="5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  <c:pt idx="4">
                  <c:v>Mio/a figlio/a non ha partecipato alla Giornata sulla consapevolezza dell'Autismo</c:v>
                </c:pt>
              </c:strCache>
            </c:strRef>
          </c:cat>
          <c:val>
            <c:numRef>
              <c:f>Sheet1!$B$2:$B$6</c:f>
              <c:numCache>
                <c:formatCode>0.##%</c:formatCode>
                <c:ptCount val="5"/>
                <c:pt idx="0">
                  <c:v>0.0189</c:v>
                </c:pt>
                <c:pt idx="1">
                  <c:v>0.056599997</c:v>
                </c:pt>
                <c:pt idx="2">
                  <c:v>0.41509998</c:v>
                </c:pt>
                <c:pt idx="3">
                  <c:v>0.49060002</c:v>
                </c:pt>
                <c:pt idx="4">
                  <c:v>0.0189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frequenta la/le classe/i -categoria in oggetto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Educazione alla teatralità (CLASSI IV)</c:v>
                </c:pt>
                <c:pt idx="1">
                  <c:v>Progetto "Girotondo"  (CLASSI III, IV, V)</c:v>
                </c:pt>
                <c:pt idx="2">
                  <c:v>Supporto ad alunni con Bisogni Educativi Speciali (PER ALUNNI CHE HANNO ADERITO AL PROGETTO)</c:v>
                </c:pt>
                <c:pt idx="3">
                  <c:v>Dopo scuola alunni stranieri (PER ALUNNI CHE HANNO ADERITO ALL'INIZIATIVA- EXTRASCOLASTICO)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0.566</c:v>
                </c:pt>
                <c:pt idx="1">
                  <c:v>0.3208</c:v>
                </c:pt>
                <c:pt idx="2">
                  <c:v>0.41509998</c:v>
                </c:pt>
                <c:pt idx="3">
                  <c:v>0.47169998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Mio/a figlio/a non ha partecipato al progetto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Educazione alla teatralità (CLASSI IV)</c:v>
                </c:pt>
                <c:pt idx="1">
                  <c:v>Progetto "Girotondo"  (CLASSI III, IV, V)</c:v>
                </c:pt>
                <c:pt idx="2">
                  <c:v>Supporto ad alunni con Bisogni Educativi Speciali (PER ALUNNI CHE HANNO ADERITO AL PROGETTO)</c:v>
                </c:pt>
                <c:pt idx="3">
                  <c:v>Dopo scuola alunni stranieri (PER ALUNNI CHE HANNO ADERITO ALL'INIZIATIVA- EXTRASCOLASTICO)</c:v>
                </c:pt>
              </c:strCache>
            </c:strRef>
          </c:cat>
          <c:val>
            <c:numRef>
              <c:f>Sheet1!$C$2:$C$5</c:f>
              <c:numCache>
                <c:formatCode>0.##%</c:formatCode>
                <c:ptCount val="4"/>
                <c:pt idx="0">
                  <c:v>0.113199994</c:v>
                </c:pt>
                <c:pt idx="1">
                  <c:v>0.1321</c:v>
                </c:pt>
                <c:pt idx="2">
                  <c:v>0.43400002</c:v>
                </c:pt>
                <c:pt idx="3">
                  <c:v>0.43400002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it-IT" smtClean="0"/>
                      <a:t>24,52%</a:t>
                    </a:r>
                    <a:endParaRPr lang="it-IT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Educazione alla teatralità (CLASSI IV)</c:v>
                </c:pt>
                <c:pt idx="1">
                  <c:v>Progetto "Girotondo"  (CLASSI III, IV, V)</c:v>
                </c:pt>
                <c:pt idx="2">
                  <c:v>Supporto ad alunni con Bisogni Educativi Speciali (PER ALUNNI CHE HANNO ADERITO AL PROGETTO)</c:v>
                </c:pt>
                <c:pt idx="3">
                  <c:v>Dopo scuola alunni stranieri (PER ALUNNI CHE HANNO ADERITO ALL'INIZIATIVA- EXTRASCOLASTICO)</c:v>
                </c:pt>
              </c:strCache>
            </c:strRef>
          </c:cat>
          <c:val>
            <c:numRef>
              <c:f>Sheet1!$D$2:$D$5</c:f>
              <c:numCache>
                <c:formatCode>0.##%</c:formatCode>
                <c:ptCount val="4"/>
                <c:pt idx="0">
                  <c:v>0.113199994</c:v>
                </c:pt>
                <c:pt idx="1">
                  <c:v>0.24530001</c:v>
                </c:pt>
                <c:pt idx="2">
                  <c:v>0.075500004</c:v>
                </c:pt>
                <c:pt idx="3">
                  <c:v>0.0189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dLbl>
              <c:idx val="2"/>
              <c:layout>
                <c:manualLayout>
                  <c:x val="0.00972222222222212"/>
                  <c:y val="-0.0156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277777777777778"/>
                  <c:y val="-0.068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Educazione alla teatralità (CLASSI IV)</c:v>
                </c:pt>
                <c:pt idx="1">
                  <c:v>Progetto "Girotondo"  (CLASSI III, IV, V)</c:v>
                </c:pt>
                <c:pt idx="2">
                  <c:v>Supporto ad alunni con Bisogni Educativi Speciali (PER ALUNNI CHE HANNO ADERITO AL PROGETTO)</c:v>
                </c:pt>
                <c:pt idx="3">
                  <c:v>Dopo scuola alunni stranieri (PER ALUNNI CHE HANNO ADERITO ALL'INIZIATIVA- EXTRASCOLASTICO)</c:v>
                </c:pt>
              </c:strCache>
            </c:strRef>
          </c:cat>
          <c:val>
            <c:numRef>
              <c:f>Sheet1!$E$2:$E$5</c:f>
              <c:numCache>
                <c:formatCode>0.##%</c:formatCode>
                <c:ptCount val="4"/>
                <c:pt idx="0">
                  <c:v>0.1887</c:v>
                </c:pt>
                <c:pt idx="1">
                  <c:v>0.24530001</c:v>
                </c:pt>
                <c:pt idx="2">
                  <c:v>0.075500004</c:v>
                </c:pt>
                <c:pt idx="3">
                  <c:v>0.0377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B45EC7"/>
            </a:solidFill>
          </c:spPr>
          <c:invertIfNegative val="0"/>
          <c:dLbls>
            <c:dLbl>
              <c:idx val="2"/>
              <c:layout>
                <c:manualLayout>
                  <c:x val="-1.0185067526416E-16"/>
                  <c:y val="0.0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833333333333333"/>
                  <c:y val="0.0781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B45EC7"/>
              </a:solidFill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Educazione alla teatralità (CLASSI IV)</c:v>
                </c:pt>
                <c:pt idx="1">
                  <c:v>Progetto "Girotondo"  (CLASSI III, IV, V)</c:v>
                </c:pt>
                <c:pt idx="2">
                  <c:v>Supporto ad alunni con Bisogni Educativi Speciali (PER ALUNNI CHE HANNO ADERITO AL PROGETTO)</c:v>
                </c:pt>
                <c:pt idx="3">
                  <c:v>Dopo scuola alunni stranieri (PER ALUNNI CHE HANNO ADERITO ALL'INIZIATIVA- EXTRASCOLASTICO)</c:v>
                </c:pt>
              </c:strCache>
            </c:strRef>
          </c:cat>
          <c:val>
            <c:numRef>
              <c:f>Sheet1!$F$2:$F$5</c:f>
              <c:numCache>
                <c:formatCode>0.##%</c:formatCode>
                <c:ptCount val="4"/>
                <c:pt idx="0">
                  <c:v>0.0</c:v>
                </c:pt>
                <c:pt idx="1">
                  <c:v>0.056599997</c:v>
                </c:pt>
                <c:pt idx="2">
                  <c:v>0.0</c:v>
                </c:pt>
                <c:pt idx="3">
                  <c:v>0.0377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95C5B0"/>
            </a:solidFill>
          </c:spPr>
          <c:invertIfNegative val="0"/>
          <c:dLbls>
            <c:dLbl>
              <c:idx val="0"/>
              <c:layout>
                <c:manualLayout>
                  <c:x val="0.0402777777777778"/>
                  <c:y val="-0.006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291666666666666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458333333333334"/>
                  <c:y val="4.92125984251968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333333333333333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95C5B0"/>
              </a:solidFill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Educazione alla teatralità (CLASSI IV)</c:v>
                </c:pt>
                <c:pt idx="1">
                  <c:v>Progetto "Girotondo"  (CLASSI III, IV, V)</c:v>
                </c:pt>
                <c:pt idx="2">
                  <c:v>Supporto ad alunni con Bisogni Educativi Speciali (PER ALUNNI CHE HANNO ADERITO AL PROGETTO)</c:v>
                </c:pt>
                <c:pt idx="3">
                  <c:v>Dopo scuola alunni stranieri (PER ALUNNI CHE HANNO ADERITO ALL'INIZIATIVA- EXTRASCOLASTICO)</c:v>
                </c:pt>
              </c:strCache>
            </c:strRef>
          </c:cat>
          <c:val>
            <c:numRef>
              <c:f>Sheet1!$G$2:$G$5</c:f>
              <c:numCache>
                <c:formatCode>0.##%</c:formatCode>
                <c:ptCount val="4"/>
                <c:pt idx="0">
                  <c:v>0.0189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84234776"/>
        <c:axId val="-2084231736"/>
      </c:barChart>
      <c:catAx>
        <c:axId val="-2084234776"/>
        <c:scaling>
          <c:orientation val="maxMin"/>
        </c:scaling>
        <c:delete val="0"/>
        <c:axPos val="l"/>
        <c:majorGridlines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84231736"/>
        <c:crosses val="autoZero"/>
        <c:auto val="1"/>
        <c:lblAlgn val="ctr"/>
        <c:lblOffset val="100"/>
        <c:noMultiLvlLbl val="0"/>
      </c:catAx>
      <c:valAx>
        <c:axId val="-208423173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84234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0256124234471"/>
          <c:y val="0.0656530511811023"/>
          <c:w val="0.258632764654418"/>
          <c:h val="0.781193897637795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frequenta la/le classe/ i in oggetto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Easybasket (CLASSI TUTTE)</c:v>
                </c:pt>
                <c:pt idx="1">
                  <c:v>Psicomotricità (CLASSI I e II)</c:v>
                </c:pt>
                <c:pt idx="2">
                  <c:v>Hip Hop (CLASSI II, III, IV, V)</c:v>
                </c:pt>
                <c:pt idx="3">
                  <c:v>Rugby (CLASSI IV, V)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0.3019</c:v>
                </c:pt>
                <c:pt idx="2">
                  <c:v>0.24530001</c:v>
                </c:pt>
                <c:pt idx="3">
                  <c:v>0.5094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Mio/a figlio/a non ha partecipato al progetto 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Easybasket (CLASSI TUTTE)</c:v>
                </c:pt>
                <c:pt idx="1">
                  <c:v>Psicomotricità (CLASSI I e II)</c:v>
                </c:pt>
                <c:pt idx="2">
                  <c:v>Hip Hop (CLASSI II, III, IV, V)</c:v>
                </c:pt>
                <c:pt idx="3">
                  <c:v>Rugby (CLASSI IV, V)</c:v>
                </c:pt>
              </c:strCache>
            </c:strRef>
          </c:cat>
          <c:val>
            <c:numRef>
              <c:f>Sheet1!$C$2:$C$5</c:f>
              <c:numCache>
                <c:formatCode>0.##%</c:formatCode>
                <c:ptCount val="4"/>
                <c:pt idx="0">
                  <c:v>0.0189</c:v>
                </c:pt>
                <c:pt idx="1">
                  <c:v>0.0943</c:v>
                </c:pt>
                <c:pt idx="2">
                  <c:v>0.0377</c:v>
                </c:pt>
                <c:pt idx="3">
                  <c:v>0.0377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it-IT" smtClean="0"/>
                      <a:t>45,29%</a:t>
                    </a:r>
                    <a:endParaRPr lang="it-IT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it-IT" smtClean="0"/>
                      <a:t>22,65%</a:t>
                    </a:r>
                    <a:endParaRPr lang="it-IT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Easybasket (CLASSI TUTTE)</c:v>
                </c:pt>
                <c:pt idx="1">
                  <c:v>Psicomotricità (CLASSI I e II)</c:v>
                </c:pt>
                <c:pt idx="2">
                  <c:v>Hip Hop (CLASSI II, III, IV, V)</c:v>
                </c:pt>
                <c:pt idx="3">
                  <c:v>Rugby (CLASSI IV, V)</c:v>
                </c:pt>
              </c:strCache>
            </c:strRef>
          </c:cat>
          <c:val>
            <c:numRef>
              <c:f>Sheet1!$D$2:$D$5</c:f>
              <c:numCache>
                <c:formatCode>0.##%</c:formatCode>
                <c:ptCount val="4"/>
                <c:pt idx="0">
                  <c:v>0.566</c:v>
                </c:pt>
                <c:pt idx="1">
                  <c:v>0.43400002</c:v>
                </c:pt>
                <c:pt idx="2">
                  <c:v>0.45279998</c:v>
                </c:pt>
                <c:pt idx="3">
                  <c:v>0.22639999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Easybasket (CLASSI TUTTE)</c:v>
                </c:pt>
                <c:pt idx="1">
                  <c:v>Psicomotricità (CLASSI I e II)</c:v>
                </c:pt>
                <c:pt idx="2">
                  <c:v>Hip Hop (CLASSI II, III, IV, V)</c:v>
                </c:pt>
                <c:pt idx="3">
                  <c:v>Rugby (CLASSI IV, V)</c:v>
                </c:pt>
              </c:strCache>
            </c:strRef>
          </c:cat>
          <c:val>
            <c:numRef>
              <c:f>Sheet1!$E$2:$E$5</c:f>
              <c:numCache>
                <c:formatCode>0.##%</c:formatCode>
                <c:ptCount val="4"/>
                <c:pt idx="0">
                  <c:v>0.3019</c:v>
                </c:pt>
                <c:pt idx="1">
                  <c:v>0.1698</c:v>
                </c:pt>
                <c:pt idx="2">
                  <c:v>0.2075</c:v>
                </c:pt>
                <c:pt idx="3">
                  <c:v>0.2075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B45EC7"/>
            </a:solidFill>
          </c:spPr>
          <c:invertIfNegative val="0"/>
          <c:dLbls>
            <c:dLbl>
              <c:idx val="0"/>
              <c:layout>
                <c:manualLayout>
                  <c:x val="-1.0185067526416E-16"/>
                  <c:y val="0.081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B45EC7"/>
              </a:solidFill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Easybasket (CLASSI TUTTE)</c:v>
                </c:pt>
                <c:pt idx="1">
                  <c:v>Psicomotricità (CLASSI I e II)</c:v>
                </c:pt>
                <c:pt idx="2">
                  <c:v>Hip Hop (CLASSI II, III, IV, V)</c:v>
                </c:pt>
                <c:pt idx="3">
                  <c:v>Rugby (CLASSI IV, V)</c:v>
                </c:pt>
              </c:strCache>
            </c:strRef>
          </c:cat>
          <c:val>
            <c:numRef>
              <c:f>Sheet1!$F$2:$F$5</c:f>
              <c:numCache>
                <c:formatCode>0.##%</c:formatCode>
                <c:ptCount val="4"/>
                <c:pt idx="0">
                  <c:v>0.0943</c:v>
                </c:pt>
                <c:pt idx="1">
                  <c:v>0.0</c:v>
                </c:pt>
                <c:pt idx="2">
                  <c:v>0.0377</c:v>
                </c:pt>
                <c:pt idx="3">
                  <c:v>0.0189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B45EC7">
                <a:lumMod val="40000"/>
                <a:lumOff val="6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0.0333333333333332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25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138888888888889"/>
                  <c:y val="0.084375492125984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291666666666667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B45EC7">
                  <a:lumMod val="40000"/>
                  <a:lumOff val="60000"/>
                </a:srgbClr>
              </a:solidFill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Easybasket (CLASSI TUTTE)</c:v>
                </c:pt>
                <c:pt idx="1">
                  <c:v>Psicomotricità (CLASSI I e II)</c:v>
                </c:pt>
                <c:pt idx="2">
                  <c:v>Hip Hop (CLASSI II, III, IV, V)</c:v>
                </c:pt>
                <c:pt idx="3">
                  <c:v>Rugby (CLASSI IV, V)</c:v>
                </c:pt>
              </c:strCache>
            </c:strRef>
          </c:cat>
          <c:val>
            <c:numRef>
              <c:f>Sheet1!$G$2:$G$5</c:f>
              <c:numCache>
                <c:formatCode>0.##%</c:formatCode>
                <c:ptCount val="4"/>
                <c:pt idx="0">
                  <c:v>0.0189</c:v>
                </c:pt>
                <c:pt idx="1">
                  <c:v>0.0</c:v>
                </c:pt>
                <c:pt idx="2">
                  <c:v>0.0189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84138184"/>
        <c:axId val="-2084135144"/>
      </c:barChart>
      <c:catAx>
        <c:axId val="-2084138184"/>
        <c:scaling>
          <c:orientation val="maxMin"/>
        </c:scaling>
        <c:delete val="0"/>
        <c:axPos val="l"/>
        <c:majorGridlines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84135144"/>
        <c:crosses val="autoZero"/>
        <c:auto val="1"/>
        <c:lblAlgn val="ctr"/>
        <c:lblOffset val="100"/>
        <c:noMultiLvlLbl val="0"/>
      </c:catAx>
      <c:valAx>
        <c:axId val="-20841351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84138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0377077865267"/>
          <c:y val="2.8051181102362E-5"/>
          <c:w val="0.248511811023622"/>
          <c:h val="0.846818897637795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5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1.89%,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1.89%,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18.87%, 10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24.53%, 13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856076115485563"/>
                  <c:y val="-0.1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Mio/a </a:t>
                    </a:r>
                    <a:r>
                      <a:rPr lang="en-US" dirty="0" err="1"/>
                      <a:t>figlio</a:t>
                    </a:r>
                    <a:r>
                      <a:rPr lang="en-US" dirty="0"/>
                      <a:t>/a non ha </a:t>
                    </a:r>
                    <a:r>
                      <a:rPr lang="en-US" dirty="0" err="1"/>
                      <a:t>partecipato</a:t>
                    </a:r>
                    <a:r>
                      <a:rPr lang="en-US" dirty="0"/>
                      <a:t> al </a:t>
                    </a:r>
                    <a:r>
                      <a:rPr lang="en-US" dirty="0" err="1"/>
                      <a:t>progetto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9.42%</a:t>
                    </a:r>
                    <a:r>
                      <a:rPr lang="en-US" dirty="0"/>
                      <a:t>, 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Mio/a </a:t>
                    </a:r>
                    <a:r>
                      <a:rPr lang="en-US" dirty="0" err="1"/>
                      <a:t>figlio</a:t>
                    </a:r>
                    <a:r>
                      <a:rPr lang="en-US" dirty="0"/>
                      <a:t>/a non </a:t>
                    </a:r>
                    <a:r>
                      <a:rPr lang="en-US" dirty="0" err="1"/>
                      <a:t>frequenta</a:t>
                    </a:r>
                    <a:r>
                      <a:rPr lang="en-US" dirty="0"/>
                      <a:t> la/le </a:t>
                    </a:r>
                    <a:r>
                      <a:rPr lang="en-US" dirty="0" err="1"/>
                      <a:t>classe</a:t>
                    </a:r>
                    <a:r>
                      <a:rPr lang="en-US" dirty="0"/>
                      <a:t>/ </a:t>
                    </a:r>
                    <a:r>
                      <a:rPr lang="en-US" dirty="0" err="1"/>
                      <a:t>i</a:t>
                    </a:r>
                    <a:r>
                      <a:rPr lang="en-US" dirty="0"/>
                      <a:t> in </a:t>
                    </a:r>
                    <a:r>
                      <a:rPr lang="en-US" dirty="0" err="1"/>
                      <a:t>oggetto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43.4%</a:t>
                    </a:r>
                    <a:r>
                      <a:rPr lang="en-US" dirty="0"/>
                      <a:t>, 23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Sheet1!$A$2:$A$7</c:f>
              <c:strCache>
                <c:ptCount val="6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  <c:pt idx="4">
                  <c:v>Mio/a figlio/a non ha partecipato al progetto</c:v>
                </c:pt>
                <c:pt idx="5">
                  <c:v>Mio/a figlio/a non frequenta la/le classe/ i in oggetto</c:v>
                </c:pt>
              </c:strCache>
            </c:strRef>
          </c:cat>
          <c:val>
            <c:numRef>
              <c:f>Sheet1!$B$2:$B$7</c:f>
              <c:numCache>
                <c:formatCode>0.##%</c:formatCode>
                <c:ptCount val="6"/>
                <c:pt idx="0">
                  <c:v>0.0189</c:v>
                </c:pt>
                <c:pt idx="1">
                  <c:v>0.0189</c:v>
                </c:pt>
                <c:pt idx="2">
                  <c:v>0.1887</c:v>
                </c:pt>
                <c:pt idx="3">
                  <c:v>0.24530001</c:v>
                </c:pt>
                <c:pt idx="4">
                  <c:v>0.0943</c:v>
                </c:pt>
                <c:pt idx="5">
                  <c:v>0.43400002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frequenta la/le classe/ i in oggetto 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118: chiamata di emergenza (CLASSI V)</c:v>
                </c:pt>
                <c:pt idx="1">
                  <c:v>Ed. alimentare (CLASSI III,IV,V)</c:v>
                </c:pt>
              </c:strCache>
            </c:strRef>
          </c:cat>
          <c:val>
            <c:numRef>
              <c:f>Sheet1!$B$2:$B$3</c:f>
              <c:numCache>
                <c:formatCode>0.##%</c:formatCode>
                <c:ptCount val="2"/>
                <c:pt idx="0">
                  <c:v>0.71699995</c:v>
                </c:pt>
                <c:pt idx="1">
                  <c:v>0.3774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Mio/a figlio/a non ha partecipato all'intervento didattico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118: chiamata di emergenza (CLASSI V)</c:v>
                </c:pt>
                <c:pt idx="1">
                  <c:v>Ed. alimentare (CLASSI III,IV,V)</c:v>
                </c:pt>
              </c:strCache>
            </c:strRef>
          </c:cat>
          <c:val>
            <c:numRef>
              <c:f>Sheet1!$C$2:$C$3</c:f>
              <c:numCache>
                <c:formatCode>0.##%</c:formatCode>
                <c:ptCount val="2"/>
                <c:pt idx="0">
                  <c:v>0.075500004</c:v>
                </c:pt>
                <c:pt idx="1">
                  <c:v>0.0189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it-IT" smtClean="0"/>
                      <a:t>30,18%</a:t>
                    </a:r>
                    <a:endParaRPr lang="it-IT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118: chiamata di emergenza (CLASSI V)</c:v>
                </c:pt>
                <c:pt idx="1">
                  <c:v>Ed. alimentare (CLASSI III,IV,V)</c:v>
                </c:pt>
              </c:strCache>
            </c:strRef>
          </c:cat>
          <c:val>
            <c:numRef>
              <c:f>Sheet1!$D$2:$D$3</c:f>
              <c:numCache>
                <c:formatCode>0.##%</c:formatCode>
                <c:ptCount val="2"/>
                <c:pt idx="0">
                  <c:v>0.1509</c:v>
                </c:pt>
                <c:pt idx="1">
                  <c:v>0.3019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dLbl>
              <c:idx val="0"/>
              <c:layout>
                <c:manualLayout>
                  <c:x val="0.00972222222222222"/>
                  <c:y val="-0.0531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118: chiamata di emergenza (CLASSI V)</c:v>
                </c:pt>
                <c:pt idx="1">
                  <c:v>Ed. alimentare (CLASSI III,IV,V)</c:v>
                </c:pt>
              </c:strCache>
            </c:strRef>
          </c:cat>
          <c:val>
            <c:numRef>
              <c:f>Sheet1!$E$2:$E$3</c:f>
              <c:numCache>
                <c:formatCode>0.##%</c:formatCode>
                <c:ptCount val="2"/>
                <c:pt idx="0">
                  <c:v>0.056599997</c:v>
                </c:pt>
                <c:pt idx="1">
                  <c:v>0.3019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C2E8C4">
                <a:lumMod val="5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0.0249999999999999"/>
                  <c:y val="0.0593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277777777777778"/>
                  <c:y val="0.08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B45EC7"/>
              </a:solidFill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118: chiamata di emergenza (CLASSI V)</c:v>
                </c:pt>
                <c:pt idx="1">
                  <c:v>Ed. alimentare (CLASSI III,IV,V)</c:v>
                </c:pt>
              </c:strCache>
            </c:strRef>
          </c:cat>
          <c:val>
            <c:numRef>
              <c:f>Sheet1!$F$2:$F$3</c:f>
              <c:numCache>
                <c:formatCode>0.##%</c:formatCode>
                <c:ptCount val="2"/>
                <c:pt idx="0">
                  <c:v>0.0</c:v>
                </c:pt>
                <c:pt idx="1">
                  <c:v>0.0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B45EC7"/>
            </a:solidFill>
          </c:spPr>
          <c:invertIfNegative val="0"/>
          <c:dLbls>
            <c:dLbl>
              <c:idx val="0"/>
              <c:layout>
                <c:manualLayout>
                  <c:x val="0.0499999999999999"/>
                  <c:y val="0.0031254921259842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597222222222221"/>
                  <c:y val="2.46062992125984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C2E8C4">
                  <a:lumMod val="50000"/>
                </a:srgbClr>
              </a:solidFill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118: chiamata di emergenza (CLASSI V)</c:v>
                </c:pt>
                <c:pt idx="1">
                  <c:v>Ed. alimentare (CLASSI III,IV,V)</c:v>
                </c:pt>
              </c:strCache>
            </c:strRef>
          </c:cat>
          <c:val>
            <c:numRef>
              <c:f>Sheet1!$G$2:$G$3</c:f>
              <c:numCache>
                <c:formatCode>0.##%</c:formatCode>
                <c:ptCount val="2"/>
                <c:pt idx="0">
                  <c:v>0.0</c:v>
                </c:pt>
                <c:pt idx="1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84043224"/>
        <c:axId val="-2084040184"/>
      </c:barChart>
      <c:catAx>
        <c:axId val="-2084043224"/>
        <c:scaling>
          <c:orientation val="maxMin"/>
        </c:scaling>
        <c:delete val="0"/>
        <c:axPos val="l"/>
        <c:majorGridlines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84040184"/>
        <c:crosses val="autoZero"/>
        <c:auto val="1"/>
        <c:lblAlgn val="ctr"/>
        <c:lblOffset val="100"/>
        <c:noMultiLvlLbl val="0"/>
      </c:catAx>
      <c:valAx>
        <c:axId val="-208404018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84043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7184820647419"/>
          <c:y val="0.153153051181102"/>
          <c:w val="0.23170406824147"/>
          <c:h val="0.784318897637795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7.55%,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20.75%, 11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28.3%, 15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43.4%, 23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0.075500004</c:v>
                </c:pt>
                <c:pt idx="1">
                  <c:v>0.2075</c:v>
                </c:pt>
                <c:pt idx="2">
                  <c:v>0.283</c:v>
                </c:pt>
                <c:pt idx="3">
                  <c:v>0.43400002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3.08%,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15.38%, 10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49.23%, 32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32.31%, 21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0.0308</c:v>
                </c:pt>
                <c:pt idx="1">
                  <c:v>0.1538</c:v>
                </c:pt>
                <c:pt idx="2">
                  <c:v>0.4923</c:v>
                </c:pt>
                <c:pt idx="3">
                  <c:v>0.3231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Pt>
            <c:idx val="1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Sì 81.13%, 43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No 18.87%, 10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Sheet1!$A$2:$A$3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0.##%</c:formatCode>
                <c:ptCount val="2"/>
                <c:pt idx="0">
                  <c:v>0.8113</c:v>
                </c:pt>
                <c:pt idx="1">
                  <c:v>0.1887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ha partecipato al progetto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Madrelingua</c:v>
                </c:pt>
                <c:pt idx="1">
                  <c:v>E-Twinning</c:v>
                </c:pt>
                <c:pt idx="2">
                  <c:v>Cittadinanza attiva "Seminiamo il rispetto"</c:v>
                </c:pt>
                <c:pt idx="3">
                  <c:v>Prevenzione bullismo e cyberbullismo - "Giornata cyberbullismo" 7 febbraio 2018</c:v>
                </c:pt>
                <c:pt idx="4">
                  <c:v>Settimana della sicurezza</c:v>
                </c:pt>
                <c:pt idx="5">
                  <c:v>Progetti Green school</c:v>
                </c:pt>
              </c:strCache>
            </c:strRef>
          </c:cat>
          <c:val>
            <c:numRef>
              <c:f>Sheet1!$B$2:$B$7</c:f>
              <c:numCache>
                <c:formatCode>0.##%</c:formatCode>
                <c:ptCount val="6"/>
                <c:pt idx="0">
                  <c:v>0.0189</c:v>
                </c:pt>
                <c:pt idx="1">
                  <c:v>0.3019</c:v>
                </c:pt>
                <c:pt idx="2">
                  <c:v>0.0943</c:v>
                </c:pt>
                <c:pt idx="3">
                  <c:v>0.1321</c:v>
                </c:pt>
                <c:pt idx="4">
                  <c:v>0.0943</c:v>
                </c:pt>
                <c:pt idx="5">
                  <c:v>0.1509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it-IT" smtClean="0"/>
                      <a:t>49,05%</a:t>
                    </a:r>
                    <a:endParaRPr lang="it-IT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it-IT" smtClean="0"/>
                      <a:t>49,05%</a:t>
                    </a:r>
                    <a:endParaRPr lang="it-IT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Madrelingua</c:v>
                </c:pt>
                <c:pt idx="1">
                  <c:v>E-Twinning</c:v>
                </c:pt>
                <c:pt idx="2">
                  <c:v>Cittadinanza attiva "Seminiamo il rispetto"</c:v>
                </c:pt>
                <c:pt idx="3">
                  <c:v>Prevenzione bullismo e cyberbullismo - "Giornata cyberbullismo" 7 febbraio 2018</c:v>
                </c:pt>
                <c:pt idx="4">
                  <c:v>Settimana della sicurezza</c:v>
                </c:pt>
                <c:pt idx="5">
                  <c:v>Progetti Green school</c:v>
                </c:pt>
              </c:strCache>
            </c:strRef>
          </c:cat>
          <c:val>
            <c:numRef>
              <c:f>Sheet1!$C$2:$C$7</c:f>
              <c:numCache>
                <c:formatCode>0.##%</c:formatCode>
                <c:ptCount val="6"/>
                <c:pt idx="0">
                  <c:v>0.6415</c:v>
                </c:pt>
                <c:pt idx="1">
                  <c:v>0.3019</c:v>
                </c:pt>
                <c:pt idx="2">
                  <c:v>0.3962</c:v>
                </c:pt>
                <c:pt idx="3">
                  <c:v>0.49060002</c:v>
                </c:pt>
                <c:pt idx="4">
                  <c:v>0.5472</c:v>
                </c:pt>
                <c:pt idx="5">
                  <c:v>0.49060002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it-IT" smtClean="0"/>
                      <a:t>32,07%</a:t>
                    </a:r>
                    <a:endParaRPr lang="it-IT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Madrelingua</c:v>
                </c:pt>
                <c:pt idx="1">
                  <c:v>E-Twinning</c:v>
                </c:pt>
                <c:pt idx="2">
                  <c:v>Cittadinanza attiva "Seminiamo il rispetto"</c:v>
                </c:pt>
                <c:pt idx="3">
                  <c:v>Prevenzione bullismo e cyberbullismo - "Giornata cyberbullismo" 7 febbraio 2018</c:v>
                </c:pt>
                <c:pt idx="4">
                  <c:v>Settimana della sicurezza</c:v>
                </c:pt>
                <c:pt idx="5">
                  <c:v>Progetti Green school</c:v>
                </c:pt>
              </c:strCache>
            </c:strRef>
          </c:cat>
          <c:val>
            <c:numRef>
              <c:f>Sheet1!$D$2:$D$7</c:f>
              <c:numCache>
                <c:formatCode>0.##%</c:formatCode>
                <c:ptCount val="6"/>
                <c:pt idx="0">
                  <c:v>0.1887</c:v>
                </c:pt>
                <c:pt idx="1">
                  <c:v>0.3208</c:v>
                </c:pt>
                <c:pt idx="2">
                  <c:v>0.43400002</c:v>
                </c:pt>
                <c:pt idx="3">
                  <c:v>0.3208</c:v>
                </c:pt>
                <c:pt idx="4">
                  <c:v>0.3019</c:v>
                </c:pt>
                <c:pt idx="5">
                  <c:v>0.2642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Poco 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Madrelingua</c:v>
                </c:pt>
                <c:pt idx="1">
                  <c:v>E-Twinning</c:v>
                </c:pt>
                <c:pt idx="2">
                  <c:v>Cittadinanza attiva "Seminiamo il rispetto"</c:v>
                </c:pt>
                <c:pt idx="3">
                  <c:v>Prevenzione bullismo e cyberbullismo - "Giornata cyberbullismo" 7 febbraio 2018</c:v>
                </c:pt>
                <c:pt idx="4">
                  <c:v>Settimana della sicurezza</c:v>
                </c:pt>
                <c:pt idx="5">
                  <c:v>Progetti Green school</c:v>
                </c:pt>
              </c:strCache>
            </c:strRef>
          </c:cat>
          <c:val>
            <c:numRef>
              <c:f>Sheet1!$E$2:$E$7</c:f>
              <c:numCache>
                <c:formatCode>0.##%</c:formatCode>
                <c:ptCount val="6"/>
                <c:pt idx="0">
                  <c:v>0.113199994</c:v>
                </c:pt>
                <c:pt idx="1">
                  <c:v>0.056599997</c:v>
                </c:pt>
                <c:pt idx="2">
                  <c:v>0.056599997</c:v>
                </c:pt>
                <c:pt idx="3">
                  <c:v>0.0377</c:v>
                </c:pt>
                <c:pt idx="4">
                  <c:v>0.0377</c:v>
                </c:pt>
                <c:pt idx="5">
                  <c:v>0.075500004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B45EC7"/>
            </a:solidFill>
          </c:spPr>
          <c:invertIfNegative val="0"/>
          <c:dLbls>
            <c:dLbl>
              <c:idx val="0"/>
              <c:layout>
                <c:manualLayout>
                  <c:x val="0.0361111111111111"/>
                  <c:y val="2.46062992125984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361111111111111"/>
                  <c:y val="-0.0031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347222222222222"/>
                  <c:y val="-0.0031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333333333333333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375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402777777777777"/>
                  <c:y val="-0.006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B45EC7"/>
              </a:solidFill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Madrelingua</c:v>
                </c:pt>
                <c:pt idx="1">
                  <c:v>E-Twinning</c:v>
                </c:pt>
                <c:pt idx="2">
                  <c:v>Cittadinanza attiva "Seminiamo il rispetto"</c:v>
                </c:pt>
                <c:pt idx="3">
                  <c:v>Prevenzione bullismo e cyberbullismo - "Giornata cyberbullismo" 7 febbraio 2018</c:v>
                </c:pt>
                <c:pt idx="4">
                  <c:v>Settimana della sicurezza</c:v>
                </c:pt>
                <c:pt idx="5">
                  <c:v>Progetti Green school</c:v>
                </c:pt>
              </c:strCache>
            </c:strRef>
          </c:cat>
          <c:val>
            <c:numRef>
              <c:f>Sheet1!$F$2:$F$7</c:f>
              <c:numCache>
                <c:formatCode>0.##%</c:formatCode>
                <c:ptCount val="6"/>
                <c:pt idx="0">
                  <c:v>0.0377</c:v>
                </c:pt>
                <c:pt idx="1">
                  <c:v>0.0189</c:v>
                </c:pt>
                <c:pt idx="2">
                  <c:v>0.0189</c:v>
                </c:pt>
                <c:pt idx="3">
                  <c:v>0.0189</c:v>
                </c:pt>
                <c:pt idx="4">
                  <c:v>0.0189</c:v>
                </c:pt>
                <c:pt idx="5">
                  <c:v>0.0189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83538024"/>
        <c:axId val="-2084313688"/>
      </c:barChart>
      <c:catAx>
        <c:axId val="-2083538024"/>
        <c:scaling>
          <c:orientation val="maxMin"/>
        </c:scaling>
        <c:delete val="0"/>
        <c:axPos val="l"/>
        <c:majorGridlines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84313688"/>
        <c:crosses val="autoZero"/>
        <c:auto val="1"/>
        <c:lblAlgn val="ctr"/>
        <c:lblOffset val="100"/>
        <c:noMultiLvlLbl val="0"/>
      </c:catAx>
      <c:valAx>
        <c:axId val="-208431368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83538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5533902012248"/>
          <c:y val="0.16173031496063"/>
          <c:w val="0.24335498687664"/>
          <c:h val="0.592164124015748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frequenta la/le classe/ i -in oggetto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Coding (CLASSI V)</c:v>
                </c:pt>
                <c:pt idx="1">
                  <c:v>Selfie (CLASSE V B)</c:v>
                </c:pt>
                <c:pt idx="2">
                  <c:v>Open day (CLASSI V)</c:v>
                </c:pt>
                <c:pt idx="3">
                  <c:v>CLIL (CLASSI I, III A, IV, V)</c:v>
                </c:pt>
                <c:pt idx="4">
                  <c:v>Laboratori di robotica (CLASSI I)</c:v>
                </c:pt>
                <c:pt idx="5">
                  <c:v>Flipped Classroom (CLASSI IV)</c:v>
                </c:pt>
              </c:strCache>
            </c:strRef>
          </c:cat>
          <c:val>
            <c:numRef>
              <c:f>Sheet1!$B$2:$B$7</c:f>
              <c:numCache>
                <c:formatCode>0.##%</c:formatCode>
                <c:ptCount val="6"/>
                <c:pt idx="0">
                  <c:v>0.66040003</c:v>
                </c:pt>
                <c:pt idx="1">
                  <c:v>0.71699995</c:v>
                </c:pt>
                <c:pt idx="2">
                  <c:v>0.6981</c:v>
                </c:pt>
                <c:pt idx="3">
                  <c:v>0.1509</c:v>
                </c:pt>
                <c:pt idx="4">
                  <c:v>0.6038</c:v>
                </c:pt>
                <c:pt idx="5">
                  <c:v>0.6792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Mio/a figlio/a non ha partecipato al progetto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dLbl>
              <c:idx val="3"/>
              <c:layout>
                <c:manualLayout>
                  <c:x val="0.0111111111111111"/>
                  <c:y val="0.034375492125984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Coding (CLASSI V)</c:v>
                </c:pt>
                <c:pt idx="1">
                  <c:v>Selfie (CLASSE V B)</c:v>
                </c:pt>
                <c:pt idx="2">
                  <c:v>Open day (CLASSI V)</c:v>
                </c:pt>
                <c:pt idx="3">
                  <c:v>CLIL (CLASSI I, III A, IV, V)</c:v>
                </c:pt>
                <c:pt idx="4">
                  <c:v>Laboratori di robotica (CLASSI I)</c:v>
                </c:pt>
                <c:pt idx="5">
                  <c:v>Flipped Classroom (CLASSI IV)</c:v>
                </c:pt>
              </c:strCache>
            </c:strRef>
          </c:cat>
          <c:val>
            <c:numRef>
              <c:f>Sheet1!$C$2:$C$7</c:f>
              <c:numCache>
                <c:formatCode>0.##%</c:formatCode>
                <c:ptCount val="6"/>
                <c:pt idx="0">
                  <c:v>0.056599997</c:v>
                </c:pt>
                <c:pt idx="1">
                  <c:v>0.075500004</c:v>
                </c:pt>
                <c:pt idx="2">
                  <c:v>0.075500004</c:v>
                </c:pt>
                <c:pt idx="3">
                  <c:v>0.0189</c:v>
                </c:pt>
                <c:pt idx="4">
                  <c:v>0.056599997</c:v>
                </c:pt>
                <c:pt idx="5">
                  <c:v>0.075500004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it-IT" smtClean="0"/>
                      <a:t>15,1%</a:t>
                    </a:r>
                    <a:endParaRPr lang="it-IT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0185067526416E-16"/>
                  <c:y val="0.056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Coding (CLASSI V)</c:v>
                </c:pt>
                <c:pt idx="1">
                  <c:v>Selfie (CLASSE V B)</c:v>
                </c:pt>
                <c:pt idx="2">
                  <c:v>Open day (CLASSI V)</c:v>
                </c:pt>
                <c:pt idx="3">
                  <c:v>CLIL (CLASSI I, III A, IV, V)</c:v>
                </c:pt>
                <c:pt idx="4">
                  <c:v>Laboratori di robotica (CLASSI I)</c:v>
                </c:pt>
                <c:pt idx="5">
                  <c:v>Flipped Classroom (CLASSI IV)</c:v>
                </c:pt>
              </c:strCache>
            </c:strRef>
          </c:cat>
          <c:val>
            <c:numRef>
              <c:f>Sheet1!$D$2:$D$7</c:f>
              <c:numCache>
                <c:formatCode>0.##%</c:formatCode>
                <c:ptCount val="6"/>
                <c:pt idx="0">
                  <c:v>0.1509</c:v>
                </c:pt>
                <c:pt idx="1">
                  <c:v>0.1509</c:v>
                </c:pt>
                <c:pt idx="2">
                  <c:v>0.1887</c:v>
                </c:pt>
                <c:pt idx="3">
                  <c:v>0.3208</c:v>
                </c:pt>
                <c:pt idx="4">
                  <c:v>0.2075</c:v>
                </c:pt>
                <c:pt idx="5">
                  <c:v>0.0377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it-IT" smtClean="0"/>
                      <a:t>16,99%</a:t>
                    </a:r>
                    <a:endParaRPr lang="it-IT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Coding (CLASSI V)</c:v>
                </c:pt>
                <c:pt idx="1">
                  <c:v>Selfie (CLASSE V B)</c:v>
                </c:pt>
                <c:pt idx="2">
                  <c:v>Open day (CLASSI V)</c:v>
                </c:pt>
                <c:pt idx="3">
                  <c:v>CLIL (CLASSI I, III A, IV, V)</c:v>
                </c:pt>
                <c:pt idx="4">
                  <c:v>Laboratori di robotica (CLASSI I)</c:v>
                </c:pt>
                <c:pt idx="5">
                  <c:v>Flipped Classroom (CLASSI IV)</c:v>
                </c:pt>
              </c:strCache>
            </c:strRef>
          </c:cat>
          <c:val>
            <c:numRef>
              <c:f>Sheet1!$E$2:$E$7</c:f>
              <c:numCache>
                <c:formatCode>0.##%</c:formatCode>
                <c:ptCount val="6"/>
                <c:pt idx="0">
                  <c:v>0.0943</c:v>
                </c:pt>
                <c:pt idx="1">
                  <c:v>0.0377</c:v>
                </c:pt>
                <c:pt idx="2">
                  <c:v>0.0377</c:v>
                </c:pt>
                <c:pt idx="3">
                  <c:v>0.41509998</c:v>
                </c:pt>
                <c:pt idx="4">
                  <c:v>0.113199994</c:v>
                </c:pt>
                <c:pt idx="5">
                  <c:v>0.1698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Poco </c:v>
                </c:pt>
              </c:strCache>
            </c:strRef>
          </c:tx>
          <c:spPr>
            <a:solidFill>
              <a:srgbClr val="C2E8C4">
                <a:lumMod val="5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0.00277777777777778"/>
                  <c:y val="0.0593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"/>
                  <c:y val="0.0593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208333333333333"/>
                  <c:y val="0.0656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"/>
                  <c:y val="0.06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C2E8C4">
                  <a:lumMod val="50000"/>
                </a:srgbClr>
              </a:solidFill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Coding (CLASSI V)</c:v>
                </c:pt>
                <c:pt idx="1">
                  <c:v>Selfie (CLASSE V B)</c:v>
                </c:pt>
                <c:pt idx="2">
                  <c:v>Open day (CLASSI V)</c:v>
                </c:pt>
                <c:pt idx="3">
                  <c:v>CLIL (CLASSI I, III A, IV, V)</c:v>
                </c:pt>
                <c:pt idx="4">
                  <c:v>Laboratori di robotica (CLASSI I)</c:v>
                </c:pt>
                <c:pt idx="5">
                  <c:v>Flipped Classroom (CLASSI IV)</c:v>
                </c:pt>
              </c:strCache>
            </c:strRef>
          </c:cat>
          <c:val>
            <c:numRef>
              <c:f>Sheet1!$F$2:$F$7</c:f>
              <c:numCache>
                <c:formatCode>0.##%</c:formatCode>
                <c:ptCount val="6"/>
                <c:pt idx="0">
                  <c:v>0.0377</c:v>
                </c:pt>
                <c:pt idx="1">
                  <c:v>0.0189</c:v>
                </c:pt>
                <c:pt idx="2">
                  <c:v>0.0</c:v>
                </c:pt>
                <c:pt idx="3">
                  <c:v>0.0943</c:v>
                </c:pt>
                <c:pt idx="4">
                  <c:v>0.0189</c:v>
                </c:pt>
                <c:pt idx="5">
                  <c:v>0.0377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B45EC7"/>
            </a:solidFill>
          </c:spPr>
          <c:invertIfNegative val="0"/>
          <c:dLbls>
            <c:dLbl>
              <c:idx val="0"/>
              <c:layout>
                <c:manualLayout>
                  <c:x val="0.0305555555555555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25"/>
                  <c:y val="-2.864550241804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277777777777778"/>
                  <c:y val="-0.0031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277777777777778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25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291666666666666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B45EC7"/>
              </a:solidFill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Coding (CLASSI V)</c:v>
                </c:pt>
                <c:pt idx="1">
                  <c:v>Selfie (CLASSE V B)</c:v>
                </c:pt>
                <c:pt idx="2">
                  <c:v>Open day (CLASSI V)</c:v>
                </c:pt>
                <c:pt idx="3">
                  <c:v>CLIL (CLASSI I, III A, IV, V)</c:v>
                </c:pt>
                <c:pt idx="4">
                  <c:v>Laboratori di robotica (CLASSI I)</c:v>
                </c:pt>
                <c:pt idx="5">
                  <c:v>Flipped Classroom (CLASSI IV)</c:v>
                </c:pt>
              </c:strCache>
            </c:strRef>
          </c:cat>
          <c:val>
            <c:numRef>
              <c:f>Sheet1!$G$2:$G$7</c:f>
              <c:numCache>
                <c:formatCode>0.##%</c:formatCode>
                <c:ptCount val="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83589960"/>
        <c:axId val="-2083609800"/>
      </c:barChart>
      <c:catAx>
        <c:axId val="-2083589960"/>
        <c:scaling>
          <c:orientation val="maxMin"/>
        </c:scaling>
        <c:delete val="0"/>
        <c:axPos val="l"/>
        <c:majorGridlines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83609800"/>
        <c:crosses val="autoZero"/>
        <c:auto val="1"/>
        <c:lblAlgn val="ctr"/>
        <c:lblOffset val="100"/>
        <c:noMultiLvlLbl val="0"/>
      </c:catAx>
      <c:valAx>
        <c:axId val="-208360980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83589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8193350831146"/>
          <c:y val="0.0375280511811024"/>
          <c:w val="0.250695538057743"/>
          <c:h val="0.924943897637795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4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9.43%, 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32.08%, 17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18.87%, 10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Mio/a figlio/a non ha partecipato a concorsi  39.62%, 21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Sheet1!$A$2:$A$6</c:f>
              <c:strCache>
                <c:ptCount val="5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  <c:pt idx="4">
                  <c:v>Mio/a figlio/a non ha partecipato a concorsi </c:v>
                </c:pt>
              </c:strCache>
            </c:strRef>
          </c:cat>
          <c:val>
            <c:numRef>
              <c:f>Sheet1!$B$2:$B$6</c:f>
              <c:numCache>
                <c:formatCode>0.##%</c:formatCode>
                <c:ptCount val="5"/>
                <c:pt idx="0">
                  <c:v>0.0</c:v>
                </c:pt>
                <c:pt idx="1">
                  <c:v>0.0943</c:v>
                </c:pt>
                <c:pt idx="2">
                  <c:v>0.3208</c:v>
                </c:pt>
                <c:pt idx="3">
                  <c:v>0.1887</c:v>
                </c:pt>
                <c:pt idx="4">
                  <c:v>0.3962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4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272352362204724"/>
                  <c:y val="0.17811564960629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Poco  5.66%,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err="1"/>
                      <a:t>Abbastanza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33.97%</a:t>
                    </a:r>
                    <a:r>
                      <a:rPr lang="en-US" dirty="0"/>
                      <a:t>, 18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20.75%, 11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Mio/a figlio/a non ha partecipato all'IRC DAY 39.62%, 21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Sheet1!$A$2:$A$6</c:f>
              <c:strCache>
                <c:ptCount val="5"/>
                <c:pt idx="0">
                  <c:v>Per niente</c:v>
                </c:pt>
                <c:pt idx="1">
                  <c:v>Poco </c:v>
                </c:pt>
                <c:pt idx="2">
                  <c:v>Abbastanza</c:v>
                </c:pt>
                <c:pt idx="3">
                  <c:v>Molto</c:v>
                </c:pt>
                <c:pt idx="4">
                  <c:v>Mio/a figlio/a non ha partecipato all'IRC DAY</c:v>
                </c:pt>
              </c:strCache>
            </c:strRef>
          </c:cat>
          <c:val>
            <c:numRef>
              <c:f>Sheet1!$B$2:$B$6</c:f>
              <c:numCache>
                <c:formatCode>0.##%</c:formatCode>
                <c:ptCount val="5"/>
                <c:pt idx="0">
                  <c:v>0.0</c:v>
                </c:pt>
                <c:pt idx="1">
                  <c:v>0.056599997</c:v>
                </c:pt>
                <c:pt idx="2">
                  <c:v>0.3396</c:v>
                </c:pt>
                <c:pt idx="3">
                  <c:v>0.2075</c:v>
                </c:pt>
                <c:pt idx="4">
                  <c:v>0.3962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>
                <c:manualLayout>
                  <c:x val="0.18125"/>
                  <c:y val="0.0218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2.33%,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58.14%, 25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39.53%, 17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0.0233</c:v>
                </c:pt>
                <c:pt idx="2">
                  <c:v>0.5814</c:v>
                </c:pt>
                <c:pt idx="3">
                  <c:v>0.3953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454642388451443"/>
                  <c:y val="0.1210196850393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Poco 2.33%,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72.09%, 31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25.58%, 11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0.0233</c:v>
                </c:pt>
                <c:pt idx="2">
                  <c:v>0.72089994</c:v>
                </c:pt>
                <c:pt idx="3">
                  <c:v>0.2558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1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4.65%,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2.33%,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53.49%, 23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39.53%, 17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0.0465</c:v>
                </c:pt>
                <c:pt idx="1">
                  <c:v>0.0233</c:v>
                </c:pt>
                <c:pt idx="2">
                  <c:v>0.5349</c:v>
                </c:pt>
                <c:pt idx="3">
                  <c:v>0.3953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6.98%,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62.79%, 27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30.23%, 13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0.0698</c:v>
                </c:pt>
                <c:pt idx="2">
                  <c:v>0.6279</c:v>
                </c:pt>
                <c:pt idx="3">
                  <c:v>0.3023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6.98%,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62.79%, 27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30.23%, 13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0.0698</c:v>
                </c:pt>
                <c:pt idx="2">
                  <c:v>0.6279</c:v>
                </c:pt>
                <c:pt idx="3">
                  <c:v>0.3023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err="1"/>
                      <a:t>Poco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7.70%</a:t>
                    </a:r>
                    <a:r>
                      <a:rPr lang="en-US" dirty="0"/>
                      <a:t>, 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75.38%, 49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16.92%, 11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0.0769</c:v>
                </c:pt>
                <c:pt idx="2">
                  <c:v>0.7538</c:v>
                </c:pt>
                <c:pt idx="3">
                  <c:v>0.1692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503202099737533"/>
                  <c:y val="0.13960359251968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Poco 4.65%,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72.09%, 31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23.26%, 10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0.0465</c:v>
                </c:pt>
                <c:pt idx="2">
                  <c:v>0.72089994</c:v>
                </c:pt>
                <c:pt idx="3">
                  <c:v>0.2326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13.95%, 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60.47%, 26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25.58%, 11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0.13949999</c:v>
                </c:pt>
                <c:pt idx="2">
                  <c:v>0.6047</c:v>
                </c:pt>
                <c:pt idx="3">
                  <c:v>0.2558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2.33%,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30.23%, 13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53.49%, 23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13.95%, 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0.0233</c:v>
                </c:pt>
                <c:pt idx="1">
                  <c:v>0.3023</c:v>
                </c:pt>
                <c:pt idx="2">
                  <c:v>0.5349</c:v>
                </c:pt>
                <c:pt idx="3">
                  <c:v>0.13949999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9.3%,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46.51%, 20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44.19%, 19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0.093</c:v>
                </c:pt>
                <c:pt idx="2">
                  <c:v>0.4651</c:v>
                </c:pt>
                <c:pt idx="3">
                  <c:v>0.44189999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2.33%,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13.95%, 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67.44%, 29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16.28%, 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0.0233</c:v>
                </c:pt>
                <c:pt idx="1">
                  <c:v>0.13949999</c:v>
                </c:pt>
                <c:pt idx="2">
                  <c:v>0.67440003</c:v>
                </c:pt>
                <c:pt idx="3">
                  <c:v>0.16280001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246204068241471"/>
                  <c:y val="0.1897696850393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Poco 2.33%,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55.81%, 24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41.86%, 18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0.0233</c:v>
                </c:pt>
                <c:pt idx="2">
                  <c:v>0.5581</c:v>
                </c:pt>
                <c:pt idx="3">
                  <c:v>0.4186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>
                <c:manualLayout>
                  <c:x val="-0.11875"/>
                  <c:y val="-0.00312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4.65%,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48.84%, 21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46.51%, 20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0.0465</c:v>
                </c:pt>
                <c:pt idx="2">
                  <c:v>0.4884</c:v>
                </c:pt>
                <c:pt idx="3">
                  <c:v>0.4651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6.98%,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65.12%, 28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Molto </a:t>
                    </a:r>
                    <a:r>
                      <a:rPr lang="en-US" dirty="0" smtClean="0"/>
                      <a:t>27.90%</a:t>
                    </a:r>
                    <a:r>
                      <a:rPr lang="en-US" dirty="0"/>
                      <a:t>, 12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0.0698</c:v>
                </c:pt>
                <c:pt idx="2">
                  <c:v>0.65120006</c:v>
                </c:pt>
                <c:pt idx="3">
                  <c:v>0.2791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1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4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4.65%,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2.33%,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13.95%, 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4.65%,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Non ho richiesto colloquio con il Dirigente Scolastico 74.42%, 32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Sheet1!$A$2:$A$6</c:f>
              <c:strCache>
                <c:ptCount val="5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  <c:pt idx="4">
                  <c:v>Non ho richiesto colloquio con il Dirigente Scolastico</c:v>
                </c:pt>
              </c:strCache>
            </c:strRef>
          </c:cat>
          <c:val>
            <c:numRef>
              <c:f>Sheet1!$B$2:$B$6</c:f>
              <c:numCache>
                <c:formatCode>0.##%</c:formatCode>
                <c:ptCount val="5"/>
                <c:pt idx="0">
                  <c:v>0.0465</c:v>
                </c:pt>
                <c:pt idx="1">
                  <c:v>0.0233</c:v>
                </c:pt>
                <c:pt idx="2">
                  <c:v>0.13949999</c:v>
                </c:pt>
                <c:pt idx="3">
                  <c:v>0.0465</c:v>
                </c:pt>
                <c:pt idx="4">
                  <c:v>0.7442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Almeno una  volta a settimana   60.47%, 26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Ogni tanto 30.23%, 13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Raramente 9.3%,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31875"/>
                  <c:y val="0.03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 occasioni particolari (sciopero, eventi ecc..)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95833333333333"/>
                  <c:y val="0.00312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Mai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Sheet1!$A$2:$A$6</c:f>
              <c:strCache>
                <c:ptCount val="5"/>
                <c:pt idx="0">
                  <c:v>Almeno una  volta a settimana  </c:v>
                </c:pt>
                <c:pt idx="1">
                  <c:v>Ogni tanto</c:v>
                </c:pt>
                <c:pt idx="2">
                  <c:v>Raramente</c:v>
                </c:pt>
                <c:pt idx="3">
                  <c:v>In occasioni particolari (sciopero, eventi ecc..)</c:v>
                </c:pt>
                <c:pt idx="4">
                  <c:v>Mai</c:v>
                </c:pt>
              </c:strCache>
            </c:strRef>
          </c:cat>
          <c:val>
            <c:numRef>
              <c:f>Sheet1!$B$2:$B$6</c:f>
              <c:numCache>
                <c:formatCode>0.##%</c:formatCode>
                <c:ptCount val="5"/>
                <c:pt idx="0">
                  <c:v>0.6047</c:v>
                </c:pt>
                <c:pt idx="1">
                  <c:v>0.3023</c:v>
                </c:pt>
                <c:pt idx="2">
                  <c:v>0.093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1.54%,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err="1"/>
                      <a:t>Poco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4.61%</a:t>
                    </a:r>
                    <a:r>
                      <a:rPr lang="en-US" dirty="0"/>
                      <a:t>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60%, 39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33.85%, 22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0.0154</c:v>
                </c:pt>
                <c:pt idx="1">
                  <c:v>0.0462</c:v>
                </c:pt>
                <c:pt idx="2">
                  <c:v>0.6</c:v>
                </c:pt>
                <c:pt idx="3">
                  <c:v>0.3385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Almeno una volta a settimana 93.02%, 40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Ogni tanto 6.98%,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Raramente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75"/>
                  <c:y val="0.0218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 occasioni particolari (sciopero, eventi ecc..)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21875"/>
                  <c:y val="0.0218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Mai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Sheet1!$A$2:$A$6</c:f>
              <c:strCache>
                <c:ptCount val="5"/>
                <c:pt idx="0">
                  <c:v>Almeno una volta a settimana</c:v>
                </c:pt>
                <c:pt idx="1">
                  <c:v>Ogni tanto</c:v>
                </c:pt>
                <c:pt idx="2">
                  <c:v>Raramente</c:v>
                </c:pt>
                <c:pt idx="3">
                  <c:v>In occasioni particolari (sciopero, eventi ecc..)</c:v>
                </c:pt>
                <c:pt idx="4">
                  <c:v>Mai</c:v>
                </c:pt>
              </c:strCache>
            </c:strRef>
          </c:cat>
          <c:val>
            <c:numRef>
              <c:f>Sheet1!$B$2:$B$6</c:f>
              <c:numCache>
                <c:formatCode>0.##%</c:formatCode>
                <c:ptCount val="5"/>
                <c:pt idx="0">
                  <c:v>0.9302</c:v>
                </c:pt>
                <c:pt idx="1">
                  <c:v>0.0698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>
                <c:manualLayout>
                  <c:x val="0.222916666666667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Poco 4.65%,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Abbastanza 72.09%, 31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Molto 23.26%, 10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0.0465</c:v>
                </c:pt>
                <c:pt idx="2">
                  <c:v>0.72089994</c:v>
                </c:pt>
                <c:pt idx="3">
                  <c:v>0.2326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Poco 11.63%, 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Abbastanza 69.77%, 30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Molto 18.6%, 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0.1163</c:v>
                </c:pt>
                <c:pt idx="2">
                  <c:v>0.69769996</c:v>
                </c:pt>
                <c:pt idx="3">
                  <c:v>0.186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Pt>
            <c:idx val="4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>
                <c:manualLayout>
                  <c:x val="0.0327296587926509"/>
                  <c:y val="0.083519931102362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Per niente 2.33%,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Poco 11.63%, 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Abbastanza 55.81%, 24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Molto </a:t>
                    </a:r>
                    <a:r>
                      <a:rPr lang="en-US" dirty="0" smtClean="0"/>
                      <a:t>27.90%</a:t>
                    </a:r>
                    <a:r>
                      <a:rPr lang="en-US" dirty="0"/>
                      <a:t>, 12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485416666666667"/>
                  <c:y val="0.212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Mio/a figlio/a non ha partecipato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La classe di mio/a figlio/a non ha ancora effettuato - non effettuerà uscite didattiche 2.33%,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Sheet1!$A$2:$A$7</c:f>
              <c:strCache>
                <c:ptCount val="6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  <c:pt idx="4">
                  <c:v> Mio/a figlio/a non ha partecipato</c:v>
                </c:pt>
                <c:pt idx="5">
                  <c:v>La classe di mio/a figlio/a non ha ancora effettuato - non effettuerà uscite didattiche</c:v>
                </c:pt>
              </c:strCache>
            </c:strRef>
          </c:cat>
          <c:val>
            <c:numRef>
              <c:f>Sheet1!$B$2:$B$7</c:f>
              <c:numCache>
                <c:formatCode>0.##%</c:formatCode>
                <c:ptCount val="6"/>
                <c:pt idx="0">
                  <c:v>0.0233</c:v>
                </c:pt>
                <c:pt idx="1">
                  <c:v>0.1163</c:v>
                </c:pt>
                <c:pt idx="2">
                  <c:v>0.5581</c:v>
                </c:pt>
                <c:pt idx="3">
                  <c:v>0.2791</c:v>
                </c:pt>
                <c:pt idx="4">
                  <c:v>0.0</c:v>
                </c:pt>
                <c:pt idx="5">
                  <c:v>0.0233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Per niente 4.65%,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Poco 6.98%,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Abbastanza 58.14%, 25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Molto 30.23%, 13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0.0465</c:v>
                </c:pt>
                <c:pt idx="1">
                  <c:v>0.0698</c:v>
                </c:pt>
                <c:pt idx="2">
                  <c:v>0.5814</c:v>
                </c:pt>
                <c:pt idx="3">
                  <c:v>0.3023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Per niente 4.65%,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Poco 6.98%,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Abbastanza 34.88%, 15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Molto 25.58%, 11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Non ho mai contattato l’Ufficio di segreteria 27.91%, 12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Sheet1!$A$2:$A$6</c:f>
              <c:strCache>
                <c:ptCount val="5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  <c:pt idx="4">
                  <c:v>Non ho mai contattato l’Ufficio di segreteria</c:v>
                </c:pt>
              </c:strCache>
            </c:strRef>
          </c:cat>
          <c:val>
            <c:numRef>
              <c:f>Sheet1!$B$2:$B$6</c:f>
              <c:numCache>
                <c:formatCode>0.##%</c:formatCode>
                <c:ptCount val="5"/>
                <c:pt idx="0">
                  <c:v>0.0465</c:v>
                </c:pt>
                <c:pt idx="1">
                  <c:v>0.0698</c:v>
                </c:pt>
                <c:pt idx="2">
                  <c:v>0.3488</c:v>
                </c:pt>
                <c:pt idx="3">
                  <c:v>0.2558</c:v>
                </c:pt>
                <c:pt idx="4">
                  <c:v>0.2791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Per niente 4.65%,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Poco 4.65%,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Abbastanza 76.74%, 33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Molto </a:t>
                    </a:r>
                    <a:r>
                      <a:rPr lang="en-US" dirty="0" smtClean="0"/>
                      <a:t>13.96%</a:t>
                    </a:r>
                    <a:r>
                      <a:rPr lang="en-US" dirty="0"/>
                      <a:t>, 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0.0465</c:v>
                </c:pt>
                <c:pt idx="1">
                  <c:v>0.0465</c:v>
                </c:pt>
                <c:pt idx="2">
                  <c:v>0.76739997</c:v>
                </c:pt>
                <c:pt idx="3">
                  <c:v>0.13949999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Per niente 4.65%,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Poco 4.65%,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Abbastanza 69.77%, 30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Molto 20.93%, 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0.0465</c:v>
                </c:pt>
                <c:pt idx="1">
                  <c:v>0.0465</c:v>
                </c:pt>
                <c:pt idx="2">
                  <c:v>0.69769996</c:v>
                </c:pt>
                <c:pt idx="3">
                  <c:v>0.2093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frequenta la/e classe/i - categorie in oggetto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Laboratorio di lettura</c:v>
                </c:pt>
                <c:pt idx="1">
                  <c:v>Giochi matematici</c:v>
                </c:pt>
              </c:strCache>
            </c:strRef>
          </c:cat>
          <c:val>
            <c:numRef>
              <c:f>Sheet1!$B$2:$B$3</c:f>
              <c:numCache>
                <c:formatCode>0.##%</c:formatCode>
                <c:ptCount val="2"/>
                <c:pt idx="0">
                  <c:v>0.3721</c:v>
                </c:pt>
                <c:pt idx="1">
                  <c:v>0.3953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Mio/a figlio/a non ha partecipato al progetto/intervento didattico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Laboratorio di lettura</c:v>
                </c:pt>
                <c:pt idx="1">
                  <c:v>Giochi matematici</c:v>
                </c:pt>
              </c:strCache>
            </c:strRef>
          </c:cat>
          <c:val>
            <c:numRef>
              <c:f>Sheet1!$C$2:$C$3</c:f>
              <c:numCache>
                <c:formatCode>0.##%</c:formatCode>
                <c:ptCount val="2"/>
                <c:pt idx="0">
                  <c:v>0.0698</c:v>
                </c:pt>
                <c:pt idx="1">
                  <c:v>0.0698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it-IT" smtClean="0"/>
                      <a:t>30,22%</a:t>
                    </a:r>
                    <a:endParaRPr lang="it-IT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Laboratorio di lettura</c:v>
                </c:pt>
                <c:pt idx="1">
                  <c:v>Giochi matematici</c:v>
                </c:pt>
              </c:strCache>
            </c:strRef>
          </c:cat>
          <c:val>
            <c:numRef>
              <c:f>Sheet1!$D$2:$D$3</c:f>
              <c:numCache>
                <c:formatCode>0.##%</c:formatCode>
                <c:ptCount val="2"/>
                <c:pt idx="0">
                  <c:v>0.3023</c:v>
                </c:pt>
                <c:pt idx="1">
                  <c:v>0.2093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it-IT" smtClean="0"/>
                      <a:t>27,90%</a:t>
                    </a:r>
                    <a:endParaRPr lang="it-IT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Laboratorio di lettura</c:v>
                </c:pt>
                <c:pt idx="1">
                  <c:v>Giochi matematici</c:v>
                </c:pt>
              </c:strCache>
            </c:strRef>
          </c:cat>
          <c:val>
            <c:numRef>
              <c:f>Sheet1!$E$2:$E$3</c:f>
              <c:numCache>
                <c:formatCode>0.##%</c:formatCode>
                <c:ptCount val="2"/>
                <c:pt idx="0">
                  <c:v>0.2326</c:v>
                </c:pt>
                <c:pt idx="1">
                  <c:v>0.2791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B45EC7"/>
            </a:solidFill>
          </c:spPr>
          <c:invertIfNegative val="0"/>
          <c:dLbls>
            <c:dLbl>
              <c:idx val="0"/>
              <c:layout>
                <c:manualLayout>
                  <c:x val="0.0458333333333333"/>
                  <c:y val="0.068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B45EC7"/>
              </a:solidFill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Laboratorio di lettura</c:v>
                </c:pt>
                <c:pt idx="1">
                  <c:v>Giochi matematici</c:v>
                </c:pt>
              </c:strCache>
            </c:strRef>
          </c:cat>
          <c:val>
            <c:numRef>
              <c:f>Sheet1!$F$2:$F$3</c:f>
              <c:numCache>
                <c:formatCode>0.##%</c:formatCode>
                <c:ptCount val="2"/>
                <c:pt idx="0">
                  <c:v>0.0</c:v>
                </c:pt>
                <c:pt idx="1">
                  <c:v>0.0233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B6CCF0"/>
            </a:solidFill>
          </c:spPr>
          <c:invertIfNegative val="0"/>
          <c:dLbls>
            <c:dLbl>
              <c:idx val="0"/>
              <c:layout>
                <c:manualLayout>
                  <c:x val="0.00416666666666667"/>
                  <c:y val="0.0093752460629921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208333333333333"/>
                  <c:y val="0.08125024606299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Laboratorio di lettura</c:v>
                </c:pt>
                <c:pt idx="1">
                  <c:v>Giochi matematici</c:v>
                </c:pt>
              </c:strCache>
            </c:strRef>
          </c:cat>
          <c:val>
            <c:numRef>
              <c:f>Sheet1!$G$2:$G$3</c:f>
              <c:numCache>
                <c:formatCode>0.##%</c:formatCode>
                <c:ptCount val="2"/>
                <c:pt idx="0">
                  <c:v>0.0233</c:v>
                </c:pt>
                <c:pt idx="1">
                  <c:v>0.0233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81374184"/>
        <c:axId val="-2081371144"/>
      </c:barChart>
      <c:catAx>
        <c:axId val="-2081374184"/>
        <c:scaling>
          <c:orientation val="maxMin"/>
        </c:scaling>
        <c:delete val="0"/>
        <c:axPos val="l"/>
        <c:majorGridlines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81371144"/>
        <c:crosses val="autoZero"/>
        <c:auto val="1"/>
        <c:lblAlgn val="ctr"/>
        <c:lblOffset val="100"/>
        <c:noMultiLvlLbl val="0"/>
      </c:catAx>
      <c:valAx>
        <c:axId val="-20813711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81374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9722222222222"/>
          <c:y val="0.153153051181102"/>
          <c:w val="0.279166666666667"/>
          <c:h val="0.693693897637795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frequenta la/e classe/i - categorie in oggetto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Lettura drammatizzata</c:v>
                </c:pt>
              </c:strCache>
            </c:strRef>
          </c:cat>
          <c:val>
            <c:numRef>
              <c:f>Sheet1!$B$2:$B$2</c:f>
              <c:numCache>
                <c:formatCode>0.##%</c:formatCode>
                <c:ptCount val="1"/>
                <c:pt idx="0">
                  <c:v>0.5581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Mio/a figlio/a non ha partecipato al progetto/intervento didattico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Lettura drammatizzata</c:v>
                </c:pt>
              </c:strCache>
            </c:strRef>
          </c:cat>
          <c:val>
            <c:numRef>
              <c:f>Sheet1!$C$2:$C$2</c:f>
              <c:numCache>
                <c:formatCode>0.##%</c:formatCode>
                <c:ptCount val="1"/>
                <c:pt idx="0">
                  <c:v>0.093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Lettura drammatizzata</c:v>
                </c:pt>
              </c:strCache>
            </c:strRef>
          </c:cat>
          <c:val>
            <c:numRef>
              <c:f>Sheet1!$D$2:$D$2</c:f>
              <c:numCache>
                <c:formatCode>0.##%</c:formatCode>
                <c:ptCount val="1"/>
                <c:pt idx="0">
                  <c:v>0.0698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Lettura drammatizzata</c:v>
                </c:pt>
              </c:strCache>
            </c:strRef>
          </c:cat>
          <c:val>
            <c:numRef>
              <c:f>Sheet1!$E$2:$E$2</c:f>
              <c:numCache>
                <c:formatCode>0.##%</c:formatCode>
                <c:ptCount val="1"/>
                <c:pt idx="0">
                  <c:v>0.2558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B45EC7"/>
            </a:solidFill>
          </c:spPr>
          <c:invertIfNegative val="0"/>
          <c:dLbls>
            <c:dLbl>
              <c:idx val="0"/>
              <c:layout>
                <c:manualLayout>
                  <c:x val="0.0583333333333333"/>
                  <c:y val="-0.018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B45EC7"/>
              </a:solidFill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Lettura drammatizzata</c:v>
                </c:pt>
              </c:strCache>
            </c:strRef>
          </c:cat>
          <c:val>
            <c:numRef>
              <c:f>Sheet1!$F$2:$F$2</c:f>
              <c:numCache>
                <c:formatCode>0.##%</c:formatCode>
                <c:ptCount val="1"/>
                <c:pt idx="0">
                  <c:v>0.0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B6CCF0"/>
            </a:solidFill>
          </c:spPr>
          <c:invertIfNegative val="0"/>
          <c:dLbls>
            <c:dLbl>
              <c:idx val="0"/>
              <c:layout>
                <c:manualLayout>
                  <c:x val="0.00833333333333333"/>
                  <c:y val="0.10625024606299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Lettura drammatizzata</c:v>
                </c:pt>
              </c:strCache>
            </c:strRef>
          </c:cat>
          <c:val>
            <c:numRef>
              <c:f>Sheet1!$G$2:$G$2</c:f>
              <c:numCache>
                <c:formatCode>0.##%</c:formatCode>
                <c:ptCount val="1"/>
                <c:pt idx="0">
                  <c:v>0.0233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9655720"/>
        <c:axId val="-2079652680"/>
      </c:barChart>
      <c:catAx>
        <c:axId val="-2079655720"/>
        <c:scaling>
          <c:orientation val="maxMin"/>
        </c:scaling>
        <c:delete val="0"/>
        <c:axPos val="l"/>
        <c:majorGridlines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79652680"/>
        <c:crosses val="autoZero"/>
        <c:auto val="1"/>
        <c:lblAlgn val="ctr"/>
        <c:lblOffset val="100"/>
        <c:noMultiLvlLbl val="0"/>
      </c:catAx>
      <c:valAx>
        <c:axId val="-207965268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79655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9166666666667"/>
          <c:y val="0.153153051181102"/>
          <c:w val="0.259722222222222"/>
          <c:h val="0.746818897637795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1.54%,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6.15%,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53.85%, 35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38.46%, 25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0.0154</c:v>
                </c:pt>
                <c:pt idx="1">
                  <c:v>0.0615</c:v>
                </c:pt>
                <c:pt idx="2">
                  <c:v>0.5385</c:v>
                </c:pt>
                <c:pt idx="3">
                  <c:v>0.38459998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frequenta la/e classe/i - categorie in oggetto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Orientamento: Volo</c:v>
                </c:pt>
                <c:pt idx="1">
                  <c:v>Open day</c:v>
                </c:pt>
              </c:strCache>
            </c:strRef>
          </c:cat>
          <c:val>
            <c:numRef>
              <c:f>Sheet1!$B$2:$B$3</c:f>
              <c:numCache>
                <c:formatCode>0.##%</c:formatCode>
                <c:ptCount val="2"/>
                <c:pt idx="0">
                  <c:v>0.3953</c:v>
                </c:pt>
                <c:pt idx="1">
                  <c:v>0.44189999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Mio/a figlio/a non ha partecipato al progetto/intervento didattico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Orientamento: Volo</c:v>
                </c:pt>
                <c:pt idx="1">
                  <c:v>Open day</c:v>
                </c:pt>
              </c:strCache>
            </c:strRef>
          </c:cat>
          <c:val>
            <c:numRef>
              <c:f>Sheet1!$C$2:$C$3</c:f>
              <c:numCache>
                <c:formatCode>0.##%</c:formatCode>
                <c:ptCount val="2"/>
                <c:pt idx="0">
                  <c:v>0.1163</c:v>
                </c:pt>
                <c:pt idx="1">
                  <c:v>0.093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Orientamento: Volo</c:v>
                </c:pt>
                <c:pt idx="1">
                  <c:v>Open day</c:v>
                </c:pt>
              </c:strCache>
            </c:strRef>
          </c:cat>
          <c:val>
            <c:numRef>
              <c:f>Sheet1!$D$2:$D$3</c:f>
              <c:numCache>
                <c:formatCode>0.##%</c:formatCode>
                <c:ptCount val="2"/>
                <c:pt idx="0">
                  <c:v>0.13949999</c:v>
                </c:pt>
                <c:pt idx="1">
                  <c:v>0.186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it-IT" smtClean="0"/>
                      <a:t>23,25%</a:t>
                    </a:r>
                    <a:endParaRPr lang="it-IT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Orientamento: Volo</c:v>
                </c:pt>
                <c:pt idx="1">
                  <c:v>Open day</c:v>
                </c:pt>
              </c:strCache>
            </c:strRef>
          </c:cat>
          <c:val>
            <c:numRef>
              <c:f>Sheet1!$E$2:$E$3</c:f>
              <c:numCache>
                <c:formatCode>0.##%</c:formatCode>
                <c:ptCount val="2"/>
                <c:pt idx="0">
                  <c:v>0.32560003</c:v>
                </c:pt>
                <c:pt idx="1">
                  <c:v>0.2326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D98A8A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Orientamento: Volo</c:v>
                </c:pt>
                <c:pt idx="1">
                  <c:v>Open day</c:v>
                </c:pt>
              </c:strCache>
            </c:strRef>
          </c:cat>
          <c:val>
            <c:numRef>
              <c:f>Sheet1!$F$2:$F$3</c:f>
              <c:numCache>
                <c:formatCode>0.##%</c:formatCode>
                <c:ptCount val="2"/>
                <c:pt idx="0">
                  <c:v>0.0233</c:v>
                </c:pt>
                <c:pt idx="1">
                  <c:v>0.0233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B45EC7"/>
            </a:solidFill>
          </c:spPr>
          <c:invertIfNegative val="0"/>
          <c:dLbls>
            <c:dLbl>
              <c:idx val="0"/>
              <c:layout>
                <c:manualLayout>
                  <c:x val="0.0499999999999999"/>
                  <c:y val="0.006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222222222222222"/>
                  <c:y val="0.0718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B45EC7"/>
              </a:solidFill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Orientamento: Volo</c:v>
                </c:pt>
                <c:pt idx="1">
                  <c:v>Open day</c:v>
                </c:pt>
              </c:strCache>
            </c:strRef>
          </c:cat>
          <c:val>
            <c:numRef>
              <c:f>Sheet1!$G$2:$G$3</c:f>
              <c:numCache>
                <c:formatCode>0.##%</c:formatCode>
                <c:ptCount val="2"/>
                <c:pt idx="0">
                  <c:v>0.0</c:v>
                </c:pt>
                <c:pt idx="1">
                  <c:v>0.0233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8954520"/>
        <c:axId val="-2078951480"/>
      </c:barChart>
      <c:catAx>
        <c:axId val="-2078954520"/>
        <c:scaling>
          <c:orientation val="maxMin"/>
        </c:scaling>
        <c:delete val="0"/>
        <c:axPos val="l"/>
        <c:majorGridlines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78951480"/>
        <c:crosses val="autoZero"/>
        <c:auto val="1"/>
        <c:lblAlgn val="ctr"/>
        <c:lblOffset val="100"/>
        <c:noMultiLvlLbl val="0"/>
      </c:catAx>
      <c:valAx>
        <c:axId val="-207895148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78954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2777777777778"/>
          <c:y val="0.153153051181102"/>
          <c:w val="0.236111111111111"/>
          <c:h val="0.784318897637795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ha partecipato al progetto/intervento didattico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Giornata dell'alimentazione</c:v>
                </c:pt>
              </c:strCache>
            </c:strRef>
          </c:cat>
          <c:val>
            <c:numRef>
              <c:f>Sheet1!$B$2:$B$2</c:f>
              <c:numCache>
                <c:formatCode>0.##%</c:formatCode>
                <c:ptCount val="1"/>
                <c:pt idx="0">
                  <c:v>0.0698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Giornata dell'alimentazione</c:v>
                </c:pt>
              </c:strCache>
            </c:strRef>
          </c:cat>
          <c:val>
            <c:numRef>
              <c:f>Sheet1!$C$2:$C$2</c:f>
              <c:numCache>
                <c:formatCode>0.##%</c:formatCode>
                <c:ptCount val="1"/>
                <c:pt idx="0">
                  <c:v>0.3721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Giornata dell'alimentazione</c:v>
                </c:pt>
              </c:strCache>
            </c:strRef>
          </c:cat>
          <c:val>
            <c:numRef>
              <c:f>Sheet1!$D$2:$D$2</c:f>
              <c:numCache>
                <c:formatCode>0.##%</c:formatCode>
                <c:ptCount val="1"/>
                <c:pt idx="0">
                  <c:v>0.5581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Giornata dell'alimentazione</c:v>
                </c:pt>
              </c:strCache>
            </c:strRef>
          </c:cat>
          <c:val>
            <c:numRef>
              <c:f>Sheet1!$E$2:$E$2</c:f>
              <c:numCache>
                <c:formatCode>0.##%</c:formatCode>
                <c:ptCount val="1"/>
                <c:pt idx="0">
                  <c:v>0.0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B45EC7"/>
            </a:solidFill>
          </c:spPr>
          <c:invertIfNegative val="0"/>
          <c:dLbls>
            <c:spPr>
              <a:solidFill>
                <a:srgbClr val="B45EC7"/>
              </a:solidFill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Giornata dell'alimentazione</c:v>
                </c:pt>
              </c:strCache>
            </c:strRef>
          </c:cat>
          <c:val>
            <c:numRef>
              <c:f>Sheet1!$F$2:$F$2</c:f>
              <c:numCache>
                <c:formatCode>0.##%</c:formatCode>
                <c:ptCount val="1"/>
                <c:pt idx="0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8940072"/>
        <c:axId val="-2078937064"/>
      </c:barChart>
      <c:catAx>
        <c:axId val="-2078940072"/>
        <c:scaling>
          <c:orientation val="maxMin"/>
        </c:scaling>
        <c:delete val="0"/>
        <c:axPos val="l"/>
        <c:majorGridlines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78937064"/>
        <c:crosses val="autoZero"/>
        <c:auto val="1"/>
        <c:lblAlgn val="ctr"/>
        <c:lblOffset val="100"/>
        <c:noMultiLvlLbl val="0"/>
      </c:catAx>
      <c:valAx>
        <c:axId val="-207893706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78940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"/>
          <c:y val="0.210960875984252"/>
          <c:w val="0.288888888888889"/>
          <c:h val="0.578078248031496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frequenta la/e classe/i - categorie in oggetto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Life Skills training</c:v>
                </c:pt>
              </c:strCache>
            </c:strRef>
          </c:cat>
          <c:val>
            <c:numRef>
              <c:f>Sheet1!$B$2:$B$2</c:f>
              <c:numCache>
                <c:formatCode>0.##%</c:formatCode>
                <c:ptCount val="1"/>
                <c:pt idx="0">
                  <c:v>0.186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Mio/a figlio/a non ha partecipato al progetto/intervento didattico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spPr>
              <a:solidFill>
                <a:srgbClr val="C2E8C4"/>
              </a:solidFill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Life Skills training</c:v>
                </c:pt>
              </c:strCache>
            </c:strRef>
          </c:cat>
          <c:val>
            <c:numRef>
              <c:f>Sheet1!$C$2:$C$2</c:f>
              <c:numCache>
                <c:formatCode>0.##%</c:formatCode>
                <c:ptCount val="1"/>
                <c:pt idx="0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Life Skills training</c:v>
                </c:pt>
              </c:strCache>
            </c:strRef>
          </c:cat>
          <c:val>
            <c:numRef>
              <c:f>Sheet1!$D$2:$D$2</c:f>
              <c:numCache>
                <c:formatCode>0.##%</c:formatCode>
                <c:ptCount val="1"/>
                <c:pt idx="0">
                  <c:v>0.4186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Life Skills training</c:v>
                </c:pt>
              </c:strCache>
            </c:strRef>
          </c:cat>
          <c:val>
            <c:numRef>
              <c:f>Sheet1!$E$2:$E$2</c:f>
              <c:numCache>
                <c:formatCode>0.##%</c:formatCode>
                <c:ptCount val="1"/>
                <c:pt idx="0">
                  <c:v>0.32560003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D98A8A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Life Skills training</c:v>
                </c:pt>
              </c:strCache>
            </c:strRef>
          </c:cat>
          <c:val>
            <c:numRef>
              <c:f>Sheet1!$F$2:$F$2</c:f>
              <c:numCache>
                <c:formatCode>0.##%</c:formatCode>
                <c:ptCount val="1"/>
                <c:pt idx="0">
                  <c:v>0.0465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B6CCF0"/>
            </a:solidFill>
          </c:spPr>
          <c:invertIfNegative val="0"/>
          <c:dLbls>
            <c:dLbl>
              <c:idx val="0"/>
              <c:layout>
                <c:manualLayout>
                  <c:x val="0.0194444444444445"/>
                  <c:y val="0.10312524606299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Life Skills training</c:v>
                </c:pt>
              </c:strCache>
            </c:strRef>
          </c:cat>
          <c:val>
            <c:numRef>
              <c:f>Sheet1!$G$2:$G$2</c:f>
              <c:numCache>
                <c:formatCode>0.##%</c:formatCode>
                <c:ptCount val="1"/>
                <c:pt idx="0">
                  <c:v>0.0233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8826488"/>
        <c:axId val="-2078823448"/>
      </c:barChart>
      <c:catAx>
        <c:axId val="-2078826488"/>
        <c:scaling>
          <c:orientation val="maxMin"/>
        </c:scaling>
        <c:delete val="0"/>
        <c:axPos val="l"/>
        <c:majorGridlines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78823448"/>
        <c:crosses val="autoZero"/>
        <c:auto val="1"/>
        <c:lblAlgn val="ctr"/>
        <c:lblOffset val="100"/>
        <c:noMultiLvlLbl val="0"/>
      </c:catAx>
      <c:valAx>
        <c:axId val="-207882344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78826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722222222222"/>
          <c:y val="0.153153051181102"/>
          <c:w val="0.229166666666667"/>
          <c:h val="0.784318897637795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frequenta la/e classe/i - categorie in oggetto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Ludopatie</c:v>
                </c:pt>
              </c:strCache>
            </c:strRef>
          </c:cat>
          <c:val>
            <c:numRef>
              <c:f>Sheet1!$B$2:$B$2</c:f>
              <c:numCache>
                <c:formatCode>0.##%</c:formatCode>
                <c:ptCount val="1"/>
                <c:pt idx="0">
                  <c:v>0.5814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Mio/a figlio/a non ha partecipato al progetto/intervento didattico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Ludopatie</c:v>
                </c:pt>
              </c:strCache>
            </c:strRef>
          </c:cat>
          <c:val>
            <c:numRef>
              <c:f>Sheet1!$C$2:$C$2</c:f>
              <c:numCache>
                <c:formatCode>0.##%</c:formatCode>
                <c:ptCount val="1"/>
                <c:pt idx="0">
                  <c:v>0.0465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Ludopatie</c:v>
                </c:pt>
              </c:strCache>
            </c:strRef>
          </c:cat>
          <c:val>
            <c:numRef>
              <c:f>Sheet1!$D$2:$D$2</c:f>
              <c:numCache>
                <c:formatCode>0.##%</c:formatCode>
                <c:ptCount val="1"/>
                <c:pt idx="0">
                  <c:v>0.13949999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Ludopatie</c:v>
                </c:pt>
              </c:strCache>
            </c:strRef>
          </c:cat>
          <c:val>
            <c:numRef>
              <c:f>Sheet1!$E$2:$E$2</c:f>
              <c:numCache>
                <c:formatCode>0.##%</c:formatCode>
                <c:ptCount val="1"/>
                <c:pt idx="0">
                  <c:v>0.16280001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D98A8A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Ludopatie</c:v>
                </c:pt>
              </c:strCache>
            </c:strRef>
          </c:cat>
          <c:val>
            <c:numRef>
              <c:f>Sheet1!$F$2:$F$2</c:f>
              <c:numCache>
                <c:formatCode>0.##%</c:formatCode>
                <c:ptCount val="1"/>
                <c:pt idx="0">
                  <c:v>0.0465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B6CCF0"/>
            </a:solidFill>
          </c:spPr>
          <c:invertIfNegative val="0"/>
          <c:dLbls>
            <c:dLbl>
              <c:idx val="0"/>
              <c:layout>
                <c:manualLayout>
                  <c:x val="0.0180555555555555"/>
                  <c:y val="0.1218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Ludopatie</c:v>
                </c:pt>
              </c:strCache>
            </c:strRef>
          </c:cat>
          <c:val>
            <c:numRef>
              <c:f>Sheet1!$G$2:$G$2</c:f>
              <c:numCache>
                <c:formatCode>0.##%</c:formatCode>
                <c:ptCount val="1"/>
                <c:pt idx="0">
                  <c:v>0.0233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9595032"/>
        <c:axId val="-2079591992"/>
      </c:barChart>
      <c:catAx>
        <c:axId val="-2079595032"/>
        <c:scaling>
          <c:orientation val="maxMin"/>
        </c:scaling>
        <c:delete val="0"/>
        <c:axPos val="l"/>
        <c:majorGridlines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79591992"/>
        <c:crosses val="autoZero"/>
        <c:auto val="1"/>
        <c:lblAlgn val="ctr"/>
        <c:lblOffset val="100"/>
        <c:noMultiLvlLbl val="0"/>
      </c:catAx>
      <c:valAx>
        <c:axId val="-207959199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79595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6388888888889"/>
          <c:y val="0.153153051181102"/>
          <c:w val="0.2625"/>
          <c:h val="0.746818897637795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frequenta la/e classe/i - categorie in oggetto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Affettività</c:v>
                </c:pt>
              </c:strCache>
            </c:strRef>
          </c:cat>
          <c:val>
            <c:numRef>
              <c:f>Sheet1!$B$2:$B$2</c:f>
              <c:numCache>
                <c:formatCode>0.##%</c:formatCode>
                <c:ptCount val="1"/>
                <c:pt idx="0">
                  <c:v>0.6279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Mio/a figlio/a non ha partecipato al progetto/intervento didattico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Affettività</c:v>
                </c:pt>
              </c:strCache>
            </c:strRef>
          </c:cat>
          <c:val>
            <c:numRef>
              <c:f>Sheet1!$C$2:$C$2</c:f>
              <c:numCache>
                <c:formatCode>0.##%</c:formatCode>
                <c:ptCount val="1"/>
                <c:pt idx="0">
                  <c:v>0.0698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Affettività</c:v>
                </c:pt>
              </c:strCache>
            </c:strRef>
          </c:cat>
          <c:val>
            <c:numRef>
              <c:f>Sheet1!$D$2:$D$2</c:f>
              <c:numCache>
                <c:formatCode>0.##%</c:formatCode>
                <c:ptCount val="1"/>
                <c:pt idx="0">
                  <c:v>0.0698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it-IT" smtClean="0"/>
                      <a:t>23,25%</a:t>
                    </a:r>
                    <a:endParaRPr lang="it-IT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Affettività</c:v>
                </c:pt>
              </c:strCache>
            </c:strRef>
          </c:cat>
          <c:val>
            <c:numRef>
              <c:f>Sheet1!$E$2:$E$2</c:f>
              <c:numCache>
                <c:formatCode>0.##%</c:formatCode>
                <c:ptCount val="1"/>
                <c:pt idx="0">
                  <c:v>0.2326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dLbl>
              <c:idx val="0"/>
              <c:layout>
                <c:manualLayout>
                  <c:x val="0.0277777777777777"/>
                  <c:y val="0.096875"/>
                </c:manualLayout>
              </c:layout>
              <c:spPr>
                <a:solidFill>
                  <a:srgbClr val="FF6600"/>
                </a:solidFill>
              </c:spPr>
              <c:txPr>
                <a:bodyPr/>
                <a:lstStyle/>
                <a:p>
                  <a:pPr>
                    <a:defRPr sz="1000" baseline="0"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Affettività</c:v>
                </c:pt>
              </c:strCache>
            </c:strRef>
          </c:cat>
          <c:val>
            <c:numRef>
              <c:f>Sheet1!$F$2:$F$2</c:f>
              <c:numCache>
                <c:formatCode>0.##%</c:formatCode>
                <c:ptCount val="1"/>
                <c:pt idx="0">
                  <c:v>0.0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B45EC7"/>
            </a:solidFill>
          </c:spPr>
          <c:invertIfNegative val="0"/>
          <c:dLbls>
            <c:dLbl>
              <c:idx val="0"/>
              <c:layout>
                <c:manualLayout>
                  <c:x val="0.0291666666666667"/>
                  <c:y val="5.72910048360903E-17"/>
                </c:manualLayout>
              </c:layout>
              <c:spPr>
                <a:solidFill>
                  <a:srgbClr val="B45EC7"/>
                </a:solidFill>
              </c:spPr>
              <c:txPr>
                <a:bodyPr/>
                <a:lstStyle/>
                <a:p>
                  <a:pPr>
                    <a:defRPr sz="1000" baseline="0"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Affettività</c:v>
                </c:pt>
              </c:strCache>
            </c:strRef>
          </c:cat>
          <c:val>
            <c:numRef>
              <c:f>Sheet1!$G$2:$G$2</c:f>
              <c:numCache>
                <c:formatCode>0.##%</c:formatCode>
                <c:ptCount val="1"/>
                <c:pt idx="0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9460344"/>
        <c:axId val="-2079457304"/>
      </c:barChart>
      <c:catAx>
        <c:axId val="-2079460344"/>
        <c:scaling>
          <c:orientation val="maxMin"/>
        </c:scaling>
        <c:delete val="0"/>
        <c:axPos val="l"/>
        <c:majorGridlines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79457304"/>
        <c:crosses val="autoZero"/>
        <c:auto val="1"/>
        <c:lblAlgn val="ctr"/>
        <c:lblOffset val="100"/>
        <c:noMultiLvlLbl val="0"/>
      </c:catAx>
      <c:valAx>
        <c:axId val="-20794573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79460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3055555555555"/>
          <c:y val="0.153153051181102"/>
          <c:w val="0.295833333333333"/>
          <c:h val="0.693693897637795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ha partecipato al progetto/intervento didattico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spPr>
              <a:solidFill>
                <a:srgbClr val="9FDAFB"/>
              </a:solidFill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Madrelingua inglese</c:v>
                </c:pt>
                <c:pt idx="1">
                  <c:v>Madrelingua francese</c:v>
                </c:pt>
                <c:pt idx="2">
                  <c:v>Green School</c:v>
                </c:pt>
                <c:pt idx="3">
                  <c:v>Giornata in prevenzione del Cyberbullismo</c:v>
                </c:pt>
                <c:pt idx="4">
                  <c:v>Giornata della memoria</c:v>
                </c:pt>
              </c:strCache>
            </c:strRef>
          </c:cat>
          <c:val>
            <c:numRef>
              <c:f>Sheet1!$B$2:$B$6</c:f>
              <c:numCache>
                <c:formatCode>0.##%</c:formatCode>
                <c:ptCount val="5"/>
                <c:pt idx="0">
                  <c:v>0.0</c:v>
                </c:pt>
                <c:pt idx="1">
                  <c:v>0.0465</c:v>
                </c:pt>
                <c:pt idx="2">
                  <c:v>0.0</c:v>
                </c:pt>
                <c:pt idx="3">
                  <c:v>0.0233</c:v>
                </c:pt>
                <c:pt idx="4">
                  <c:v>0.0698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it-IT" smtClean="0"/>
                      <a:t>51,15%</a:t>
                    </a:r>
                    <a:endParaRPr lang="it-IT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Madrelingua inglese</c:v>
                </c:pt>
                <c:pt idx="1">
                  <c:v>Madrelingua francese</c:v>
                </c:pt>
                <c:pt idx="2">
                  <c:v>Green School</c:v>
                </c:pt>
                <c:pt idx="3">
                  <c:v>Giornata in prevenzione del Cyberbullismo</c:v>
                </c:pt>
                <c:pt idx="4">
                  <c:v>Giornata della memoria</c:v>
                </c:pt>
              </c:strCache>
            </c:strRef>
          </c:cat>
          <c:val>
            <c:numRef>
              <c:f>Sheet1!$C$2:$C$6</c:f>
              <c:numCache>
                <c:formatCode>0.##%</c:formatCode>
                <c:ptCount val="5"/>
                <c:pt idx="0">
                  <c:v>0.3023</c:v>
                </c:pt>
                <c:pt idx="1">
                  <c:v>0.32560003</c:v>
                </c:pt>
                <c:pt idx="2">
                  <c:v>0.5349</c:v>
                </c:pt>
                <c:pt idx="3">
                  <c:v>0.5116</c:v>
                </c:pt>
                <c:pt idx="4">
                  <c:v>0.3953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Madrelingua inglese</c:v>
                </c:pt>
                <c:pt idx="1">
                  <c:v>Madrelingua francese</c:v>
                </c:pt>
                <c:pt idx="2">
                  <c:v>Green School</c:v>
                </c:pt>
                <c:pt idx="3">
                  <c:v>Giornata in prevenzione del Cyberbullismo</c:v>
                </c:pt>
                <c:pt idx="4">
                  <c:v>Giornata della memoria</c:v>
                </c:pt>
              </c:strCache>
            </c:strRef>
          </c:cat>
          <c:val>
            <c:numRef>
              <c:f>Sheet1!$D$2:$D$6</c:f>
              <c:numCache>
                <c:formatCode>0.##%</c:formatCode>
                <c:ptCount val="5"/>
                <c:pt idx="0">
                  <c:v>0.5814</c:v>
                </c:pt>
                <c:pt idx="1">
                  <c:v>0.5581</c:v>
                </c:pt>
                <c:pt idx="2">
                  <c:v>0.4186</c:v>
                </c:pt>
                <c:pt idx="3">
                  <c:v>0.44189999</c:v>
                </c:pt>
                <c:pt idx="4">
                  <c:v>0.5116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Madrelingua inglese</c:v>
                </c:pt>
                <c:pt idx="1">
                  <c:v>Madrelingua francese</c:v>
                </c:pt>
                <c:pt idx="2">
                  <c:v>Green School</c:v>
                </c:pt>
                <c:pt idx="3">
                  <c:v>Giornata in prevenzione del Cyberbullismo</c:v>
                </c:pt>
                <c:pt idx="4">
                  <c:v>Giornata della memoria</c:v>
                </c:pt>
              </c:strCache>
            </c:strRef>
          </c:cat>
          <c:val>
            <c:numRef>
              <c:f>Sheet1!$E$2:$E$6</c:f>
              <c:numCache>
                <c:formatCode>0.##%</c:formatCode>
                <c:ptCount val="5"/>
                <c:pt idx="0">
                  <c:v>0.1163</c:v>
                </c:pt>
                <c:pt idx="1">
                  <c:v>0.0698</c:v>
                </c:pt>
                <c:pt idx="2">
                  <c:v>0.0465</c:v>
                </c:pt>
                <c:pt idx="3">
                  <c:v>0.0233</c:v>
                </c:pt>
                <c:pt idx="4">
                  <c:v>0.0233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B45EC7"/>
            </a:solidFill>
          </c:spPr>
          <c:invertIfNegative val="0"/>
          <c:dLbls>
            <c:dLbl>
              <c:idx val="0"/>
              <c:layout>
                <c:manualLayout>
                  <c:x val="0.0222222222222221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80555555555554"/>
                  <c:y val="5.7291004836090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291666666666667"/>
                  <c:y val="-0.0031250000000000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319444444444444"/>
                  <c:y val="2.46062992125984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291666666666667"/>
                  <c:y val="-0.006249999999999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B45EC7"/>
              </a:solidFill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Madrelingua inglese</c:v>
                </c:pt>
                <c:pt idx="1">
                  <c:v>Madrelingua francese</c:v>
                </c:pt>
                <c:pt idx="2">
                  <c:v>Green School</c:v>
                </c:pt>
                <c:pt idx="3">
                  <c:v>Giornata in prevenzione del Cyberbullismo</c:v>
                </c:pt>
                <c:pt idx="4">
                  <c:v>Giornata della memoria</c:v>
                </c:pt>
              </c:strCache>
            </c:strRef>
          </c:cat>
          <c:val>
            <c:numRef>
              <c:f>Sheet1!$F$2:$F$6</c:f>
              <c:numCache>
                <c:formatCode>0.##%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9375976"/>
        <c:axId val="-2079372936"/>
      </c:barChart>
      <c:catAx>
        <c:axId val="-2079375976"/>
        <c:scaling>
          <c:orientation val="maxMin"/>
        </c:scaling>
        <c:delete val="0"/>
        <c:axPos val="l"/>
        <c:majorGridlines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79372936"/>
        <c:crosses val="autoZero"/>
        <c:auto val="1"/>
        <c:lblAlgn val="ctr"/>
        <c:lblOffset val="100"/>
        <c:noMultiLvlLbl val="0"/>
      </c:catAx>
      <c:valAx>
        <c:axId val="-207937293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79375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1666666666667"/>
          <c:y val="0.210960875984252"/>
          <c:w val="0.247222222222222"/>
          <c:h val="0.640578248031496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frequenta la/e classe/i - categorie in oggetto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Clil di inglese</c:v>
                </c:pt>
                <c:pt idx="1">
                  <c:v>Selfie</c:v>
                </c:pt>
              </c:strCache>
            </c:strRef>
          </c:cat>
          <c:val>
            <c:numRef>
              <c:f>Sheet1!$B$2:$B$3</c:f>
              <c:numCache>
                <c:formatCode>0.##%</c:formatCode>
                <c:ptCount val="2"/>
                <c:pt idx="0">
                  <c:v>0.3953</c:v>
                </c:pt>
                <c:pt idx="1">
                  <c:v>0.4884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Mio/a figlio/a non ha partecipato al progetto/intervento didattico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Clil di inglese</c:v>
                </c:pt>
                <c:pt idx="1">
                  <c:v>Selfie</c:v>
                </c:pt>
              </c:strCache>
            </c:strRef>
          </c:cat>
          <c:val>
            <c:numRef>
              <c:f>Sheet1!$C$2:$C$3</c:f>
              <c:numCache>
                <c:formatCode>0.##%</c:formatCode>
                <c:ptCount val="2"/>
                <c:pt idx="0">
                  <c:v>0.0465</c:v>
                </c:pt>
                <c:pt idx="1">
                  <c:v>0.1163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Clil di inglese</c:v>
                </c:pt>
                <c:pt idx="1">
                  <c:v>Selfie</c:v>
                </c:pt>
              </c:strCache>
            </c:strRef>
          </c:cat>
          <c:val>
            <c:numRef>
              <c:f>Sheet1!$D$2:$D$3</c:f>
              <c:numCache>
                <c:formatCode>0.##%</c:formatCode>
                <c:ptCount val="2"/>
                <c:pt idx="0">
                  <c:v>0.2326</c:v>
                </c:pt>
                <c:pt idx="1">
                  <c:v>0.16280001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it-IT" smtClean="0"/>
                      <a:t>20,92%</a:t>
                    </a:r>
                    <a:endParaRPr lang="it-IT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Clil di inglese</c:v>
                </c:pt>
                <c:pt idx="1">
                  <c:v>Selfie</c:v>
                </c:pt>
              </c:strCache>
            </c:strRef>
          </c:cat>
          <c:val>
            <c:numRef>
              <c:f>Sheet1!$E$2:$E$3</c:f>
              <c:numCache>
                <c:formatCode>0.##%</c:formatCode>
                <c:ptCount val="2"/>
                <c:pt idx="0">
                  <c:v>0.3023</c:v>
                </c:pt>
                <c:pt idx="1">
                  <c:v>0.2093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B45EC7"/>
            </a:solidFill>
          </c:spPr>
          <c:invertIfNegative val="0"/>
          <c:dLbls>
            <c:dLbl>
              <c:idx val="1"/>
              <c:layout>
                <c:manualLayout>
                  <c:x val="0.0430555555555554"/>
                  <c:y val="0.0531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B45EC7"/>
              </a:solidFill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Clil di inglese</c:v>
                </c:pt>
                <c:pt idx="1">
                  <c:v>Selfie</c:v>
                </c:pt>
              </c:strCache>
            </c:strRef>
          </c:cat>
          <c:val>
            <c:numRef>
              <c:f>Sheet1!$F$2:$F$3</c:f>
              <c:numCache>
                <c:formatCode>0.##%</c:formatCode>
                <c:ptCount val="2"/>
                <c:pt idx="0">
                  <c:v>0.0233</c:v>
                </c:pt>
                <c:pt idx="1">
                  <c:v>0.0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dLbl>
              <c:idx val="0"/>
              <c:layout>
                <c:manualLayout>
                  <c:x val="0.0277777777777777"/>
                  <c:y val="-2.864550241804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416666666666667"/>
                  <c:y val="2.46062992125984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6600"/>
              </a:solidFill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Clil di inglese</c:v>
                </c:pt>
                <c:pt idx="1">
                  <c:v>Selfie</c:v>
                </c:pt>
              </c:strCache>
            </c:strRef>
          </c:cat>
          <c:val>
            <c:numRef>
              <c:f>Sheet1!$G$2:$G$3</c:f>
              <c:numCache>
                <c:formatCode>0.##%</c:formatCode>
                <c:ptCount val="2"/>
                <c:pt idx="0">
                  <c:v>0.0</c:v>
                </c:pt>
                <c:pt idx="1">
                  <c:v>0.0233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8699160"/>
        <c:axId val="-2078696120"/>
      </c:barChart>
      <c:catAx>
        <c:axId val="-2078699160"/>
        <c:scaling>
          <c:orientation val="maxMin"/>
        </c:scaling>
        <c:delete val="0"/>
        <c:axPos val="l"/>
        <c:majorGridlines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78696120"/>
        <c:crosses val="autoZero"/>
        <c:auto val="1"/>
        <c:lblAlgn val="ctr"/>
        <c:lblOffset val="100"/>
        <c:noMultiLvlLbl val="0"/>
      </c:catAx>
      <c:valAx>
        <c:axId val="-20786961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78699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1666666666667"/>
          <c:y val="0.153153051181102"/>
          <c:w val="0.297222222222222"/>
          <c:h val="0.815568897637795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frequenta la/e classe/i - categorie in oggetto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Edmodo e classi virtuali</c:v>
                </c:pt>
              </c:strCache>
            </c:strRef>
          </c:cat>
          <c:val>
            <c:numRef>
              <c:f>Sheet1!$B$2:$B$2</c:f>
              <c:numCache>
                <c:formatCode>0.##%</c:formatCode>
                <c:ptCount val="1"/>
                <c:pt idx="0">
                  <c:v>0.2326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Mio/a figlio/a non ha partecipato al progetto/intervento didattico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Edmodo e classi virtuali</c:v>
                </c:pt>
              </c:strCache>
            </c:strRef>
          </c:cat>
          <c:val>
            <c:numRef>
              <c:f>Sheet1!$C$2:$C$2</c:f>
              <c:numCache>
                <c:formatCode>0.##%</c:formatCode>
                <c:ptCount val="1"/>
                <c:pt idx="0">
                  <c:v>0.16280001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Edmodo e classi virtuali</c:v>
                </c:pt>
              </c:strCache>
            </c:strRef>
          </c:cat>
          <c:val>
            <c:numRef>
              <c:f>Sheet1!$D$2:$D$2</c:f>
              <c:numCache>
                <c:formatCode>0.##%</c:formatCode>
                <c:ptCount val="1"/>
                <c:pt idx="0">
                  <c:v>0.3023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Edmodo e classi virtuali</c:v>
                </c:pt>
              </c:strCache>
            </c:strRef>
          </c:cat>
          <c:val>
            <c:numRef>
              <c:f>Sheet1!$E$2:$E$2</c:f>
              <c:numCache>
                <c:formatCode>0.##%</c:formatCode>
                <c:ptCount val="1"/>
                <c:pt idx="0">
                  <c:v>0.2093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D98A8A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Edmodo e classi virtuali</c:v>
                </c:pt>
              </c:strCache>
            </c:strRef>
          </c:cat>
          <c:val>
            <c:numRef>
              <c:f>Sheet1!$F$2:$F$2</c:f>
              <c:numCache>
                <c:formatCode>0.##%</c:formatCode>
                <c:ptCount val="1"/>
                <c:pt idx="0">
                  <c:v>0.0465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B6CCF0"/>
            </a:solidFill>
          </c:spPr>
          <c:invertIfNegative val="0"/>
          <c:dLbls>
            <c:dLbl>
              <c:idx val="0"/>
              <c:layout>
                <c:manualLayout>
                  <c:x val="0.0138888888888889"/>
                  <c:y val="0.08437524606299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Edmodo e classi virtuali</c:v>
                </c:pt>
              </c:strCache>
            </c:strRef>
          </c:cat>
          <c:val>
            <c:numRef>
              <c:f>Sheet1!$G$2:$G$2</c:f>
              <c:numCache>
                <c:formatCode>0.##%</c:formatCode>
                <c:ptCount val="1"/>
                <c:pt idx="0">
                  <c:v>0.0465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8622376"/>
        <c:axId val="-2078619336"/>
      </c:barChart>
      <c:catAx>
        <c:axId val="-2078622376"/>
        <c:scaling>
          <c:orientation val="maxMin"/>
        </c:scaling>
        <c:delete val="0"/>
        <c:axPos val="l"/>
        <c:majorGridlines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78619336"/>
        <c:crosses val="autoZero"/>
        <c:auto val="1"/>
        <c:lblAlgn val="ctr"/>
        <c:lblOffset val="100"/>
        <c:noMultiLvlLbl val="0"/>
      </c:catAx>
      <c:valAx>
        <c:axId val="-207861933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78622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4166666666667"/>
          <c:y val="0.153153051181102"/>
          <c:w val="0.284722222222222"/>
          <c:h val="0.746818897637795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frequenta la/e classe/i - categorie in oggetto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Cyberbullismo e legalità digitale</c:v>
                </c:pt>
              </c:strCache>
            </c:strRef>
          </c:cat>
          <c:val>
            <c:numRef>
              <c:f>Sheet1!$B$2:$B$2</c:f>
              <c:numCache>
                <c:formatCode>0.##%</c:formatCode>
                <c:ptCount val="1"/>
                <c:pt idx="0">
                  <c:v>0.186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Mio/a figlio/a non ha partecipato al progetto/intervento didattico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Cyberbullismo e legalità digitale</c:v>
                </c:pt>
              </c:strCache>
            </c:strRef>
          </c:cat>
          <c:val>
            <c:numRef>
              <c:f>Sheet1!$C$2:$C$2</c:f>
              <c:numCache>
                <c:formatCode>0.##%</c:formatCode>
                <c:ptCount val="1"/>
                <c:pt idx="0">
                  <c:v>0.0233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Cyberbullismo e legalità digitale</c:v>
                </c:pt>
              </c:strCache>
            </c:strRef>
          </c:cat>
          <c:val>
            <c:numRef>
              <c:f>Sheet1!$D$2:$D$2</c:f>
              <c:numCache>
                <c:formatCode>0.##%</c:formatCode>
                <c:ptCount val="1"/>
                <c:pt idx="0">
                  <c:v>0.4186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it-IT" smtClean="0"/>
                      <a:t>32,55%</a:t>
                    </a:r>
                    <a:endParaRPr lang="it-IT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Cyberbullismo e legalità digitale</c:v>
                </c:pt>
              </c:strCache>
            </c:strRef>
          </c:cat>
          <c:val>
            <c:numRef>
              <c:f>Sheet1!$E$2:$E$2</c:f>
              <c:numCache>
                <c:formatCode>0.##%</c:formatCode>
                <c:ptCount val="1"/>
                <c:pt idx="0">
                  <c:v>0.32560003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D98A8A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Cyberbullismo e legalità digitale</c:v>
                </c:pt>
              </c:strCache>
            </c:strRef>
          </c:cat>
          <c:val>
            <c:numRef>
              <c:f>Sheet1!$F$2:$F$2</c:f>
              <c:numCache>
                <c:formatCode>0.##%</c:formatCode>
                <c:ptCount val="1"/>
                <c:pt idx="0">
                  <c:v>0.0233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B6CCF0"/>
            </a:solidFill>
          </c:spPr>
          <c:invertIfNegative val="0"/>
          <c:dLbls>
            <c:dLbl>
              <c:idx val="0"/>
              <c:layout>
                <c:manualLayout>
                  <c:x val="0.0166666666666666"/>
                  <c:y val="0.0968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Cyberbullismo e legalità digitale</c:v>
                </c:pt>
              </c:strCache>
            </c:strRef>
          </c:cat>
          <c:val>
            <c:numRef>
              <c:f>Sheet1!$G$2:$G$2</c:f>
              <c:numCache>
                <c:formatCode>0.##%</c:formatCode>
                <c:ptCount val="1"/>
                <c:pt idx="0">
                  <c:v>0.0233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9351064"/>
        <c:axId val="-2079348024"/>
      </c:barChart>
      <c:catAx>
        <c:axId val="-2079351064"/>
        <c:scaling>
          <c:orientation val="maxMin"/>
        </c:scaling>
        <c:delete val="0"/>
        <c:axPos val="l"/>
        <c:majorGridlines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79348024"/>
        <c:crosses val="autoZero"/>
        <c:auto val="1"/>
        <c:lblAlgn val="ctr"/>
        <c:lblOffset val="100"/>
        <c:noMultiLvlLbl val="0"/>
      </c:catAx>
      <c:valAx>
        <c:axId val="-207934802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79351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8611111111111"/>
          <c:y val="0.153153051181102"/>
          <c:w val="0.290277777777778"/>
          <c:h val="0.693693897637795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frequenta la/e classe/i - categorie in oggetto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Clil di francese</c:v>
                </c:pt>
              </c:strCache>
            </c:strRef>
          </c:cat>
          <c:val>
            <c:numRef>
              <c:f>Sheet1!$B$2:$B$2</c:f>
              <c:numCache>
                <c:formatCode>0.##%</c:formatCode>
                <c:ptCount val="1"/>
                <c:pt idx="0">
                  <c:v>0.5814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Mio/a figlio/a non ha partecipato al progetto/intervento didattico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Clil di francese</c:v>
                </c:pt>
              </c:strCache>
            </c:strRef>
          </c:cat>
          <c:val>
            <c:numRef>
              <c:f>Sheet1!$C$2:$C$2</c:f>
              <c:numCache>
                <c:formatCode>0.##%</c:formatCode>
                <c:ptCount val="1"/>
                <c:pt idx="0">
                  <c:v>0.0698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Clil di francese</c:v>
                </c:pt>
              </c:strCache>
            </c:strRef>
          </c:cat>
          <c:val>
            <c:numRef>
              <c:f>Sheet1!$D$2:$D$2</c:f>
              <c:numCache>
                <c:formatCode>0.##%</c:formatCode>
                <c:ptCount val="1"/>
                <c:pt idx="0">
                  <c:v>0.13949999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Clil di francese</c:v>
                </c:pt>
              </c:strCache>
            </c:strRef>
          </c:cat>
          <c:val>
            <c:numRef>
              <c:f>Sheet1!$E$2:$E$2</c:f>
              <c:numCache>
                <c:formatCode>0.##%</c:formatCode>
                <c:ptCount val="1"/>
                <c:pt idx="0">
                  <c:v>0.186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B45EC7"/>
            </a:solidFill>
          </c:spPr>
          <c:invertIfNegative val="0"/>
          <c:dLbls>
            <c:spPr>
              <a:solidFill>
                <a:srgbClr val="B45EC7"/>
              </a:solidFill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Clil di francese</c:v>
                </c:pt>
              </c:strCache>
            </c:strRef>
          </c:cat>
          <c:val>
            <c:numRef>
              <c:f>Sheet1!$F$2:$F$2</c:f>
              <c:numCache>
                <c:formatCode>0.##%</c:formatCode>
                <c:ptCount val="1"/>
                <c:pt idx="0">
                  <c:v>0.0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B6CCF0"/>
            </a:solidFill>
          </c:spPr>
          <c:invertIfNegative val="0"/>
          <c:dLbls>
            <c:dLbl>
              <c:idx val="0"/>
              <c:layout>
                <c:manualLayout>
                  <c:x val="0.0333333333333333"/>
                  <c:y val="5.7291004836090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Clil di francese</c:v>
                </c:pt>
              </c:strCache>
            </c:strRef>
          </c:cat>
          <c:val>
            <c:numRef>
              <c:f>Sheet1!$G$2:$G$2</c:f>
              <c:numCache>
                <c:formatCode>0.##%</c:formatCode>
                <c:ptCount val="1"/>
                <c:pt idx="0">
                  <c:v>0.0233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8534536"/>
        <c:axId val="-2078531496"/>
      </c:barChart>
      <c:catAx>
        <c:axId val="-2078534536"/>
        <c:scaling>
          <c:orientation val="maxMin"/>
        </c:scaling>
        <c:delete val="0"/>
        <c:axPos val="l"/>
        <c:majorGridlines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78531496"/>
        <c:crosses val="autoZero"/>
        <c:auto val="1"/>
        <c:lblAlgn val="ctr"/>
        <c:lblOffset val="100"/>
        <c:noMultiLvlLbl val="0"/>
      </c:catAx>
      <c:valAx>
        <c:axId val="-207853149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78534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8611111111111"/>
          <c:y val="0.153153051181102"/>
          <c:w val="0.290277777777778"/>
          <c:h val="0.746818897637795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3.08%,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15.38%, 10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49.23%, 32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32.31%, 21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0.0308</c:v>
                </c:pt>
                <c:pt idx="1">
                  <c:v>0.1538</c:v>
                </c:pt>
                <c:pt idx="2">
                  <c:v>0.4923</c:v>
                </c:pt>
                <c:pt idx="3">
                  <c:v>0.3231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frequenta la/e classe/i - categorie in oggetto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Legalità: incontro con Rosanna Scopelliti</c:v>
                </c:pt>
              </c:strCache>
            </c:strRef>
          </c:cat>
          <c:val>
            <c:numRef>
              <c:f>Sheet1!$B$2:$B$2</c:f>
              <c:numCache>
                <c:formatCode>0.##%</c:formatCode>
                <c:ptCount val="1"/>
                <c:pt idx="0">
                  <c:v>0.6279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Mio/a figlio/a non ha partecipato al progetto/intervento didattico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Legalità: incontro con Rosanna Scopelliti</c:v>
                </c:pt>
              </c:strCache>
            </c:strRef>
          </c:cat>
          <c:val>
            <c:numRef>
              <c:f>Sheet1!$C$2:$C$2</c:f>
              <c:numCache>
                <c:formatCode>0.##%</c:formatCode>
                <c:ptCount val="1"/>
                <c:pt idx="0">
                  <c:v>0.0465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dLbl>
              <c:idx val="0"/>
              <c:layout>
                <c:manualLayout>
                  <c:x val="0.00416666666666656"/>
                  <c:y val="0.0843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Legalità: incontro con Rosanna Scopelliti</c:v>
                </c:pt>
              </c:strCache>
            </c:strRef>
          </c:cat>
          <c:val>
            <c:numRef>
              <c:f>Sheet1!$D$2:$D$2</c:f>
              <c:numCache>
                <c:formatCode>0.##%</c:formatCode>
                <c:ptCount val="1"/>
                <c:pt idx="0">
                  <c:v>0.1163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Legalità: incontro con Rosanna Scopelliti</c:v>
                </c:pt>
              </c:strCache>
            </c:strRef>
          </c:cat>
          <c:val>
            <c:numRef>
              <c:f>Sheet1!$E$2:$E$2</c:f>
              <c:numCache>
                <c:formatCode>0.##%</c:formatCode>
                <c:ptCount val="1"/>
                <c:pt idx="0">
                  <c:v>0.2093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.026388888888889"/>
                  <c:y val="-0.003124507874015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Legalità: incontro con Rosanna Scopelliti</c:v>
                </c:pt>
              </c:strCache>
            </c:strRef>
          </c:cat>
          <c:val>
            <c:numRef>
              <c:f>Sheet1!$F$2:$F$2</c:f>
              <c:numCache>
                <c:formatCode>0.##%</c:formatCode>
                <c:ptCount val="1"/>
                <c:pt idx="0">
                  <c:v>0.0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B45EC7"/>
            </a:solidFill>
          </c:spPr>
          <c:invertIfNegative val="0"/>
          <c:dLbls>
            <c:dLbl>
              <c:idx val="0"/>
              <c:layout>
                <c:manualLayout>
                  <c:x val="0.0680555555555555"/>
                  <c:y val="-0.0031247539370078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B45EC7"/>
              </a:solidFill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Legalità: incontro con Rosanna Scopelliti</c:v>
                </c:pt>
              </c:strCache>
            </c:strRef>
          </c:cat>
          <c:val>
            <c:numRef>
              <c:f>Sheet1!$G$2:$G$2</c:f>
              <c:numCache>
                <c:formatCode>0.##%</c:formatCode>
                <c:ptCount val="1"/>
                <c:pt idx="0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8444984"/>
        <c:axId val="-2078441944"/>
      </c:barChart>
      <c:catAx>
        <c:axId val="-2078444984"/>
        <c:scaling>
          <c:orientation val="maxMin"/>
        </c:scaling>
        <c:delete val="0"/>
        <c:axPos val="l"/>
        <c:majorGridlines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78441944"/>
        <c:crosses val="autoZero"/>
        <c:auto val="1"/>
        <c:lblAlgn val="ctr"/>
        <c:lblOffset val="100"/>
        <c:noMultiLvlLbl val="0"/>
      </c:catAx>
      <c:valAx>
        <c:axId val="-20784419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78444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1666666666667"/>
          <c:y val="0.153153051181102"/>
          <c:w val="0.247222222222222"/>
          <c:h val="0.784318897637795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frequenta la/e classe/i - categorie in oggetto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Campionato di giornalismo: cronisti in classe</c:v>
                </c:pt>
              </c:strCache>
            </c:strRef>
          </c:cat>
          <c:val>
            <c:numRef>
              <c:f>Sheet1!$B$2:$B$2</c:f>
              <c:numCache>
                <c:formatCode>0.##%</c:formatCode>
                <c:ptCount val="1"/>
                <c:pt idx="0">
                  <c:v>0.814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Mio/a figlio/a non ha partecipato al progetto/intervento didattico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Campionato di giornalismo: cronisti in classe</c:v>
                </c:pt>
              </c:strCache>
            </c:strRef>
          </c:cat>
          <c:val>
            <c:numRef>
              <c:f>Sheet1!$C$2:$C$2</c:f>
              <c:numCache>
                <c:formatCode>0.##%</c:formatCode>
                <c:ptCount val="1"/>
                <c:pt idx="0">
                  <c:v>0.0233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dLbl>
              <c:idx val="0"/>
              <c:layout>
                <c:manualLayout>
                  <c:x val="0.0"/>
                  <c:y val="0.1343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Campionato di giornalismo: cronisti in classe</c:v>
                </c:pt>
              </c:strCache>
            </c:strRef>
          </c:cat>
          <c:val>
            <c:numRef>
              <c:f>Sheet1!$D$2:$D$2</c:f>
              <c:numCache>
                <c:formatCode>0.##%</c:formatCode>
                <c:ptCount val="1"/>
                <c:pt idx="0">
                  <c:v>0.093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Campionato di giornalismo: cronisti in classe</c:v>
                </c:pt>
              </c:strCache>
            </c:strRef>
          </c:cat>
          <c:val>
            <c:numRef>
              <c:f>Sheet1!$E$2:$E$2</c:f>
              <c:numCache>
                <c:formatCode>0.##%</c:formatCode>
                <c:ptCount val="1"/>
                <c:pt idx="0">
                  <c:v>0.0698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.0361111111111111"/>
                  <c:y val="-0.0062500000000000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Campionato di giornalismo: cronisti in classe</c:v>
                </c:pt>
              </c:strCache>
            </c:strRef>
          </c:cat>
          <c:val>
            <c:numRef>
              <c:f>Sheet1!$F$2:$F$2</c:f>
              <c:numCache>
                <c:formatCode>0.##%</c:formatCode>
                <c:ptCount val="1"/>
                <c:pt idx="0">
                  <c:v>0.0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B45EC7"/>
            </a:solidFill>
          </c:spPr>
          <c:invertIfNegative val="0"/>
          <c:dLbls>
            <c:dLbl>
              <c:idx val="0"/>
              <c:layout>
                <c:manualLayout>
                  <c:x val="0.0777777777777777"/>
                  <c:y val="5.7291004836090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B45EC7"/>
              </a:solidFill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Campionato di giornalismo: cronisti in classe</c:v>
                </c:pt>
              </c:strCache>
            </c:strRef>
          </c:cat>
          <c:val>
            <c:numRef>
              <c:f>Sheet1!$G$2:$G$2</c:f>
              <c:numCache>
                <c:formatCode>0.##%</c:formatCode>
                <c:ptCount val="1"/>
                <c:pt idx="0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80171752"/>
        <c:axId val="-2080168712"/>
      </c:barChart>
      <c:catAx>
        <c:axId val="-2080171752"/>
        <c:scaling>
          <c:orientation val="maxMin"/>
        </c:scaling>
        <c:delete val="0"/>
        <c:axPos val="l"/>
        <c:majorGridlines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80168712"/>
        <c:crosses val="autoZero"/>
        <c:auto val="1"/>
        <c:lblAlgn val="ctr"/>
        <c:lblOffset val="100"/>
        <c:noMultiLvlLbl val="0"/>
      </c:catAx>
      <c:valAx>
        <c:axId val="-208016871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80171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2222222222222"/>
          <c:y val="0.153153051181102"/>
          <c:w val="0.216666666666667"/>
          <c:h val="0.784318897637795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frequenta la/e classe/i - categorie in oggetto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Le valigie di Auschwitz</c:v>
                </c:pt>
              </c:strCache>
            </c:strRef>
          </c:cat>
          <c:val>
            <c:numRef>
              <c:f>Sheet1!$B$2:$B$2</c:f>
              <c:numCache>
                <c:formatCode>0.##%</c:formatCode>
                <c:ptCount val="1"/>
                <c:pt idx="0">
                  <c:v>0.3721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Mio/a figlio/a non ha partecipato al progetto/intervento didattico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Le valigie di Auschwitz</c:v>
                </c:pt>
              </c:strCache>
            </c:strRef>
          </c:cat>
          <c:val>
            <c:numRef>
              <c:f>Sheet1!$C$2:$C$2</c:f>
              <c:numCache>
                <c:formatCode>0.##%</c:formatCode>
                <c:ptCount val="1"/>
                <c:pt idx="0">
                  <c:v>0.0465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Le valigie di Auschwitz</c:v>
                </c:pt>
              </c:strCache>
            </c:strRef>
          </c:cat>
          <c:val>
            <c:numRef>
              <c:f>Sheet1!$D$2:$D$2</c:f>
              <c:numCache>
                <c:formatCode>0.##%</c:formatCode>
                <c:ptCount val="1"/>
                <c:pt idx="0">
                  <c:v>0.2558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Le valigie di Auschwitz</c:v>
                </c:pt>
              </c:strCache>
            </c:strRef>
          </c:cat>
          <c:val>
            <c:numRef>
              <c:f>Sheet1!$E$2:$E$2</c:f>
              <c:numCache>
                <c:formatCode>0.##%</c:formatCode>
                <c:ptCount val="1"/>
                <c:pt idx="0">
                  <c:v>0.3023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D98A8A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Le valigie di Auschwitz</c:v>
                </c:pt>
              </c:strCache>
            </c:strRef>
          </c:cat>
          <c:val>
            <c:numRef>
              <c:f>Sheet1!$F$2:$F$2</c:f>
              <c:numCache>
                <c:formatCode>0.##%</c:formatCode>
                <c:ptCount val="1"/>
                <c:pt idx="0">
                  <c:v>0.0233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B45EC7"/>
            </a:solidFill>
          </c:spPr>
          <c:invertIfNegative val="0"/>
          <c:dLbls>
            <c:dLbl>
              <c:idx val="0"/>
              <c:layout>
                <c:manualLayout>
                  <c:x val="0.0277777777777777"/>
                  <c:y val="-0.0031250000000000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B45EC7"/>
              </a:solidFill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Le valigie di Auschwitz</c:v>
                </c:pt>
              </c:strCache>
            </c:strRef>
          </c:cat>
          <c:val>
            <c:numRef>
              <c:f>Sheet1!$G$2:$G$2</c:f>
              <c:numCache>
                <c:formatCode>0.##%</c:formatCode>
                <c:ptCount val="1"/>
                <c:pt idx="0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8422712"/>
        <c:axId val="-2078419672"/>
      </c:barChart>
      <c:catAx>
        <c:axId val="-2078422712"/>
        <c:scaling>
          <c:orientation val="maxMin"/>
        </c:scaling>
        <c:delete val="0"/>
        <c:axPos val="l"/>
        <c:majorGridlines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78419672"/>
        <c:crosses val="autoZero"/>
        <c:auto val="1"/>
        <c:lblAlgn val="ctr"/>
        <c:lblOffset val="100"/>
        <c:noMultiLvlLbl val="0"/>
      </c:catAx>
      <c:valAx>
        <c:axId val="-20784196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78422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2222222222222"/>
          <c:y val="0.153153051181102"/>
          <c:w val="0.266666666666667"/>
          <c:h val="0.693693897637795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frequenta la/e classe/i - categorie in oggetto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Imparare recitando</c:v>
                </c:pt>
              </c:strCache>
            </c:strRef>
          </c:cat>
          <c:val>
            <c:numRef>
              <c:f>Sheet1!$B$2:$B$2</c:f>
              <c:numCache>
                <c:formatCode>0.##%</c:formatCode>
                <c:ptCount val="1"/>
                <c:pt idx="0">
                  <c:v>0.4186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Mio/a figlio/a non ha partecipato al progetto/intervento didattico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Imparare recitando</c:v>
                </c:pt>
              </c:strCache>
            </c:strRef>
          </c:cat>
          <c:val>
            <c:numRef>
              <c:f>Sheet1!$C$2:$C$2</c:f>
              <c:numCache>
                <c:formatCode>0.##%</c:formatCode>
                <c:ptCount val="1"/>
                <c:pt idx="0">
                  <c:v>0.093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Imparare recitando</c:v>
                </c:pt>
              </c:strCache>
            </c:strRef>
          </c:cat>
          <c:val>
            <c:numRef>
              <c:f>Sheet1!$D$2:$D$2</c:f>
              <c:numCache>
                <c:formatCode>0.##%</c:formatCode>
                <c:ptCount val="1"/>
                <c:pt idx="0">
                  <c:v>0.13949999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Imparare recitando</c:v>
                </c:pt>
              </c:strCache>
            </c:strRef>
          </c:cat>
          <c:val>
            <c:numRef>
              <c:f>Sheet1!$E$2:$E$2</c:f>
              <c:numCache>
                <c:formatCode>0.##%</c:formatCode>
                <c:ptCount val="1"/>
                <c:pt idx="0">
                  <c:v>0.32560003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Imparare recitando</c:v>
                </c:pt>
              </c:strCache>
            </c:strRef>
          </c:cat>
          <c:val>
            <c:numRef>
              <c:f>Sheet1!$F$2:$F$2</c:f>
              <c:numCache>
                <c:formatCode>0.##%</c:formatCode>
                <c:ptCount val="1"/>
                <c:pt idx="0">
                  <c:v>0.0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B6CCF0"/>
            </a:solidFill>
          </c:spPr>
          <c:invertIfNegative val="0"/>
          <c:dLbls>
            <c:dLbl>
              <c:idx val="0"/>
              <c:layout>
                <c:manualLayout>
                  <c:x val="0.0194444444444444"/>
                  <c:y val="0.07812524606299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Imparare recitando</c:v>
                </c:pt>
              </c:strCache>
            </c:strRef>
          </c:cat>
          <c:val>
            <c:numRef>
              <c:f>Sheet1!$G$2:$G$2</c:f>
              <c:numCache>
                <c:formatCode>0.##%</c:formatCode>
                <c:ptCount val="1"/>
                <c:pt idx="0">
                  <c:v>0.0233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80343272"/>
        <c:axId val="-2080340232"/>
      </c:barChart>
      <c:catAx>
        <c:axId val="-2080343272"/>
        <c:scaling>
          <c:orientation val="maxMin"/>
        </c:scaling>
        <c:delete val="0"/>
        <c:axPos val="l"/>
        <c:majorGridlines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80340232"/>
        <c:crosses val="autoZero"/>
        <c:auto val="1"/>
        <c:lblAlgn val="ctr"/>
        <c:lblOffset val="100"/>
        <c:noMultiLvlLbl val="0"/>
      </c:catAx>
      <c:valAx>
        <c:axId val="-208034023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80343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4444444444444"/>
          <c:y val="0.153153051181102"/>
          <c:w val="0.294444444444444"/>
          <c:h val="0.746818897637795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frequenta la/e classe/i - categorie in oggetto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Clowneria</c:v>
                </c:pt>
              </c:strCache>
            </c:strRef>
          </c:cat>
          <c:val>
            <c:numRef>
              <c:f>Sheet1!$B$2:$B$2</c:f>
              <c:numCache>
                <c:formatCode>0.##%</c:formatCode>
                <c:ptCount val="1"/>
                <c:pt idx="0">
                  <c:v>0.6279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Mio/a figlio/a non ha partecipato al progetto/intervento didattico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Clowneria</c:v>
                </c:pt>
              </c:strCache>
            </c:strRef>
          </c:cat>
          <c:val>
            <c:numRef>
              <c:f>Sheet1!$C$2:$C$2</c:f>
              <c:numCache>
                <c:formatCode>0.##%</c:formatCode>
                <c:ptCount val="1"/>
                <c:pt idx="0">
                  <c:v>0.16280001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Clowneria</c:v>
                </c:pt>
              </c:strCache>
            </c:strRef>
          </c:cat>
          <c:val>
            <c:numRef>
              <c:f>Sheet1!$D$2:$D$2</c:f>
              <c:numCache>
                <c:formatCode>0.##%</c:formatCode>
                <c:ptCount val="1"/>
                <c:pt idx="0">
                  <c:v>0.093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Clowneria</c:v>
                </c:pt>
              </c:strCache>
            </c:strRef>
          </c:cat>
          <c:val>
            <c:numRef>
              <c:f>Sheet1!$E$2:$E$2</c:f>
              <c:numCache>
                <c:formatCode>0.##%</c:formatCode>
                <c:ptCount val="1"/>
                <c:pt idx="0">
                  <c:v>0.093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.0555555555555554"/>
                  <c:y val="-0.0062500000000000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Clowneria</c:v>
                </c:pt>
              </c:strCache>
            </c:strRef>
          </c:cat>
          <c:val>
            <c:numRef>
              <c:f>Sheet1!$F$2:$F$2</c:f>
              <c:numCache>
                <c:formatCode>0.##%</c:formatCode>
                <c:ptCount val="1"/>
                <c:pt idx="0">
                  <c:v>0.0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B6CCF0"/>
            </a:solidFill>
          </c:spPr>
          <c:invertIfNegative val="0"/>
          <c:dLbls>
            <c:dLbl>
              <c:idx val="0"/>
              <c:layout>
                <c:manualLayout>
                  <c:x val="0.00972222222222222"/>
                  <c:y val="0.08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Clowneria</c:v>
                </c:pt>
              </c:strCache>
            </c:strRef>
          </c:cat>
          <c:val>
            <c:numRef>
              <c:f>Sheet1!$G$2:$G$2</c:f>
              <c:numCache>
                <c:formatCode>0.##%</c:formatCode>
                <c:ptCount val="1"/>
                <c:pt idx="0">
                  <c:v>0.0233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8304376"/>
        <c:axId val="-2078301336"/>
      </c:barChart>
      <c:catAx>
        <c:axId val="-2078304376"/>
        <c:scaling>
          <c:orientation val="maxMin"/>
        </c:scaling>
        <c:delete val="0"/>
        <c:axPos val="l"/>
        <c:majorGridlines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78301336"/>
        <c:crosses val="autoZero"/>
        <c:auto val="1"/>
        <c:lblAlgn val="ctr"/>
        <c:lblOffset val="100"/>
        <c:noMultiLvlLbl val="0"/>
      </c:catAx>
      <c:valAx>
        <c:axId val="-207830133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78304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2777777777778"/>
          <c:y val="0.153153051181102"/>
          <c:w val="0.236111111111111"/>
          <c:h val="0.809318897637795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frequenta la/e classe/i - categorie in oggetto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KET</c:v>
                </c:pt>
              </c:strCache>
            </c:strRef>
          </c:cat>
          <c:val>
            <c:numRef>
              <c:f>Sheet1!$B$2:$B$2</c:f>
              <c:numCache>
                <c:formatCode>0.##%</c:formatCode>
                <c:ptCount val="1"/>
                <c:pt idx="0">
                  <c:v>0.65120006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Mio/a figlio/a non ha partecipato al progetto/intervento didattico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it-IT" smtClean="0"/>
                      <a:t>16,27%</a:t>
                    </a:r>
                    <a:endParaRPr lang="it-IT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KET</c:v>
                </c:pt>
              </c:strCache>
            </c:strRef>
          </c:cat>
          <c:val>
            <c:numRef>
              <c:f>Sheet1!$C$2:$C$2</c:f>
              <c:numCache>
                <c:formatCode>0.##%</c:formatCode>
                <c:ptCount val="1"/>
                <c:pt idx="0">
                  <c:v>0.16280001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KET</c:v>
                </c:pt>
              </c:strCache>
            </c:strRef>
          </c:cat>
          <c:val>
            <c:numRef>
              <c:f>Sheet1!$D$2:$D$2</c:f>
              <c:numCache>
                <c:formatCode>0.##%</c:formatCode>
                <c:ptCount val="1"/>
                <c:pt idx="0">
                  <c:v>0.093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KET</c:v>
                </c:pt>
              </c:strCache>
            </c:strRef>
          </c:cat>
          <c:val>
            <c:numRef>
              <c:f>Sheet1!$E$2:$E$2</c:f>
              <c:numCache>
                <c:formatCode>0.##%</c:formatCode>
                <c:ptCount val="1"/>
                <c:pt idx="0">
                  <c:v>0.0698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.0444444444444444"/>
                  <c:y val="5.7291004836090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KET</c:v>
                </c:pt>
              </c:strCache>
            </c:strRef>
          </c:cat>
          <c:val>
            <c:numRef>
              <c:f>Sheet1!$F$2:$F$2</c:f>
              <c:numCache>
                <c:formatCode>0.##%</c:formatCode>
                <c:ptCount val="1"/>
                <c:pt idx="0">
                  <c:v>0.0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B6CCF0"/>
            </a:solidFill>
          </c:spPr>
          <c:invertIfNegative val="0"/>
          <c:dLbls>
            <c:dLbl>
              <c:idx val="0"/>
              <c:layout>
                <c:manualLayout>
                  <c:x val="0.0277776684164479"/>
                  <c:y val="0.14687524606299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KET</c:v>
                </c:pt>
              </c:strCache>
            </c:strRef>
          </c:cat>
          <c:val>
            <c:numRef>
              <c:f>Sheet1!$G$2:$G$2</c:f>
              <c:numCache>
                <c:formatCode>0.##%</c:formatCode>
                <c:ptCount val="1"/>
                <c:pt idx="0">
                  <c:v>0.0233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9061048"/>
        <c:axId val="-2079058008"/>
      </c:barChart>
      <c:catAx>
        <c:axId val="-2079061048"/>
        <c:scaling>
          <c:orientation val="maxMin"/>
        </c:scaling>
        <c:delete val="0"/>
        <c:axPos val="l"/>
        <c:majorGridlines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79058008"/>
        <c:crosses val="autoZero"/>
        <c:auto val="1"/>
        <c:lblAlgn val="ctr"/>
        <c:lblOffset val="100"/>
        <c:noMultiLvlLbl val="0"/>
      </c:catAx>
      <c:valAx>
        <c:axId val="-207905800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79061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666666666667"/>
          <c:y val="0.153153051181102"/>
          <c:w val="0.272222222222222"/>
          <c:h val="0.693693897637795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Poco 9.3%,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Abbastanza 51.16%, 22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Molto 32.56%, 14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Mio/a figlio/a non ha partecipato ai concorsi 6.98%,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Sheet1!$A$2:$A$6</c:f>
              <c:strCache>
                <c:ptCount val="5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  <c:pt idx="4">
                  <c:v>Mio/a figlio/a non ha partecipato ai concorsi</c:v>
                </c:pt>
              </c:strCache>
            </c:strRef>
          </c:cat>
          <c:val>
            <c:numRef>
              <c:f>Sheet1!$B$2:$B$6</c:f>
              <c:numCache>
                <c:formatCode>0.##%</c:formatCode>
                <c:ptCount val="5"/>
                <c:pt idx="0">
                  <c:v>0.0</c:v>
                </c:pt>
                <c:pt idx="1">
                  <c:v>0.093</c:v>
                </c:pt>
                <c:pt idx="2">
                  <c:v>0.5116</c:v>
                </c:pt>
                <c:pt idx="3">
                  <c:v>0.32560003</c:v>
                </c:pt>
                <c:pt idx="4">
                  <c:v>0.0698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CD4-42AD-99A7-9FFFD1AC6E73}"/>
              </c:ext>
            </c:extLst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D4-42AD-99A7-9FFFD1AC6E7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per niente 4.26%,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D4-42AD-99A7-9FFFD1AC6E7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poco 8.51%,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D4-42AD-99A7-9FFFD1AC6E7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err="1"/>
                      <a:t>abbastanza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48.93%</a:t>
                    </a:r>
                    <a:r>
                      <a:rPr lang="en-US" dirty="0"/>
                      <a:t>, 23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D4-42AD-99A7-9FFFD1AC6E7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molto 38.3%, 18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D4-42AD-99A7-9FFFD1AC6E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0.042600002</c:v>
                </c:pt>
                <c:pt idx="1">
                  <c:v>0.0851</c:v>
                </c:pt>
                <c:pt idx="2">
                  <c:v>0.4894</c:v>
                </c:pt>
                <c:pt idx="3">
                  <c:v>0.383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D4-42AD-99A7-9FFFD1AC6E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2BD-4537-B6A7-0F01E009B1CE}"/>
              </c:ext>
            </c:extLst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2BD-4537-B6A7-0F01E009B1CE}"/>
              </c:ext>
            </c:extLst>
          </c:dPt>
          <c:dLbls>
            <c:dLbl>
              <c:idx val="0"/>
              <c:layout>
                <c:manualLayout>
                  <c:x val="0.210416666666667"/>
                  <c:y val="0.018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BD-4537-B6A7-0F01E009B1C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poco 4.26%,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BD-4537-B6A7-0F01E009B1C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abbastanza 59.57%, 28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BD-4537-B6A7-0F01E009B1C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molto 36.17%, 17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BD-4537-B6A7-0F01E009B1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0.042600002</c:v>
                </c:pt>
                <c:pt idx="2">
                  <c:v>0.5957</c:v>
                </c:pt>
                <c:pt idx="3">
                  <c:v>0.36169997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2BD-4537-B6A7-0F01E009B1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AC9-46FD-9F0C-CE7989FA1353}"/>
              </c:ext>
            </c:extLst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C9-46FD-9F0C-CE7989FA135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per niente 2.13%,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C9-46FD-9F0C-CE7989FA135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poco 14.89%, 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C9-46FD-9F0C-CE7989FA135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abbastanza 51.06%, 24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C9-46FD-9F0C-CE7989FA135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molto </a:t>
                    </a:r>
                    <a:r>
                      <a:rPr lang="en-US" dirty="0" smtClean="0"/>
                      <a:t>31.92%</a:t>
                    </a:r>
                    <a:r>
                      <a:rPr lang="en-US" dirty="0"/>
                      <a:t>, 15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C9-46FD-9F0C-CE7989FA13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0.021300001</c:v>
                </c:pt>
                <c:pt idx="1">
                  <c:v>0.1489</c:v>
                </c:pt>
                <c:pt idx="2">
                  <c:v>0.51060003</c:v>
                </c:pt>
                <c:pt idx="3">
                  <c:v>0.3191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AC9-46FD-9F0C-CE7989FA1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1.54%,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err="1"/>
                      <a:t>Poco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12.30%</a:t>
                    </a:r>
                    <a:r>
                      <a:rPr lang="en-US" dirty="0"/>
                      <a:t>, 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61.54%, 40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24.62%, 16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0.0154</c:v>
                </c:pt>
                <c:pt idx="1">
                  <c:v>0.123100005</c:v>
                </c:pt>
                <c:pt idx="2">
                  <c:v>0.6154</c:v>
                </c:pt>
                <c:pt idx="3">
                  <c:v>0.24620001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3.08%,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27.69%, 18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56.92%, 37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12.31%, 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0.0308</c:v>
                </c:pt>
                <c:pt idx="1">
                  <c:v>0.2769</c:v>
                </c:pt>
                <c:pt idx="2">
                  <c:v>0.5692</c:v>
                </c:pt>
                <c:pt idx="3">
                  <c:v>0.123100005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B38-498A-8BE7-EA6E390F35D3}"/>
              </c:ext>
            </c:extLst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38-498A-8BE7-EA6E390F35D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38-498A-8BE7-EA6E390F35D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poco 10.64%, 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38-498A-8BE7-EA6E390F35D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abbastanza 53.19%, 25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38-498A-8BE7-EA6E390F35D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molto 36.17%, 17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38-498A-8BE7-EA6E390F35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0.106400006</c:v>
                </c:pt>
                <c:pt idx="2">
                  <c:v>0.5319</c:v>
                </c:pt>
                <c:pt idx="3">
                  <c:v>0.36169997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B38-498A-8BE7-EA6E390F3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A63-4F28-BB62-64C2F8AB3D99}"/>
              </c:ext>
            </c:extLst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63-4F28-BB62-64C2F8AB3D9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per niente positiva 6.38%,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63-4F28-BB62-64C2F8AB3D9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err="1"/>
                      <a:t>poco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positiva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19.16%</a:t>
                    </a:r>
                    <a:r>
                      <a:rPr lang="en-US" dirty="0"/>
                      <a:t>, 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63-4F28-BB62-64C2F8AB3D9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abbastanza positiva 42.55%, 20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63-4F28-BB62-64C2F8AB3D9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molto positiva 31.91%, 15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63-4F28-BB62-64C2F8AB3D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per niente positiva</c:v>
                </c:pt>
                <c:pt idx="1">
                  <c:v>poco positiva</c:v>
                </c:pt>
                <c:pt idx="2">
                  <c:v>abbastanza positiva</c:v>
                </c:pt>
                <c:pt idx="3">
                  <c:v>molto positiva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0.0638</c:v>
                </c:pt>
                <c:pt idx="1">
                  <c:v>0.1915</c:v>
                </c:pt>
                <c:pt idx="2">
                  <c:v>0.4255</c:v>
                </c:pt>
                <c:pt idx="3">
                  <c:v>0.3191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63-4F28-BB62-64C2F8AB3D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C48-4B46-9AF8-E36374B9EF61}"/>
              </c:ext>
            </c:extLst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48-4B46-9AF8-E36374B9EF6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48-4B46-9AF8-E36374B9EF6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poco 8.51%,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48-4B46-9AF8-E36374B9EF6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abbastanza 68.09%, 32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48-4B46-9AF8-E36374B9EF6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molto 23.4%, 11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48-4B46-9AF8-E36374B9EF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0.0851</c:v>
                </c:pt>
                <c:pt idx="2">
                  <c:v>0.6809</c:v>
                </c:pt>
                <c:pt idx="3">
                  <c:v>0.234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C48-4B46-9AF8-E36374B9EF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7CD-43D5-A78B-C39BA120417C}"/>
              </c:ext>
            </c:extLst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CD-43D5-A78B-C39BA120417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per niente 4.26%,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CD-43D5-A78B-C39BA120417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poco 14.89%, 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CD-43D5-A78B-C39BA120417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abbastanza 46.81%, 22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CD-43D5-A78B-C39BA120417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molto 34.04%, 16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CD-43D5-A78B-C39BA12041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0.042600002</c:v>
                </c:pt>
                <c:pt idx="1">
                  <c:v>0.1489</c:v>
                </c:pt>
                <c:pt idx="2">
                  <c:v>0.4681</c:v>
                </c:pt>
                <c:pt idx="3">
                  <c:v>0.3404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7CD-43D5-A78B-C39BA1204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C1B-486A-93F3-7721A48F90F5}"/>
              </c:ext>
            </c:extLst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1B-486A-93F3-7721A48F90F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per niente 4.26%,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1B-486A-93F3-7721A48F90F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err="1"/>
                      <a:t>poco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19.14%</a:t>
                    </a:r>
                    <a:r>
                      <a:rPr lang="en-US" dirty="0"/>
                      <a:t>, 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1B-486A-93F3-7721A48F90F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abbastanza 55.32%, 26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1B-486A-93F3-7721A48F90F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molto 21.28%, 10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1B-486A-93F3-7721A48F90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0.042600002</c:v>
                </c:pt>
                <c:pt idx="1">
                  <c:v>0.1915</c:v>
                </c:pt>
                <c:pt idx="2">
                  <c:v>0.5532</c:v>
                </c:pt>
                <c:pt idx="3">
                  <c:v>0.21280001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C1B-486A-93F3-7721A48F9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D0F-4307-AF63-D81F4BA0FB0E}"/>
              </c:ext>
            </c:extLst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0F-4307-AF63-D81F4BA0FB0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per niente 2.13%,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0F-4307-AF63-D81F4BA0FB0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poco 2.13%,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D0F-4307-AF63-D81F4BA0FB0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abbastanza 51.06%, 24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0F-4307-AF63-D81F4BA0FB0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molto 44.68%, 21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0F-4307-AF63-D81F4BA0FB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0.021300001</c:v>
                </c:pt>
                <c:pt idx="1">
                  <c:v>0.021300001</c:v>
                </c:pt>
                <c:pt idx="2">
                  <c:v>0.51060003</c:v>
                </c:pt>
                <c:pt idx="3">
                  <c:v>0.4468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D0F-4307-AF63-D81F4BA0FB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7E3-4448-BA13-5EAE707489C6}"/>
              </c:ext>
            </c:extLst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E3-4448-BA13-5EAE707489C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per niente 6.38%,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E3-4448-BA13-5EAE707489C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poco 14.89%, 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E3-4448-BA13-5EAE707489C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abbastanza 57.45%, 27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E3-4448-BA13-5EAE707489C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molto 21.28%, 10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E3-4448-BA13-5EAE707489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0.0638</c:v>
                </c:pt>
                <c:pt idx="1">
                  <c:v>0.1489</c:v>
                </c:pt>
                <c:pt idx="2">
                  <c:v>0.5745</c:v>
                </c:pt>
                <c:pt idx="3">
                  <c:v>0.21280001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7E3-4448-BA13-5EAE70748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0FD-469F-8814-83377B84D007}"/>
              </c:ext>
            </c:extLst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FD-469F-8814-83377B84D00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per niente positiva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FD-469F-8814-83377B84D00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poco positiva 4.26%,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FD-469F-8814-83377B84D00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abbastanza positiva 55.32%, 26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FD-469F-8814-83377B84D00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molto </a:t>
                    </a:r>
                    <a:r>
                      <a:rPr lang="en-US" dirty="0" err="1"/>
                      <a:t>positiva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40.42%</a:t>
                    </a:r>
                    <a:r>
                      <a:rPr lang="en-US" dirty="0"/>
                      <a:t>, 19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FD-469F-8814-83377B84D0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per niente positiva</c:v>
                </c:pt>
                <c:pt idx="1">
                  <c:v>poco positiva</c:v>
                </c:pt>
                <c:pt idx="2">
                  <c:v>abbastanza positiva</c:v>
                </c:pt>
                <c:pt idx="3">
                  <c:v>molto positiva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0.042600002</c:v>
                </c:pt>
                <c:pt idx="2">
                  <c:v>0.5532</c:v>
                </c:pt>
                <c:pt idx="3">
                  <c:v>0.4043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0FD-469F-8814-83377B84D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0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015-4F81-94EA-FCC19A776C3F}"/>
              </c:ext>
            </c:extLst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15-4F81-94EA-FCC19A776C3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15-4F81-94EA-FCC19A776C3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poco 8.51%,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15-4F81-94EA-FCC19A776C3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abbastanza 46.81%, 22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15-4F81-94EA-FCC19A776C3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molto 44.68%, 21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15-4F81-94EA-FCC19A776C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0.0851</c:v>
                </c:pt>
                <c:pt idx="2">
                  <c:v>0.4681</c:v>
                </c:pt>
                <c:pt idx="3">
                  <c:v>0.4468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015-4F81-94EA-FCC19A776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0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291-4CF3-8F5F-43F7DB710ADD}"/>
              </c:ext>
            </c:extLst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291-4CF3-8F5F-43F7DB710AD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per niente 2.13%,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91-4CF3-8F5F-43F7DB710AD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poco 6.38%,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91-4CF3-8F5F-43F7DB710AD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abbastanza 53.19%, 25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91-4CF3-8F5F-43F7DB710AD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molto 38.3%, 18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91-4CF3-8F5F-43F7DB710A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0.021300001</c:v>
                </c:pt>
                <c:pt idx="1">
                  <c:v>0.0638</c:v>
                </c:pt>
                <c:pt idx="2">
                  <c:v>0.5319</c:v>
                </c:pt>
                <c:pt idx="3">
                  <c:v>0.383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291-4CF3-8F5F-43F7DB710A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6.15%,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err="1"/>
                      <a:t>Poco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27.70%</a:t>
                    </a:r>
                    <a:r>
                      <a:rPr lang="en-US" dirty="0"/>
                      <a:t>, 18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47.69%, 31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18.46%, 12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0.0615</c:v>
                </c:pt>
                <c:pt idx="1">
                  <c:v>0.2769</c:v>
                </c:pt>
                <c:pt idx="2">
                  <c:v>0.47689998</c:v>
                </c:pt>
                <c:pt idx="3">
                  <c:v>0.1846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B3F-493C-A708-A463859C737D}"/>
              </c:ext>
            </c:extLst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B3F-493C-A708-A463859C737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3F-493C-A708-A463859C737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poco 17.02%, 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3F-493C-A708-A463859C737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abbastanza 57.45%, 27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3F-493C-A708-A463859C737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molto 25.53%, 12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3F-493C-A708-A463859C73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0.1702</c:v>
                </c:pt>
                <c:pt idx="2">
                  <c:v>0.5745</c:v>
                </c:pt>
                <c:pt idx="3">
                  <c:v>0.25530002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B3F-493C-A708-A463859C7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AAE-4067-8AC7-463A4C1B1C49}"/>
              </c:ext>
            </c:extLst>
          </c:dPt>
          <c:dPt>
            <c:idx val="3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AAE-4067-8AC7-463A4C1B1C4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err="1"/>
                      <a:t>almeno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una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volta</a:t>
                    </a:r>
                    <a:r>
                      <a:rPr lang="en-US" dirty="0"/>
                      <a:t> a </a:t>
                    </a:r>
                    <a:r>
                      <a:rPr lang="en-US" dirty="0" err="1"/>
                      <a:t>settimana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59.57%</a:t>
                    </a:r>
                    <a:r>
                      <a:rPr lang="en-US" dirty="0"/>
                      <a:t>, 28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AE-4067-8AC7-463A4C1B1C4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ogni tanto 34.04%, 16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AE-4067-8AC7-463A4C1B1C49}"/>
                </c:ext>
              </c:extLst>
            </c:dLbl>
            <c:dLbl>
              <c:idx val="2"/>
              <c:layout>
                <c:manualLayout>
                  <c:x val="0.117509186351706"/>
                  <c:y val="0.10430241141732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raramente 4.26%,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AE-4067-8AC7-463A4C1B1C49}"/>
                </c:ext>
              </c:extLst>
            </c:dLbl>
            <c:dLbl>
              <c:idx val="3"/>
              <c:layout>
                <c:manualLayout>
                  <c:x val="-0.260416666666667"/>
                  <c:y val="0.0312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solo in occasioni particolari (sciopero, eventi ...)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476535433070866"/>
                  <c:y val="-0.010048720472440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mai 2.13%,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AE-4067-8AC7-463A4C1B1C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almeno una volta a settimana</c:v>
                </c:pt>
                <c:pt idx="1">
                  <c:v>ogni tanto</c:v>
                </c:pt>
                <c:pt idx="2">
                  <c:v>raramente</c:v>
                </c:pt>
                <c:pt idx="3">
                  <c:v>solo in occasioni particolari (sciopero, eventi ...)</c:v>
                </c:pt>
                <c:pt idx="4">
                  <c:v>mai</c:v>
                </c:pt>
              </c:strCache>
            </c:strRef>
          </c:cat>
          <c:val>
            <c:numRef>
              <c:f>Sheet1!$B$2:$B$6</c:f>
              <c:numCache>
                <c:formatCode>0.##%</c:formatCode>
                <c:ptCount val="5"/>
                <c:pt idx="0">
                  <c:v>0.5957</c:v>
                </c:pt>
                <c:pt idx="1">
                  <c:v>0.3404</c:v>
                </c:pt>
                <c:pt idx="2">
                  <c:v>0.042600002</c:v>
                </c:pt>
                <c:pt idx="3">
                  <c:v>0.0</c:v>
                </c:pt>
                <c:pt idx="4">
                  <c:v>0.021300001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AAE-4067-8AC7-463A4C1B1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CEA-4CD9-B5B2-1FE0A9969521}"/>
              </c:ext>
            </c:extLst>
          </c:dPt>
          <c:dPt>
            <c:idx val="4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EA-4CD9-B5B2-1FE0A996952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err="1"/>
                      <a:t>almeno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una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volta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alla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settimana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76.6%</a:t>
                    </a:r>
                    <a:r>
                      <a:rPr lang="en-US" dirty="0"/>
                      <a:t>, 36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EA-4CD9-B5B2-1FE0A996952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err="1"/>
                      <a:t>ogni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tanto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19.14%</a:t>
                    </a:r>
                    <a:r>
                      <a:rPr lang="en-US" dirty="0"/>
                      <a:t>, 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EA-4CD9-B5B2-1FE0A9969521}"/>
                </c:ext>
              </c:extLst>
            </c:dLbl>
            <c:dLbl>
              <c:idx val="2"/>
              <c:layout>
                <c:manualLayout>
                  <c:x val="0.0633290682414698"/>
                  <c:y val="0.16071259842519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raramente 2.13%,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EA-4CD9-B5B2-1FE0A9969521}"/>
                </c:ext>
              </c:extLst>
            </c:dLbl>
            <c:dLbl>
              <c:idx val="3"/>
              <c:layout>
                <c:manualLayout>
                  <c:x val="0.0944726049868766"/>
                  <c:y val="0.0312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solo in occasioni particolari (scioperi, eventi ...) 2.13%,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EA-4CD9-B5B2-1FE0A9969521}"/>
                </c:ext>
              </c:extLst>
            </c:dLbl>
            <c:dLbl>
              <c:idx val="4"/>
              <c:layout>
                <c:manualLayout>
                  <c:x val="-0.310416666666667"/>
                  <c:y val="0.0218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mai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EA-4CD9-B5B2-1FE0A99695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almeno una volta alla settimana</c:v>
                </c:pt>
                <c:pt idx="1">
                  <c:v>ogni tanto</c:v>
                </c:pt>
                <c:pt idx="2">
                  <c:v>raramente</c:v>
                </c:pt>
                <c:pt idx="3">
                  <c:v>solo in occasioni particolari (scioperi, eventi ...)</c:v>
                </c:pt>
                <c:pt idx="4">
                  <c:v>mai</c:v>
                </c:pt>
              </c:strCache>
            </c:strRef>
          </c:cat>
          <c:val>
            <c:numRef>
              <c:f>Sheet1!$B$2:$B$6</c:f>
              <c:numCache>
                <c:formatCode>0.##%</c:formatCode>
                <c:ptCount val="5"/>
                <c:pt idx="0">
                  <c:v>0.766</c:v>
                </c:pt>
                <c:pt idx="1">
                  <c:v>0.1915</c:v>
                </c:pt>
                <c:pt idx="2">
                  <c:v>0.021300001</c:v>
                </c:pt>
                <c:pt idx="3">
                  <c:v>0.021300001</c:v>
                </c:pt>
                <c:pt idx="4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CEA-4CD9-B5B2-1FE0A99695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DFD-451D-8FC4-21A7C1199AE8}"/>
              </c:ext>
            </c:extLst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FD-451D-8FC4-21A7C1199AE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per niente 2.13%,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FD-451D-8FC4-21A7C1199A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poco 10.64%, 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DFD-451D-8FC4-21A7C1199AE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abbastanza 48.94%, 23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FD-451D-8FC4-21A7C1199AE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molto 38.3%, 18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FD-451D-8FC4-21A7C1199A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0.021300001</c:v>
                </c:pt>
                <c:pt idx="1">
                  <c:v>0.106400006</c:v>
                </c:pt>
                <c:pt idx="2">
                  <c:v>0.4894</c:v>
                </c:pt>
                <c:pt idx="3">
                  <c:v>0.383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DFD-451D-8FC4-21A7C1199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6E9-46AC-A3B9-4C4004D3CE7C}"/>
              </c:ext>
            </c:extLst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6E9-46AC-A3B9-4C4004D3CE7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per niente 2.13%,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E9-46AC-A3B9-4C4004D3CE7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poco 14.89%, 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E9-46AC-A3B9-4C4004D3CE7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abbastanza 63.83%, 30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E9-46AC-A3B9-4C4004D3CE7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molto 19.15%, 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E9-46AC-A3B9-4C4004D3CE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0.021300001</c:v>
                </c:pt>
                <c:pt idx="1">
                  <c:v>0.1489</c:v>
                </c:pt>
                <c:pt idx="2">
                  <c:v>0.6383</c:v>
                </c:pt>
                <c:pt idx="3">
                  <c:v>0.1915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6E9-46AC-A3B9-4C4004D3C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3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968-48D7-92DF-513C5146E928}"/>
              </c:ext>
            </c:extLst>
          </c:dPt>
          <c:dPt>
            <c:idx val="4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68-48D7-92DF-513C5146E928}"/>
              </c:ext>
            </c:extLst>
          </c:dPt>
          <c:dLbls>
            <c:dLbl>
              <c:idx val="0"/>
              <c:layout>
                <c:manualLayout>
                  <c:x val="0.0122011154855643"/>
                  <c:y val="0.03995127952755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per niente 2.13%,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68-48D7-92DF-513C5146E92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poco 8.51%,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68-48D7-92DF-513C5146E92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abbastanza 42.55%, 20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68-48D7-92DF-513C5146E92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molto 46.81%, 22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68-48D7-92DF-513C5146E928}"/>
                </c:ext>
              </c:extLst>
            </c:dLbl>
            <c:dLbl>
              <c:idx val="4"/>
              <c:layout>
                <c:manualLayout>
                  <c:x val="-0.389583333333333"/>
                  <c:y val="0.1343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mio/a figlio/a non ha ancora effettuato un'uscita didattica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68-48D7-92DF-513C5146E928}"/>
                </c:ext>
              </c:extLst>
            </c:dLbl>
            <c:dLbl>
              <c:idx val="5"/>
              <c:layout>
                <c:manualLayout>
                  <c:x val="-0.208333333333333"/>
                  <c:y val="0.018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mio/a figlio/a non ha partecipato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68-48D7-92DF-513C5146E9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  <c:pt idx="4">
                  <c:v>mio/a figlio/a non ha ancora effettuato un'uscita didattica</c:v>
                </c:pt>
                <c:pt idx="5">
                  <c:v>mio/a figlio/a non ha partecipato</c:v>
                </c:pt>
              </c:strCache>
            </c:strRef>
          </c:cat>
          <c:val>
            <c:numRef>
              <c:f>Sheet1!$B$2:$B$7</c:f>
              <c:numCache>
                <c:formatCode>0.##%</c:formatCode>
                <c:ptCount val="6"/>
                <c:pt idx="0">
                  <c:v>0.021300001</c:v>
                </c:pt>
                <c:pt idx="1">
                  <c:v>0.0851</c:v>
                </c:pt>
                <c:pt idx="2">
                  <c:v>0.4255</c:v>
                </c:pt>
                <c:pt idx="3">
                  <c:v>0.4681</c:v>
                </c:pt>
                <c:pt idx="4">
                  <c:v>0.0</c:v>
                </c:pt>
                <c:pt idx="5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968-48D7-92DF-513C5146E9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1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F4F-4FB6-B3E2-65F06E17F987}"/>
              </c:ext>
            </c:extLst>
          </c:dPt>
          <c:dPt>
            <c:idx val="3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F4F-4FB6-B3E2-65F06E17F98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per niente 4.26%,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4F-4FB6-B3E2-65F06E17F98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poco 2.13%,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4F-4FB6-B3E2-65F06E17F98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abbastanza 44.68%, 21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4F-4FB6-B3E2-65F06E17F98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molto </a:t>
                    </a:r>
                    <a:r>
                      <a:rPr lang="en-US" dirty="0" smtClean="0"/>
                      <a:t>48.93%</a:t>
                    </a:r>
                    <a:r>
                      <a:rPr lang="en-US" dirty="0"/>
                      <a:t>, 23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4F-4FB6-B3E2-65F06E17F9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0.042600002</c:v>
                </c:pt>
                <c:pt idx="1">
                  <c:v>0.021300001</c:v>
                </c:pt>
                <c:pt idx="2">
                  <c:v>0.4468</c:v>
                </c:pt>
                <c:pt idx="3">
                  <c:v>0.4894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F4F-4FB6-B3E2-65F06E17F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51D-438A-94C4-15725D99E067}"/>
              </c:ext>
            </c:extLst>
          </c:dPt>
          <c:dPt>
            <c:idx val="4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1D-438A-94C4-15725D99E06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per niente 2.13%,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1D-438A-94C4-15725D99E06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poco 2.13%,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1D-438A-94C4-15725D99E06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err="1"/>
                      <a:t>abbastanza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34.03%</a:t>
                    </a:r>
                    <a:r>
                      <a:rPr lang="en-US" dirty="0"/>
                      <a:t>, 16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1D-438A-94C4-15725D99E06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molto 21.28%, 10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51D-438A-94C4-15725D99E06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non ho mai contattato gli uffici di segreteria 40.43%, 19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1D-438A-94C4-15725D99E0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  <c:pt idx="4">
                  <c:v>non ho mai contattato gli uffici di segreteria</c:v>
                </c:pt>
              </c:strCache>
            </c:strRef>
          </c:cat>
          <c:val>
            <c:numRef>
              <c:f>Sheet1!$B$2:$B$6</c:f>
              <c:numCache>
                <c:formatCode>0.##%</c:formatCode>
                <c:ptCount val="5"/>
                <c:pt idx="0">
                  <c:v>0.021300001</c:v>
                </c:pt>
                <c:pt idx="1">
                  <c:v>0.021300001</c:v>
                </c:pt>
                <c:pt idx="2">
                  <c:v>0.3404</c:v>
                </c:pt>
                <c:pt idx="3">
                  <c:v>0.21280001</c:v>
                </c:pt>
                <c:pt idx="4">
                  <c:v>0.4043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51D-438A-94C4-15725D99E0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EC1-4C46-9C92-ED95B1E28364}"/>
              </c:ext>
            </c:extLst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C1-4C46-9C92-ED95B1E2836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per niente 2.13%,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C1-4C46-9C92-ED95B1E2836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poco 8.51%,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C1-4C46-9C92-ED95B1E2836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abbastanza 76.6%, 36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C1-4C46-9C92-ED95B1E2836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molto </a:t>
                    </a:r>
                    <a:r>
                      <a:rPr lang="en-US" dirty="0" smtClean="0"/>
                      <a:t>12.76%</a:t>
                    </a:r>
                    <a:r>
                      <a:rPr lang="en-US" dirty="0"/>
                      <a:t>, 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C1-4C46-9C92-ED95B1E283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0.021300001</c:v>
                </c:pt>
                <c:pt idx="1">
                  <c:v>0.0851</c:v>
                </c:pt>
                <c:pt idx="2">
                  <c:v>0.766</c:v>
                </c:pt>
                <c:pt idx="3">
                  <c:v>0.1277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EC1-4C46-9C92-ED95B1E28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07F-48A2-B9CF-303FCCB78278}"/>
              </c:ext>
            </c:extLst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07F-48A2-B9CF-303FCCB7827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per niente 2.13%,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7F-48A2-B9CF-303FCCB7827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poco 19.15%, 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7F-48A2-B9CF-303FCCB7827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abbastanza 61.7%, 29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7F-48A2-B9CF-303FCCB7827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molto 17.02%, 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7F-48A2-B9CF-303FCCB782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0.021300001</c:v>
                </c:pt>
                <c:pt idx="1">
                  <c:v>0.1915</c:v>
                </c:pt>
                <c:pt idx="2">
                  <c:v>0.617</c:v>
                </c:pt>
                <c:pt idx="3">
                  <c:v>0.1702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07F-48A2-B9CF-303FCCB78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27.69%, 18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49.23%, 32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23.08%, 15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0.2769</c:v>
                </c:pt>
                <c:pt idx="2">
                  <c:v>0.4923</c:v>
                </c:pt>
                <c:pt idx="3">
                  <c:v>0.2308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 figlio/a non ha partecipato all'attività/ progetto/intervento didattico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Sportello psicologico</c:v>
                </c:pt>
                <c:pt idx="1">
                  <c:v>Open day per le future classi prime, collaborazione dei ragazzi delle prime, seconde, terze</c:v>
                </c:pt>
                <c:pt idx="2">
                  <c:v>Visita alla mostra C'era una volta un pezzo di legno / Pinocchio e partecipazione alle attività collegate</c:v>
                </c:pt>
              </c:strCache>
            </c:strRef>
          </c:cat>
          <c:val>
            <c:numRef>
              <c:f>Sheet1!$B$2:$B$4</c:f>
              <c:numCache>
                <c:formatCode>0.##%</c:formatCode>
                <c:ptCount val="3"/>
                <c:pt idx="0">
                  <c:v>0.2766</c:v>
                </c:pt>
                <c:pt idx="1">
                  <c:v>0.1489</c:v>
                </c:pt>
                <c:pt idx="2">
                  <c:v>0.021300001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CC-41D8-B23F-0DE4052478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it-IT" smtClean="0"/>
                      <a:t>40,42%</a:t>
                    </a:r>
                    <a:endParaRPr lang="it-IT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Sportello psicologico</c:v>
                </c:pt>
                <c:pt idx="1">
                  <c:v>Open day per le future classi prime, collaborazione dei ragazzi delle prime, seconde, terze</c:v>
                </c:pt>
                <c:pt idx="2">
                  <c:v>Visita alla mostra C'era una volta un pezzo di legno / Pinocchio e partecipazione alle attività collegate</c:v>
                </c:pt>
              </c:strCache>
            </c:strRef>
          </c:cat>
          <c:val>
            <c:numRef>
              <c:f>Sheet1!$C$2:$C$4</c:f>
              <c:numCache>
                <c:formatCode>0.##%</c:formatCode>
                <c:ptCount val="3"/>
                <c:pt idx="0">
                  <c:v>0.4043</c:v>
                </c:pt>
                <c:pt idx="1">
                  <c:v>0.4468</c:v>
                </c:pt>
                <c:pt idx="2">
                  <c:v>0.383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4CC-41D8-B23F-0DE40524789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Sportello psicologico</c:v>
                </c:pt>
                <c:pt idx="1">
                  <c:v>Open day per le future classi prime, collaborazione dei ragazzi delle prime, seconde, terze</c:v>
                </c:pt>
                <c:pt idx="2">
                  <c:v>Visita alla mostra C'era una volta un pezzo di legno / Pinocchio e partecipazione alle attività collegate</c:v>
                </c:pt>
              </c:strCache>
            </c:strRef>
          </c:cat>
          <c:val>
            <c:numRef>
              <c:f>Sheet1!$D$2:$D$4</c:f>
              <c:numCache>
                <c:formatCode>0.##%</c:formatCode>
                <c:ptCount val="3"/>
                <c:pt idx="0">
                  <c:v>0.29790002</c:v>
                </c:pt>
                <c:pt idx="1">
                  <c:v>0.36169997</c:v>
                </c:pt>
                <c:pt idx="2">
                  <c:v>0.4468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4CC-41D8-B23F-0DE40524789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B45EC7"/>
            </a:solidFill>
          </c:spPr>
          <c:invertIfNegative val="0"/>
          <c:dLbls>
            <c:spPr>
              <a:solidFill>
                <a:srgbClr val="B45EC7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Sportello psicologico</c:v>
                </c:pt>
                <c:pt idx="1">
                  <c:v>Open day per le future classi prime, collaborazione dei ragazzi delle prime, seconde, terze</c:v>
                </c:pt>
                <c:pt idx="2">
                  <c:v>Visita alla mostra C'era una volta un pezzo di legno / Pinocchio e partecipazione alle attività collegate</c:v>
                </c:pt>
              </c:strCache>
            </c:strRef>
          </c:cat>
          <c:val>
            <c:numRef>
              <c:f>Sheet1!$E$2:$E$4</c:f>
              <c:numCache>
                <c:formatCode>0.##%</c:formatCode>
                <c:ptCount val="3"/>
                <c:pt idx="0">
                  <c:v>0.0</c:v>
                </c:pt>
                <c:pt idx="1">
                  <c:v>0.042600002</c:v>
                </c:pt>
                <c:pt idx="2">
                  <c:v>0.0638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4CC-41D8-B23F-0DE40524789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.0208332239720034"/>
                  <c:y val="0.04062524606299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263888888888888"/>
                  <c:y val="5.7291004836090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166665573053368"/>
                  <c:y val="0.02812524606299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Sportello psicologico</c:v>
                </c:pt>
                <c:pt idx="1">
                  <c:v>Open day per le future classi prime, collaborazione dei ragazzi delle prime, seconde, terze</c:v>
                </c:pt>
                <c:pt idx="2">
                  <c:v>Visita alla mostra C'era una volta un pezzo di legno / Pinocchio e partecipazione alle attività collegate</c:v>
                </c:pt>
              </c:strCache>
            </c:strRef>
          </c:cat>
          <c:val>
            <c:numRef>
              <c:f>Sheet1!$F$2:$F$4</c:f>
              <c:numCache>
                <c:formatCode>0.##%</c:formatCode>
                <c:ptCount val="3"/>
                <c:pt idx="0">
                  <c:v>0.021300001</c:v>
                </c:pt>
                <c:pt idx="1">
                  <c:v>0.0</c:v>
                </c:pt>
                <c:pt idx="2">
                  <c:v>0.0851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4CC-41D8-B23F-0DE4052478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8076648"/>
        <c:axId val="-2078122104"/>
      </c:barChart>
      <c:catAx>
        <c:axId val="-2078076648"/>
        <c:scaling>
          <c:orientation val="maxMin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78122104"/>
        <c:crosses val="autoZero"/>
        <c:auto val="1"/>
        <c:lblAlgn val="ctr"/>
        <c:lblOffset val="100"/>
        <c:noMultiLvlLbl val="0"/>
      </c:catAx>
      <c:valAx>
        <c:axId val="-20781221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78076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1416010498688"/>
          <c:y val="0.210960875984252"/>
          <c:w val="0.247472878390201"/>
          <c:h val="0.690578248031496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frequenta le classi in oggetto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Animazione alla lettura - Laboratorio espressivo con il regista Tacconi</c:v>
                </c:pt>
              </c:strCache>
            </c:strRef>
          </c:cat>
          <c:val>
            <c:numRef>
              <c:f>Sheet1!$B$2:$B$2</c:f>
              <c:numCache>
                <c:formatCode>0.##%</c:formatCode>
                <c:ptCount val="1"/>
                <c:pt idx="0">
                  <c:v>0.1702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B2-4A61-A3C8-8CD1E5A8E6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Mio/a figlio/a non ha partecipato al progetto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dLbl>
              <c:idx val="0"/>
              <c:layout>
                <c:manualLayout>
                  <c:x val="0.00277777777777773"/>
                  <c:y val="0.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Animazione alla lettura - Laboratorio espressivo con il regista Tacconi</c:v>
                </c:pt>
              </c:strCache>
            </c:strRef>
          </c:cat>
          <c:val>
            <c:numRef>
              <c:f>Sheet1!$C$2:$C$2</c:f>
              <c:numCache>
                <c:formatCode>0.##%</c:formatCode>
                <c:ptCount val="1"/>
                <c:pt idx="0">
                  <c:v>0.021300001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DB2-4A61-A3C8-8CD1E5A8E6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Animazione alla lettura - Laboratorio espressivo con il regista Tacconi</c:v>
                </c:pt>
              </c:strCache>
            </c:strRef>
          </c:cat>
          <c:val>
            <c:numRef>
              <c:f>Sheet1!$D$2:$D$2</c:f>
              <c:numCache>
                <c:formatCode>0.##%</c:formatCode>
                <c:ptCount val="1"/>
                <c:pt idx="0">
                  <c:v>0.3404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DB2-4A61-A3C8-8CD1E5A8E69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Animazione alla lettura - Laboratorio espressivo con il regista Tacconi</c:v>
                </c:pt>
              </c:strCache>
            </c:strRef>
          </c:cat>
          <c:val>
            <c:numRef>
              <c:f>Sheet1!$E$2:$E$2</c:f>
              <c:numCache>
                <c:formatCode>0.##%</c:formatCode>
                <c:ptCount val="1"/>
                <c:pt idx="0">
                  <c:v>0.3191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DB2-4A61-A3C8-8CD1E5A8E69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D98A8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Animazione alla lettura - Laboratorio espressivo con il regista Tacconi</c:v>
                </c:pt>
              </c:strCache>
            </c:strRef>
          </c:cat>
          <c:val>
            <c:numRef>
              <c:f>Sheet1!$F$2:$F$2</c:f>
              <c:numCache>
                <c:formatCode>0.##%</c:formatCode>
                <c:ptCount val="1"/>
                <c:pt idx="0">
                  <c:v>0.106400006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DB2-4A61-A3C8-8CD1E5A8E69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B6CCF0"/>
            </a:solidFill>
          </c:spPr>
          <c:invertIfNegative val="0"/>
          <c:dLbls>
            <c:dLbl>
              <c:idx val="0"/>
              <c:layout>
                <c:manualLayout>
                  <c:x val="0.0138888888888889"/>
                  <c:y val="0.07500024606299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Animazione alla lettura - Laboratorio espressivo con il regista Tacconi</c:v>
                </c:pt>
              </c:strCache>
            </c:strRef>
          </c:cat>
          <c:val>
            <c:numRef>
              <c:f>Sheet1!$G$2:$G$2</c:f>
              <c:numCache>
                <c:formatCode>0.##%</c:formatCode>
                <c:ptCount val="1"/>
                <c:pt idx="0">
                  <c:v>0.042600002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DB2-4A61-A3C8-8CD1E5A8E6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6286168"/>
        <c:axId val="-2076283048"/>
      </c:barChart>
      <c:catAx>
        <c:axId val="-2076286168"/>
        <c:scaling>
          <c:orientation val="maxMin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76283048"/>
        <c:crosses val="autoZero"/>
        <c:auto val="1"/>
        <c:lblAlgn val="ctr"/>
        <c:lblOffset val="100"/>
        <c:noMultiLvlLbl val="0"/>
      </c:catAx>
      <c:valAx>
        <c:axId val="-207628304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76286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7756124234471"/>
          <c:y val="0.146903051181102"/>
          <c:w val="0.282243875765529"/>
          <c:h val="0.693693897637795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frequenta le classi in oggetto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Like rolling stones - Laboratorio espressivo con Acetico Glaciale, regista Tacconi, sulle Guerre</c:v>
                </c:pt>
              </c:strCache>
            </c:strRef>
          </c:cat>
          <c:val>
            <c:numRef>
              <c:f>Sheet1!$B$2:$B$2</c:f>
              <c:numCache>
                <c:formatCode>0.##%</c:formatCode>
                <c:ptCount val="1"/>
                <c:pt idx="0">
                  <c:v>0.5319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BE-4FC7-9084-D975F6F5EA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Mio/a figlio/a non ha partecipato al progetto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Like rolling stones - Laboratorio espressivo con Acetico Glaciale, regista Tacconi, sulle Guerre</c:v>
                </c:pt>
              </c:strCache>
            </c:strRef>
          </c:cat>
          <c:val>
            <c:numRef>
              <c:f>Sheet1!$C$2:$C$2</c:f>
              <c:numCache>
                <c:formatCode>0.##%</c:formatCode>
                <c:ptCount val="1"/>
                <c:pt idx="0">
                  <c:v>0.0851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EBE-4FC7-9084-D975F6F5EA4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Molto 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Like rolling stones - Laboratorio espressivo con Acetico Glaciale, regista Tacconi, sulle Guerre</c:v>
                </c:pt>
              </c:strCache>
            </c:strRef>
          </c:cat>
          <c:val>
            <c:numRef>
              <c:f>Sheet1!$D$2:$D$2</c:f>
              <c:numCache>
                <c:formatCode>0.##%</c:formatCode>
                <c:ptCount val="1"/>
                <c:pt idx="0">
                  <c:v>0.1277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EBE-4FC7-9084-D975F6F5EA4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Like rolling stones - Laboratorio espressivo con Acetico Glaciale, regista Tacconi, sulle Guerre</c:v>
                </c:pt>
              </c:strCache>
            </c:strRef>
          </c:cat>
          <c:val>
            <c:numRef>
              <c:f>Sheet1!$E$2:$E$2</c:f>
              <c:numCache>
                <c:formatCode>0.##%</c:formatCode>
                <c:ptCount val="1"/>
                <c:pt idx="0">
                  <c:v>0.25530002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EBE-4FC7-9084-D975F6F5EA4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.0249999999999999"/>
                  <c:y val="-0.0031250000000000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Like rolling stones - Laboratorio espressivo con Acetico Glaciale, regista Tacconi, sulle Guerre</c:v>
                </c:pt>
              </c:strCache>
            </c:strRef>
          </c:cat>
          <c:val>
            <c:numRef>
              <c:f>Sheet1!$F$2:$F$2</c:f>
              <c:numCache>
                <c:formatCode>0.##%</c:formatCode>
                <c:ptCount val="1"/>
                <c:pt idx="0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EBE-4FC7-9084-D975F6F5EA4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B45EC7"/>
            </a:solidFill>
          </c:spPr>
          <c:invertIfNegative val="0"/>
          <c:dLbls>
            <c:dLbl>
              <c:idx val="0"/>
              <c:layout>
                <c:manualLayout>
                  <c:x val="0.0666666666666667"/>
                  <c:y val="-0.0031247539370078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B45EC7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Like rolling stones - Laboratorio espressivo con Acetico Glaciale, regista Tacconi, sulle Guerre</c:v>
                </c:pt>
              </c:strCache>
            </c:strRef>
          </c:cat>
          <c:val>
            <c:numRef>
              <c:f>Sheet1!$G$2:$G$2</c:f>
              <c:numCache>
                <c:formatCode>0.##%</c:formatCode>
                <c:ptCount val="1"/>
                <c:pt idx="0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EBE-4FC7-9084-D975F6F5EA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6987304"/>
        <c:axId val="-2076990440"/>
      </c:barChart>
      <c:catAx>
        <c:axId val="-2076987304"/>
        <c:scaling>
          <c:orientation val="maxMin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76990440"/>
        <c:crosses val="autoZero"/>
        <c:auto val="1"/>
        <c:lblAlgn val="ctr"/>
        <c:lblOffset val="100"/>
        <c:noMultiLvlLbl val="0"/>
      </c:catAx>
      <c:valAx>
        <c:axId val="-207699044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76987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4145013123359"/>
          <c:y val="0.153153051181102"/>
          <c:w val="0.244743875765529"/>
          <c:h val="0.693693897637795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frequenta le classi in oggetto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Progetto V.O.L.O. e Progetto Orientamento</c:v>
                </c:pt>
              </c:strCache>
            </c:strRef>
          </c:cat>
          <c:val>
            <c:numRef>
              <c:f>Sheet1!$B$2:$B$2</c:f>
              <c:numCache>
                <c:formatCode>0.##%</c:formatCode>
                <c:ptCount val="1"/>
                <c:pt idx="0">
                  <c:v>0.21280001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32-4586-B62B-2C9EA49992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Mio/a figlio/a non ha ancora partecipato al progetto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Progetto V.O.L.O. e Progetto Orientamento</c:v>
                </c:pt>
              </c:strCache>
            </c:strRef>
          </c:cat>
          <c:val>
            <c:numRef>
              <c:f>Sheet1!$C$2:$C$2</c:f>
              <c:numCache>
                <c:formatCode>0.##%</c:formatCode>
                <c:ptCount val="1"/>
                <c:pt idx="0">
                  <c:v>0.106400006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32-4586-B62B-2C9EA49992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Progetto V.O.L.O. e Progetto Orientamento</c:v>
                </c:pt>
              </c:strCache>
            </c:strRef>
          </c:cat>
          <c:val>
            <c:numRef>
              <c:f>Sheet1!$D$2:$D$2</c:f>
              <c:numCache>
                <c:formatCode>0.##%</c:formatCode>
                <c:ptCount val="1"/>
                <c:pt idx="0">
                  <c:v>0.21280001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32-4586-B62B-2C9EA499921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Progetto V.O.L.O. e Progetto Orientamento</c:v>
                </c:pt>
              </c:strCache>
            </c:strRef>
          </c:cat>
          <c:val>
            <c:numRef>
              <c:f>Sheet1!$E$2:$E$2</c:f>
              <c:numCache>
                <c:formatCode>0.##%</c:formatCode>
                <c:ptCount val="1"/>
                <c:pt idx="0">
                  <c:v>0.29790002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B32-4586-B62B-2C9EA499921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D98A8A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it-IT" smtClean="0"/>
                      <a:t>14,88%</a:t>
                    </a:r>
                    <a:endParaRPr lang="it-IT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Progetto V.O.L.O. e Progetto Orientamento</c:v>
                </c:pt>
              </c:strCache>
            </c:strRef>
          </c:cat>
          <c:val>
            <c:numRef>
              <c:f>Sheet1!$F$2:$F$2</c:f>
              <c:numCache>
                <c:formatCode>0.##%</c:formatCode>
                <c:ptCount val="1"/>
                <c:pt idx="0">
                  <c:v>0.1489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B32-4586-B62B-2C9EA499921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B6CCF0"/>
            </a:solidFill>
          </c:spPr>
          <c:invertIfNegative val="0"/>
          <c:dLbls>
            <c:dLbl>
              <c:idx val="0"/>
              <c:layout>
                <c:manualLayout>
                  <c:x val="0.0166665573053368"/>
                  <c:y val="0.11562524606299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Progetto V.O.L.O. e Progetto Orientamento</c:v>
                </c:pt>
              </c:strCache>
            </c:strRef>
          </c:cat>
          <c:val>
            <c:numRef>
              <c:f>Sheet1!$G$2:$G$2</c:f>
              <c:numCache>
                <c:formatCode>0.##%</c:formatCode>
                <c:ptCount val="1"/>
                <c:pt idx="0">
                  <c:v>0.021300001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B32-4586-B62B-2C9EA49992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7013512"/>
        <c:axId val="-2077016648"/>
      </c:barChart>
      <c:catAx>
        <c:axId val="-2077013512"/>
        <c:scaling>
          <c:orientation val="maxMin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77016648"/>
        <c:crosses val="autoZero"/>
        <c:auto val="1"/>
        <c:lblAlgn val="ctr"/>
        <c:lblOffset val="100"/>
        <c:noMultiLvlLbl val="0"/>
      </c:catAx>
      <c:valAx>
        <c:axId val="-207701664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77013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7222769028871"/>
          <c:y val="0.153153051181102"/>
          <c:w val="0.281666119860017"/>
          <c:h val="0.693693897637795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frequenta la classe in oggetto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Differenziazione didattica</c:v>
                </c:pt>
              </c:strCache>
            </c:strRef>
          </c:cat>
          <c:val>
            <c:numRef>
              <c:f>Sheet1!$B$2:$B$2</c:f>
              <c:numCache>
                <c:formatCode>0.##%</c:formatCode>
                <c:ptCount val="1"/>
                <c:pt idx="0">
                  <c:v>0.5745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26-4E30-91B7-6EB9D8BAD8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Mio/a figlio/a non ha partecipato al progetto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Differenziazione didattica</c:v>
                </c:pt>
              </c:strCache>
            </c:strRef>
          </c:cat>
          <c:val>
            <c:numRef>
              <c:f>Sheet1!$C$2:$C$2</c:f>
              <c:numCache>
                <c:formatCode>0.##%</c:formatCode>
                <c:ptCount val="1"/>
                <c:pt idx="0">
                  <c:v>0.0851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026-4E30-91B7-6EB9D8BAD8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Differenziazione didattica</c:v>
                </c:pt>
              </c:strCache>
            </c:strRef>
          </c:cat>
          <c:val>
            <c:numRef>
              <c:f>Sheet1!$D$2:$D$2</c:f>
              <c:numCache>
                <c:formatCode>0.##%</c:formatCode>
                <c:ptCount val="1"/>
                <c:pt idx="0">
                  <c:v>0.1489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026-4E30-91B7-6EB9D8BAD8D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Differenziazione didattica</c:v>
                </c:pt>
              </c:strCache>
            </c:strRef>
          </c:cat>
          <c:val>
            <c:numRef>
              <c:f>Sheet1!$E$2:$E$2</c:f>
              <c:numCache>
                <c:formatCode>0.##%</c:formatCode>
                <c:ptCount val="1"/>
                <c:pt idx="0">
                  <c:v>0.1915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026-4E30-91B7-6EB9D8BAD8D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Differenziazione didattica</c:v>
                </c:pt>
              </c:strCache>
            </c:strRef>
          </c:cat>
          <c:val>
            <c:numRef>
              <c:f>Sheet1!$F$2:$F$2</c:f>
              <c:numCache>
                <c:formatCode>0.##%</c:formatCode>
                <c:ptCount val="1"/>
                <c:pt idx="0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026-4E30-91B7-6EB9D8BAD8D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B45EC7"/>
            </a:solidFill>
          </c:spPr>
          <c:invertIfNegative val="0"/>
          <c:dLbls>
            <c:dLbl>
              <c:idx val="0"/>
              <c:layout>
                <c:manualLayout>
                  <c:x val="0.0472222222222221"/>
                  <c:y val="-0.0031250000000000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B45EC7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Differenziazione didattica</c:v>
                </c:pt>
              </c:strCache>
            </c:strRef>
          </c:cat>
          <c:val>
            <c:numRef>
              <c:f>Sheet1!$G$2:$G$2</c:f>
              <c:numCache>
                <c:formatCode>0.##%</c:formatCode>
                <c:ptCount val="1"/>
                <c:pt idx="0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026-4E30-91B7-6EB9D8BAD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7078104"/>
        <c:axId val="-2077081240"/>
      </c:barChart>
      <c:catAx>
        <c:axId val="-2077078104"/>
        <c:scaling>
          <c:orientation val="maxMin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77081240"/>
        <c:crosses val="autoZero"/>
        <c:auto val="1"/>
        <c:lblAlgn val="ctr"/>
        <c:lblOffset val="100"/>
        <c:noMultiLvlLbl val="0"/>
      </c:catAx>
      <c:valAx>
        <c:axId val="-207708124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77078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9422790901137"/>
          <c:y val="0.153153051181102"/>
          <c:w val="0.279466097987751"/>
          <c:h val="0.693693897637795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frequenta le classi in oggetto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Lettura animata in Biblioteca: Ragazzacci</c:v>
                </c:pt>
              </c:strCache>
            </c:strRef>
          </c:cat>
          <c:val>
            <c:numRef>
              <c:f>Sheet1!$B$2:$B$2</c:f>
              <c:numCache>
                <c:formatCode>0.##%</c:formatCode>
                <c:ptCount val="1"/>
                <c:pt idx="0">
                  <c:v>0.3404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42-4E43-A5B5-4E6D42FB24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Mio/a figlio/a non ha partecipato all'attività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Lettura animata in Biblioteca: Ragazzacci</c:v>
                </c:pt>
              </c:strCache>
            </c:strRef>
          </c:cat>
          <c:val>
            <c:numRef>
              <c:f>Sheet1!$C$2:$C$2</c:f>
              <c:numCache>
                <c:formatCode>0.##%</c:formatCode>
                <c:ptCount val="1"/>
                <c:pt idx="0">
                  <c:v>0.0851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642-4E43-A5B5-4E6D42FB24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Lettura animata in Biblioteca: Ragazzacci</c:v>
                </c:pt>
              </c:strCache>
            </c:strRef>
          </c:cat>
          <c:val>
            <c:numRef>
              <c:f>Sheet1!$D$2:$D$2</c:f>
              <c:numCache>
                <c:formatCode>0.##%</c:formatCode>
                <c:ptCount val="1"/>
                <c:pt idx="0">
                  <c:v>0.234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642-4E43-A5B5-4E6D42FB249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Lettura animata in Biblioteca: Ragazzacci</c:v>
                </c:pt>
              </c:strCache>
            </c:strRef>
          </c:cat>
          <c:val>
            <c:numRef>
              <c:f>Sheet1!$E$2:$E$2</c:f>
              <c:numCache>
                <c:formatCode>0.##%</c:formatCode>
                <c:ptCount val="1"/>
                <c:pt idx="0">
                  <c:v>0.25530002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642-4E43-A5B5-4E6D42FB249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D98A8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Lettura animata in Biblioteca: Ragazzacci</c:v>
                </c:pt>
              </c:strCache>
            </c:strRef>
          </c:cat>
          <c:val>
            <c:numRef>
              <c:f>Sheet1!$F$2:$F$2</c:f>
              <c:numCache>
                <c:formatCode>0.##%</c:formatCode>
                <c:ptCount val="1"/>
                <c:pt idx="0">
                  <c:v>0.042600002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642-4E43-A5B5-4E6D42FB249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B6CCF0"/>
            </a:solidFill>
          </c:spPr>
          <c:invertIfNegative val="0"/>
          <c:dLbls>
            <c:dLbl>
              <c:idx val="0"/>
              <c:layout>
                <c:manualLayout>
                  <c:x val="0.0166666666666667"/>
                  <c:y val="0.1156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Lettura animata in Biblioteca: Ragazzacci</c:v>
                </c:pt>
              </c:strCache>
            </c:strRef>
          </c:cat>
          <c:val>
            <c:numRef>
              <c:f>Sheet1!$G$2:$G$2</c:f>
              <c:numCache>
                <c:formatCode>0.##%</c:formatCode>
                <c:ptCount val="1"/>
                <c:pt idx="0">
                  <c:v>0.042600002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642-4E43-A5B5-4E6D42FB24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7166856"/>
        <c:axId val="-2077169992"/>
      </c:barChart>
      <c:catAx>
        <c:axId val="-2077166856"/>
        <c:scaling>
          <c:orientation val="maxMin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77169992"/>
        <c:crosses val="autoZero"/>
        <c:auto val="1"/>
        <c:lblAlgn val="ctr"/>
        <c:lblOffset val="100"/>
        <c:noMultiLvlLbl val="0"/>
      </c:catAx>
      <c:valAx>
        <c:axId val="-207716999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77166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0027121609799"/>
          <c:y val="0.153153051181102"/>
          <c:w val="0.24886176727909"/>
          <c:h val="0.746818897637795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ha partecipato al progetto/ all'attività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Life Skills Training</c:v>
                </c:pt>
                <c:pt idx="1">
                  <c:v>Esplorazione del territorio e uscite didattiche (visite guidate, gite, viaggi)</c:v>
                </c:pt>
              </c:strCache>
            </c:strRef>
          </c:cat>
          <c:val>
            <c:numRef>
              <c:f>Sheet1!$B$2:$B$3</c:f>
              <c:numCache>
                <c:formatCode>0.##%</c:formatCode>
                <c:ptCount val="2"/>
                <c:pt idx="0">
                  <c:v>0.021300001</c:v>
                </c:pt>
                <c:pt idx="1">
                  <c:v>0.042600002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A5-419A-B773-54D6786579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Life Skills Training</c:v>
                </c:pt>
                <c:pt idx="1">
                  <c:v>Esplorazione del territorio e uscite didattiche (visite guidate, gite, viaggi)</c:v>
                </c:pt>
              </c:strCache>
            </c:strRef>
          </c:cat>
          <c:val>
            <c:numRef>
              <c:f>Sheet1!$C$2:$C$3</c:f>
              <c:numCache>
                <c:formatCode>0.##%</c:formatCode>
                <c:ptCount val="2"/>
                <c:pt idx="0">
                  <c:v>0.5532</c:v>
                </c:pt>
                <c:pt idx="1">
                  <c:v>0.5957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9A5-419A-B773-54D6786579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Life Skills Training</c:v>
                </c:pt>
                <c:pt idx="1">
                  <c:v>Esplorazione del territorio e uscite didattiche (visite guidate, gite, viaggi)</c:v>
                </c:pt>
              </c:strCache>
            </c:strRef>
          </c:cat>
          <c:val>
            <c:numRef>
              <c:f>Sheet1!$D$2:$D$3</c:f>
              <c:numCache>
                <c:formatCode>0.##%</c:formatCode>
                <c:ptCount val="2"/>
                <c:pt idx="0">
                  <c:v>0.3404</c:v>
                </c:pt>
                <c:pt idx="1">
                  <c:v>0.3404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9A5-419A-B773-54D67865797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B45EC7"/>
            </a:solidFill>
          </c:spPr>
          <c:invertIfNegative val="0"/>
          <c:dLbls>
            <c:spPr>
              <a:solidFill>
                <a:srgbClr val="B45EC7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Life Skills Training</c:v>
                </c:pt>
                <c:pt idx="1">
                  <c:v>Esplorazione del territorio e uscite didattiche (visite guidate, gite, viaggi)</c:v>
                </c:pt>
              </c:strCache>
            </c:strRef>
          </c:cat>
          <c:val>
            <c:numRef>
              <c:f>Sheet1!$E$2:$E$3</c:f>
              <c:numCache>
                <c:formatCode>0.##%</c:formatCode>
                <c:ptCount val="2"/>
                <c:pt idx="0">
                  <c:v>0.0638</c:v>
                </c:pt>
                <c:pt idx="1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9A5-419A-B773-54D67865797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D98A8A"/>
            </a:solidFill>
          </c:spPr>
          <c:invertIfNegative val="0"/>
          <c:dLbls>
            <c:dLbl>
              <c:idx val="0"/>
              <c:layout>
                <c:manualLayout>
                  <c:x val="0.0166666666666668"/>
                  <c:y val="0.06562524606299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208333333333333"/>
                  <c:y val="0.07187524606299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Life Skills Training</c:v>
                </c:pt>
                <c:pt idx="1">
                  <c:v>Esplorazione del territorio e uscite didattiche (visite guidate, gite, viaggi)</c:v>
                </c:pt>
              </c:strCache>
            </c:strRef>
          </c:cat>
          <c:val>
            <c:numRef>
              <c:f>Sheet1!$F$2:$F$3</c:f>
              <c:numCache>
                <c:formatCode>0.##%</c:formatCode>
                <c:ptCount val="2"/>
                <c:pt idx="0">
                  <c:v>0.021300001</c:v>
                </c:pt>
                <c:pt idx="1">
                  <c:v>0.021300001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9A5-419A-B773-54D678657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8146216"/>
        <c:axId val="-2078143112"/>
      </c:barChart>
      <c:catAx>
        <c:axId val="-2078146216"/>
        <c:scaling>
          <c:orientation val="maxMin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78143112"/>
        <c:crosses val="autoZero"/>
        <c:auto val="1"/>
        <c:lblAlgn val="ctr"/>
        <c:lblOffset val="100"/>
        <c:noMultiLvlLbl val="0"/>
      </c:catAx>
      <c:valAx>
        <c:axId val="-207814311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78146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6111111111111"/>
          <c:y val="0.210960875984252"/>
          <c:w val="0.252777777777778"/>
          <c:h val="0.578078248031496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frequenta le classi in oggetto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Attività motoria: Corro, salto, lancio</c:v>
                </c:pt>
              </c:strCache>
            </c:strRef>
          </c:cat>
          <c:val>
            <c:numRef>
              <c:f>Sheet1!$B$2:$B$2</c:f>
              <c:numCache>
                <c:formatCode>0.##%</c:formatCode>
                <c:ptCount val="1"/>
                <c:pt idx="0">
                  <c:v>0.5319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D9-4DCF-B5C5-69D8FB8601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Mio/a figlio/a non ha partecipato al progetto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Attività motoria: Corro, salto, lancio</c:v>
                </c:pt>
              </c:strCache>
            </c:strRef>
          </c:cat>
          <c:val>
            <c:numRef>
              <c:f>Sheet1!$C$2:$C$2</c:f>
              <c:numCache>
                <c:formatCode>0.##%</c:formatCode>
                <c:ptCount val="1"/>
                <c:pt idx="0">
                  <c:v>0.021300001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1D9-4DCF-B5C5-69D8FB8601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it-IT" smtClean="0"/>
                      <a:t>36,16%</a:t>
                    </a:r>
                    <a:endParaRPr lang="it-IT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Attività motoria: Corro, salto, lancio</c:v>
                </c:pt>
              </c:strCache>
            </c:strRef>
          </c:cat>
          <c:val>
            <c:numRef>
              <c:f>Sheet1!$D$2:$D$2</c:f>
              <c:numCache>
                <c:formatCode>0.##%</c:formatCode>
                <c:ptCount val="1"/>
                <c:pt idx="0">
                  <c:v>0.36169997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1D9-4DCF-B5C5-69D8FB86010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Attività motoria: Corro, salto, lancio</c:v>
                </c:pt>
              </c:strCache>
            </c:strRef>
          </c:cat>
          <c:val>
            <c:numRef>
              <c:f>Sheet1!$E$2:$E$2</c:f>
              <c:numCache>
                <c:formatCode>0.##%</c:formatCode>
                <c:ptCount val="1"/>
                <c:pt idx="0">
                  <c:v>0.042600002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1D9-4DCF-B5C5-69D8FB86010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D98A8A"/>
            </a:solidFill>
          </c:spPr>
          <c:invertIfNegative val="0"/>
          <c:dLbls>
            <c:dLbl>
              <c:idx val="0"/>
              <c:layout>
                <c:manualLayout>
                  <c:x val="0.0166666666666667"/>
                  <c:y val="0.1031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Attività motoria: Corro, salto, lancio</c:v>
                </c:pt>
              </c:strCache>
            </c:strRef>
          </c:cat>
          <c:val>
            <c:numRef>
              <c:f>Sheet1!$F$2:$F$2</c:f>
              <c:numCache>
                <c:formatCode>0.##%</c:formatCode>
                <c:ptCount val="1"/>
                <c:pt idx="0">
                  <c:v>0.042600002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1D9-4DCF-B5C5-69D8FB86010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C2E8C4">
                <a:lumMod val="5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0.0291666666666666"/>
                  <c:y val="5.7291004836090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C2E8C4">
                  <a:lumMod val="50000"/>
                </a:srgb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Attività motoria: Corro, salto, lancio</c:v>
                </c:pt>
              </c:strCache>
            </c:strRef>
          </c:cat>
          <c:val>
            <c:numRef>
              <c:f>Sheet1!$G$2:$G$2</c:f>
              <c:numCache>
                <c:formatCode>0.##%</c:formatCode>
                <c:ptCount val="1"/>
                <c:pt idx="0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1D9-4DCF-B5C5-69D8FB8601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4755048"/>
        <c:axId val="-2074751928"/>
      </c:barChart>
      <c:catAx>
        <c:axId val="-2074755048"/>
        <c:scaling>
          <c:orientation val="maxMin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74751928"/>
        <c:crosses val="autoZero"/>
        <c:auto val="1"/>
        <c:lblAlgn val="ctr"/>
        <c:lblOffset val="100"/>
        <c:noMultiLvlLbl val="0"/>
      </c:catAx>
      <c:valAx>
        <c:axId val="-207475192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74755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9422790901137"/>
          <c:y val="0.153153051181102"/>
          <c:w val="0.279466097987751"/>
          <c:h val="0.693693897637795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frequenta le classi in oggetto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Progetti di ed. all'ambiente e di ed. all'alimentazione</c:v>
                </c:pt>
              </c:strCache>
            </c:strRef>
          </c:cat>
          <c:val>
            <c:numRef>
              <c:f>Sheet1!$B$2:$B$2</c:f>
              <c:numCache>
                <c:formatCode>0.##%</c:formatCode>
                <c:ptCount val="1"/>
                <c:pt idx="0">
                  <c:v>0.234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CC-44B0-ABE6-F92999248B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Mio/a figlio/a non ha partecipato al progetto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Progetti di ed. all'ambiente e di ed. all'alimentazione</c:v>
                </c:pt>
              </c:strCache>
            </c:strRef>
          </c:cat>
          <c:val>
            <c:numRef>
              <c:f>Sheet1!$C$2:$C$2</c:f>
              <c:numCache>
                <c:formatCode>0.##%</c:formatCode>
                <c:ptCount val="1"/>
                <c:pt idx="0">
                  <c:v>0.042600002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9CC-44B0-ABE6-F92999248B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Progetti di ed. all'ambiente e di ed. all'alimentazione</c:v>
                </c:pt>
              </c:strCache>
            </c:strRef>
          </c:cat>
          <c:val>
            <c:numRef>
              <c:f>Sheet1!$D$2:$D$2</c:f>
              <c:numCache>
                <c:formatCode>0.##%</c:formatCode>
                <c:ptCount val="1"/>
                <c:pt idx="0">
                  <c:v>0.3191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9CC-44B0-ABE6-F92999248B0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Progetti di ed. all'ambiente e di ed. all'alimentazione</c:v>
                </c:pt>
              </c:strCache>
            </c:strRef>
          </c:cat>
          <c:val>
            <c:numRef>
              <c:f>Sheet1!$E$2:$E$2</c:f>
              <c:numCache>
                <c:formatCode>0.##%</c:formatCode>
                <c:ptCount val="1"/>
                <c:pt idx="0">
                  <c:v>0.36169997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9CC-44B0-ABE6-F92999248B0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D98A8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Progetti di ed. all'ambiente e di ed. all'alimentazione</c:v>
                </c:pt>
              </c:strCache>
            </c:strRef>
          </c:cat>
          <c:val>
            <c:numRef>
              <c:f>Sheet1!$F$2:$F$2</c:f>
              <c:numCache>
                <c:formatCode>0.##%</c:formatCode>
                <c:ptCount val="1"/>
                <c:pt idx="0">
                  <c:v>0.042600002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9CC-44B0-ABE6-F92999248B0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C2E8C4">
                <a:lumMod val="5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0.0249999999999999"/>
                  <c:y val="5.7291004836090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C2E8C4">
                  <a:lumMod val="50000"/>
                </a:srgb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Progetti di ed. all'ambiente e di ed. all'alimentazione</c:v>
                </c:pt>
              </c:strCache>
            </c:strRef>
          </c:cat>
          <c:val>
            <c:numRef>
              <c:f>Sheet1!$G$2:$G$2</c:f>
              <c:numCache>
                <c:formatCode>0.##%</c:formatCode>
                <c:ptCount val="1"/>
                <c:pt idx="0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9CC-44B0-ABE6-F92999248B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7199464"/>
        <c:axId val="-2077196312"/>
      </c:barChart>
      <c:catAx>
        <c:axId val="-2077199464"/>
        <c:scaling>
          <c:orientation val="maxMin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77196312"/>
        <c:crosses val="autoZero"/>
        <c:auto val="1"/>
        <c:lblAlgn val="ctr"/>
        <c:lblOffset val="100"/>
        <c:noMultiLvlLbl val="0"/>
      </c:catAx>
      <c:valAx>
        <c:axId val="-207719631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77199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0811679790026"/>
          <c:y val="0.153153051181102"/>
          <c:w val="0.278077209098863"/>
          <c:h val="0.693693897637795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frequenta le classi in oggetto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Conoscenza di sé, affettività, sessualità e relazione</c:v>
                </c:pt>
              </c:strCache>
            </c:strRef>
          </c:cat>
          <c:val>
            <c:numRef>
              <c:f>Sheet1!$B$2:$B$2</c:f>
              <c:numCache>
                <c:formatCode>0.##%</c:formatCode>
                <c:ptCount val="1"/>
                <c:pt idx="0">
                  <c:v>0.25530002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4B-42B0-9F64-0A51B1E46B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Mio/a figlio/a non ha partecipato al progetto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Conoscenza di sé, affettività, sessualità e relazione</c:v>
                </c:pt>
              </c:strCache>
            </c:strRef>
          </c:cat>
          <c:val>
            <c:numRef>
              <c:f>Sheet1!$C$2:$C$2</c:f>
              <c:numCache>
                <c:formatCode>0.##%</c:formatCode>
                <c:ptCount val="1"/>
                <c:pt idx="0">
                  <c:v>0.021300001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4B-42B0-9F64-0A51B1E46B9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Conoscenza di sé, affettività, sessualità e relazione</c:v>
                </c:pt>
              </c:strCache>
            </c:strRef>
          </c:cat>
          <c:val>
            <c:numRef>
              <c:f>Sheet1!$D$2:$D$2</c:f>
              <c:numCache>
                <c:formatCode>0.##%</c:formatCode>
                <c:ptCount val="1"/>
                <c:pt idx="0">
                  <c:v>0.3191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44B-42B0-9F64-0A51B1E46B9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Conoscenza di sé, affettività, sessualità e relazione</c:v>
                </c:pt>
              </c:strCache>
            </c:strRef>
          </c:cat>
          <c:val>
            <c:numRef>
              <c:f>Sheet1!$E$2:$E$2</c:f>
              <c:numCache>
                <c:formatCode>0.##%</c:formatCode>
                <c:ptCount val="1"/>
                <c:pt idx="0">
                  <c:v>0.3404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44B-42B0-9F64-0A51B1E46B9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D98A8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Conoscenza di sé, affettività, sessualità e relazione</c:v>
                </c:pt>
              </c:strCache>
            </c:strRef>
          </c:cat>
          <c:val>
            <c:numRef>
              <c:f>Sheet1!$F$2:$F$2</c:f>
              <c:numCache>
                <c:formatCode>0.##%</c:formatCode>
                <c:ptCount val="1"/>
                <c:pt idx="0">
                  <c:v>0.042600002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44B-42B0-9F64-0A51B1E46B9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B6CCF0"/>
            </a:solidFill>
          </c:spPr>
          <c:invertIfNegative val="0"/>
          <c:dLbls>
            <c:dLbl>
              <c:idx val="0"/>
              <c:layout>
                <c:manualLayout>
                  <c:x val="0.0194444444444444"/>
                  <c:y val="0.12187524606299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Conoscenza di sé, affettività, sessualità e relazione</c:v>
                </c:pt>
              </c:strCache>
            </c:strRef>
          </c:cat>
          <c:val>
            <c:numRef>
              <c:f>Sheet1!$G$2:$G$2</c:f>
              <c:numCache>
                <c:formatCode>0.##%</c:formatCode>
                <c:ptCount val="1"/>
                <c:pt idx="0">
                  <c:v>0.021300001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44B-42B0-9F64-0A51B1E46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4704872"/>
        <c:axId val="-2074701752"/>
      </c:barChart>
      <c:catAx>
        <c:axId val="-2074704872"/>
        <c:scaling>
          <c:orientation val="maxMin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74701752"/>
        <c:crosses val="autoZero"/>
        <c:auto val="1"/>
        <c:lblAlgn val="ctr"/>
        <c:lblOffset val="100"/>
        <c:noMultiLvlLbl val="0"/>
      </c:catAx>
      <c:valAx>
        <c:axId val="-207470175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74704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5256124234471"/>
          <c:y val="0.153153051181102"/>
          <c:w val="0.283632764654418"/>
          <c:h val="0.693693897637795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>
                <c:manualLayout>
                  <c:x val="0.197916666666666"/>
                  <c:y val="0.04062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4.62%,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56.92%, 37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38.46%, 25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0.0462</c:v>
                </c:pt>
                <c:pt idx="2">
                  <c:v>0.5692</c:v>
                </c:pt>
                <c:pt idx="3">
                  <c:v>0.38459998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frequenta le classi in oggetto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Effetti delle dipendenze da sostanze - incontro con farmacisti</c:v>
                </c:pt>
              </c:strCache>
            </c:strRef>
          </c:cat>
          <c:val>
            <c:numRef>
              <c:f>Sheet1!$B$2:$B$2</c:f>
              <c:numCache>
                <c:formatCode>0.##%</c:formatCode>
                <c:ptCount val="1"/>
                <c:pt idx="0">
                  <c:v>0.5957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58-4510-B356-5137740FFF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Mio/a figlio/a non ha partecipato al progetto/ all'incontro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Effetti delle dipendenze da sostanze - incontro con farmacisti</c:v>
                </c:pt>
              </c:strCache>
            </c:strRef>
          </c:cat>
          <c:val>
            <c:numRef>
              <c:f>Sheet1!$C$2:$C$2</c:f>
              <c:numCache>
                <c:formatCode>0.##%</c:formatCode>
                <c:ptCount val="1"/>
                <c:pt idx="0">
                  <c:v>0.042600002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C58-4510-B356-5137740FFF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Effetti delle dipendenze da sostanze - incontro con farmacisti</c:v>
                </c:pt>
              </c:strCache>
            </c:strRef>
          </c:cat>
          <c:val>
            <c:numRef>
              <c:f>Sheet1!$D$2:$D$2</c:f>
              <c:numCache>
                <c:formatCode>0.##%</c:formatCode>
                <c:ptCount val="1"/>
                <c:pt idx="0">
                  <c:v>0.1915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C58-4510-B356-5137740FFF1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Effetti delle dipendenze da sostanze - incontro con farmacisti</c:v>
                </c:pt>
              </c:strCache>
            </c:strRef>
          </c:cat>
          <c:val>
            <c:numRef>
              <c:f>Sheet1!$E$2:$E$2</c:f>
              <c:numCache>
                <c:formatCode>0.##%</c:formatCode>
                <c:ptCount val="1"/>
                <c:pt idx="0">
                  <c:v>0.1702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C58-4510-B356-5137740FFF1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C2E8C4">
                <a:lumMod val="5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0.0249999999999999"/>
                  <c:y val="5.7291004836090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C2E8C4">
                  <a:lumMod val="50000"/>
                </a:srgb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Effetti delle dipendenze da sostanze - incontro con farmacisti</c:v>
                </c:pt>
              </c:strCache>
            </c:strRef>
          </c:cat>
          <c:val>
            <c:numRef>
              <c:f>Sheet1!$F$2:$F$2</c:f>
              <c:numCache>
                <c:formatCode>0.##%</c:formatCode>
                <c:ptCount val="1"/>
                <c:pt idx="0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58-4510-B356-5137740FFF1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B45EC7"/>
            </a:solidFill>
          </c:spPr>
          <c:invertIfNegative val="0"/>
          <c:dLbls>
            <c:dLbl>
              <c:idx val="0"/>
              <c:layout>
                <c:manualLayout>
                  <c:x val="0.0569444444444443"/>
                  <c:y val="5.7291004836090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B45EC7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Effetti delle dipendenze da sostanze - incontro con farmacisti</c:v>
                </c:pt>
              </c:strCache>
            </c:strRef>
          </c:cat>
          <c:val>
            <c:numRef>
              <c:f>Sheet1!$G$2:$G$2</c:f>
              <c:numCache>
                <c:formatCode>0.##%</c:formatCode>
                <c:ptCount val="1"/>
                <c:pt idx="0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C58-4510-B356-5137740FFF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3631656"/>
        <c:axId val="-2073628536"/>
      </c:barChart>
      <c:catAx>
        <c:axId val="-2073631656"/>
        <c:scaling>
          <c:orientation val="maxMin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73628536"/>
        <c:crosses val="autoZero"/>
        <c:auto val="1"/>
        <c:lblAlgn val="ctr"/>
        <c:lblOffset val="100"/>
        <c:noMultiLvlLbl val="0"/>
      </c:catAx>
      <c:valAx>
        <c:axId val="-207362853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73631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5"/>
          <c:y val="0.153153051181102"/>
          <c:w val="0.263888888888889"/>
          <c:h val="0.693693897637795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ha partecipato al progetto/intervento didattico/attività/concorso</c:v>
                </c:pt>
              </c:strCache>
            </c:strRef>
          </c:tx>
          <c:spPr>
            <a:solidFill>
              <a:srgbClr val="9FDAFB">
                <a:lumMod val="75000"/>
              </a:srgbClr>
            </a:solidFill>
          </c:spPr>
          <c:invertIfNegative val="0"/>
          <c:dLbls>
            <c:spPr>
              <a:solidFill>
                <a:srgbClr val="9FDAFB">
                  <a:lumMod val="75000"/>
                </a:srgb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Madrelingua francese</c:v>
                </c:pt>
                <c:pt idx="1">
                  <c:v>Madrelingua inglese</c:v>
                </c:pt>
                <c:pt idx="2">
                  <c:v>Green School 2017-18</c:v>
                </c:pt>
                <c:pt idx="3">
                  <c:v>Coding</c:v>
                </c:pt>
                <c:pt idx="4">
                  <c:v>I ragazzi ricordano la Shoah</c:v>
                </c:pt>
                <c:pt idx="5">
                  <c:v>Stop al bullismo</c:v>
                </c:pt>
                <c:pt idx="6">
                  <c:v>Seminiamo il rispetto</c:v>
                </c:pt>
                <c:pt idx="7">
                  <c:v>Raccolta cibo con Associazione Il Pane di San Martino</c:v>
                </c:pt>
                <c:pt idx="8">
                  <c:v>Progetto legalità: spettacolo su Don Pino Puglisi</c:v>
                </c:pt>
              </c:strCache>
            </c:strRef>
          </c:cat>
          <c:val>
            <c:numRef>
              <c:f>Sheet1!$B$2:$B$10</c:f>
              <c:numCache>
                <c:formatCode>0.##%</c:formatCode>
                <c:ptCount val="9"/>
                <c:pt idx="0">
                  <c:v>0.021300001</c:v>
                </c:pt>
                <c:pt idx="1">
                  <c:v>0.021300001</c:v>
                </c:pt>
                <c:pt idx="2">
                  <c:v>0.2</c:v>
                </c:pt>
                <c:pt idx="3">
                  <c:v>0.3182</c:v>
                </c:pt>
                <c:pt idx="4">
                  <c:v>0.0</c:v>
                </c:pt>
                <c:pt idx="5">
                  <c:v>0.0</c:v>
                </c:pt>
                <c:pt idx="6">
                  <c:v>0.0217</c:v>
                </c:pt>
                <c:pt idx="7">
                  <c:v>0.045500003</c:v>
                </c:pt>
                <c:pt idx="8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AC-4675-950D-4C723FE740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Madrelingua francese</c:v>
                </c:pt>
                <c:pt idx="1">
                  <c:v>Madrelingua inglese</c:v>
                </c:pt>
                <c:pt idx="2">
                  <c:v>Green School 2017-18</c:v>
                </c:pt>
                <c:pt idx="3">
                  <c:v>Coding</c:v>
                </c:pt>
                <c:pt idx="4">
                  <c:v>I ragazzi ricordano la Shoah</c:v>
                </c:pt>
                <c:pt idx="5">
                  <c:v>Stop al bullismo</c:v>
                </c:pt>
                <c:pt idx="6">
                  <c:v>Seminiamo il rispetto</c:v>
                </c:pt>
                <c:pt idx="7">
                  <c:v>Raccolta cibo con Associazione Il Pane di San Martino</c:v>
                </c:pt>
                <c:pt idx="8">
                  <c:v>Progetto legalità: spettacolo su Don Pino Puglisi</c:v>
                </c:pt>
              </c:strCache>
            </c:strRef>
          </c:cat>
          <c:val>
            <c:numRef>
              <c:f>Sheet1!$C$2:$C$10</c:f>
              <c:numCache>
                <c:formatCode>0.##%</c:formatCode>
                <c:ptCount val="9"/>
                <c:pt idx="0">
                  <c:v>0.4681</c:v>
                </c:pt>
                <c:pt idx="1">
                  <c:v>0.4255</c:v>
                </c:pt>
                <c:pt idx="2">
                  <c:v>0.2889</c:v>
                </c:pt>
                <c:pt idx="3">
                  <c:v>0.18180001</c:v>
                </c:pt>
                <c:pt idx="4">
                  <c:v>0.53330004</c:v>
                </c:pt>
                <c:pt idx="5">
                  <c:v>0.6739</c:v>
                </c:pt>
                <c:pt idx="6">
                  <c:v>0.6522</c:v>
                </c:pt>
                <c:pt idx="7">
                  <c:v>0.3182</c:v>
                </c:pt>
                <c:pt idx="8">
                  <c:v>0.70449996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AC-4675-950D-4C723FE740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Madrelingua francese</c:v>
                </c:pt>
                <c:pt idx="1">
                  <c:v>Madrelingua inglese</c:v>
                </c:pt>
                <c:pt idx="2">
                  <c:v>Green School 2017-18</c:v>
                </c:pt>
                <c:pt idx="3">
                  <c:v>Coding</c:v>
                </c:pt>
                <c:pt idx="4">
                  <c:v>I ragazzi ricordano la Shoah</c:v>
                </c:pt>
                <c:pt idx="5">
                  <c:v>Stop al bullismo</c:v>
                </c:pt>
                <c:pt idx="6">
                  <c:v>Seminiamo il rispetto</c:v>
                </c:pt>
                <c:pt idx="7">
                  <c:v>Raccolta cibo con Associazione Il Pane di San Martino</c:v>
                </c:pt>
                <c:pt idx="8">
                  <c:v>Progetto legalità: spettacolo su Don Pino Puglisi</c:v>
                </c:pt>
              </c:strCache>
            </c:strRef>
          </c:cat>
          <c:val>
            <c:numRef>
              <c:f>Sheet1!$D$2:$D$10</c:f>
              <c:numCache>
                <c:formatCode>0.##%</c:formatCode>
                <c:ptCount val="9"/>
                <c:pt idx="0">
                  <c:v>0.36169997</c:v>
                </c:pt>
                <c:pt idx="1">
                  <c:v>0.383</c:v>
                </c:pt>
                <c:pt idx="2">
                  <c:v>0.42220002</c:v>
                </c:pt>
                <c:pt idx="3">
                  <c:v>0.36360002</c:v>
                </c:pt>
                <c:pt idx="4">
                  <c:v>0.3556</c:v>
                </c:pt>
                <c:pt idx="5">
                  <c:v>0.3043</c:v>
                </c:pt>
                <c:pt idx="6">
                  <c:v>0.2391</c:v>
                </c:pt>
                <c:pt idx="7">
                  <c:v>0.4091</c:v>
                </c:pt>
                <c:pt idx="8">
                  <c:v>0.2045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FAC-4675-950D-4C723FE740F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it-IT" dirty="0" smtClean="0"/>
                      <a:t>12,77</a:t>
                    </a:r>
                    <a:r>
                      <a:rPr lang="it-IT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Madrelingua francese</c:v>
                </c:pt>
                <c:pt idx="1">
                  <c:v>Madrelingua inglese</c:v>
                </c:pt>
                <c:pt idx="2">
                  <c:v>Green School 2017-18</c:v>
                </c:pt>
                <c:pt idx="3">
                  <c:v>Coding</c:v>
                </c:pt>
                <c:pt idx="4">
                  <c:v>I ragazzi ricordano la Shoah</c:v>
                </c:pt>
                <c:pt idx="5">
                  <c:v>Stop al bullismo</c:v>
                </c:pt>
                <c:pt idx="6">
                  <c:v>Seminiamo il rispetto</c:v>
                </c:pt>
                <c:pt idx="7">
                  <c:v>Raccolta cibo con Associazione Il Pane di San Martino</c:v>
                </c:pt>
                <c:pt idx="8">
                  <c:v>Progetto legalità: spettacolo su Don Pino Puglisi</c:v>
                </c:pt>
              </c:strCache>
            </c:strRef>
          </c:cat>
          <c:val>
            <c:numRef>
              <c:f>Sheet1!$E$2:$E$10</c:f>
              <c:numCache>
                <c:formatCode>0.##%</c:formatCode>
                <c:ptCount val="9"/>
                <c:pt idx="0">
                  <c:v>0.1277</c:v>
                </c:pt>
                <c:pt idx="1">
                  <c:v>0.1277</c:v>
                </c:pt>
                <c:pt idx="2">
                  <c:v>0.0889</c:v>
                </c:pt>
                <c:pt idx="3">
                  <c:v>0.090900004</c:v>
                </c:pt>
                <c:pt idx="4">
                  <c:v>0.066700004</c:v>
                </c:pt>
                <c:pt idx="5">
                  <c:v>0.0217</c:v>
                </c:pt>
                <c:pt idx="6">
                  <c:v>0.0435</c:v>
                </c:pt>
                <c:pt idx="7">
                  <c:v>0.090900004</c:v>
                </c:pt>
                <c:pt idx="8">
                  <c:v>0.0682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FAC-4675-950D-4C723FE740F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B45EC7"/>
            </a:solidFill>
          </c:spPr>
          <c:invertIfNegative val="0"/>
          <c:dLbls>
            <c:dLbl>
              <c:idx val="0"/>
              <c:layout>
                <c:manualLayout>
                  <c:x val="0.0222222222222222"/>
                  <c:y val="0.0250002460629921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2,03%</a:t>
                    </a:r>
                    <a:endParaRPr lang="it-IT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222222222222222"/>
                  <c:y val="0.0375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4,25%</a:t>
                    </a:r>
                    <a:endParaRPr lang="it-IT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26388888888889"/>
                  <c:y val="2.46062992125984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361111111111111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319444444444443"/>
                  <c:y val="5.7291004836090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263888888888889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333333333333332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0444444444444444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0319444444444444"/>
                  <c:y val="1.1458200967218E-16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2,28%</a:t>
                    </a:r>
                    <a:endParaRPr lang="it-IT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B45EC7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Madrelingua francese</c:v>
                </c:pt>
                <c:pt idx="1">
                  <c:v>Madrelingua inglese</c:v>
                </c:pt>
                <c:pt idx="2">
                  <c:v>Green School 2017-18</c:v>
                </c:pt>
                <c:pt idx="3">
                  <c:v>Coding</c:v>
                </c:pt>
                <c:pt idx="4">
                  <c:v>I ragazzi ricordano la Shoah</c:v>
                </c:pt>
                <c:pt idx="5">
                  <c:v>Stop al bullismo</c:v>
                </c:pt>
                <c:pt idx="6">
                  <c:v>Seminiamo il rispetto</c:v>
                </c:pt>
                <c:pt idx="7">
                  <c:v>Raccolta cibo con Associazione Il Pane di San Martino</c:v>
                </c:pt>
                <c:pt idx="8">
                  <c:v>Progetto legalità: spettacolo su Don Pino Puglisi</c:v>
                </c:pt>
              </c:strCache>
            </c:strRef>
          </c:cat>
          <c:val>
            <c:numRef>
              <c:f>Sheet1!$F$2:$F$10</c:f>
              <c:numCache>
                <c:formatCode>0.##%</c:formatCode>
                <c:ptCount val="9"/>
                <c:pt idx="0">
                  <c:v>0.021300001</c:v>
                </c:pt>
                <c:pt idx="1">
                  <c:v>0.042600002</c:v>
                </c:pt>
                <c:pt idx="2">
                  <c:v>0.0</c:v>
                </c:pt>
                <c:pt idx="3">
                  <c:v>0.045500003</c:v>
                </c:pt>
                <c:pt idx="4">
                  <c:v>0.0444</c:v>
                </c:pt>
                <c:pt idx="5">
                  <c:v>0.0</c:v>
                </c:pt>
                <c:pt idx="6">
                  <c:v>0.0435</c:v>
                </c:pt>
                <c:pt idx="7">
                  <c:v>0.1364</c:v>
                </c:pt>
                <c:pt idx="8">
                  <c:v>0.0227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FAC-4675-950D-4C723FE74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4582424"/>
        <c:axId val="-2074579416"/>
      </c:barChart>
      <c:catAx>
        <c:axId val="-2074582424"/>
        <c:scaling>
          <c:orientation val="maxMin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74579416"/>
        <c:crosses val="autoZero"/>
        <c:auto val="1"/>
        <c:lblAlgn val="ctr"/>
        <c:lblOffset val="100"/>
        <c:noMultiLvlLbl val="0"/>
      </c:catAx>
      <c:valAx>
        <c:axId val="-207457941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74582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7777777777778"/>
          <c:y val="0.210960875984252"/>
          <c:w val="0.261111111111111"/>
          <c:h val="0.690578248031496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frequenta la classe in oggetto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Prevenzione cyberbullismo, dipendenze da social e videogiochi</c:v>
                </c:pt>
                <c:pt idx="1">
                  <c:v>Incontro con i commercialisti</c:v>
                </c:pt>
                <c:pt idx="2">
                  <c:v>Prevenzione alla ludopatia</c:v>
                </c:pt>
              </c:strCache>
            </c:strRef>
          </c:cat>
          <c:val>
            <c:numRef>
              <c:f>Sheet1!$B$2:$B$4</c:f>
              <c:numCache>
                <c:formatCode>0.##%</c:formatCode>
                <c:ptCount val="3"/>
                <c:pt idx="0">
                  <c:v>0.3261</c:v>
                </c:pt>
                <c:pt idx="1">
                  <c:v>0.36169997</c:v>
                </c:pt>
                <c:pt idx="2">
                  <c:v>0.3556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78-4DC2-94CC-52971420A8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Mio/a figlio/a non ha partecipato al progetto/intervento didattico/attività/concorso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Prevenzione cyberbullismo, dipendenze da social e videogiochi</c:v>
                </c:pt>
                <c:pt idx="1">
                  <c:v>Incontro con i commercialisti</c:v>
                </c:pt>
                <c:pt idx="2">
                  <c:v>Prevenzione alla ludopatia</c:v>
                </c:pt>
              </c:strCache>
            </c:strRef>
          </c:cat>
          <c:val>
            <c:numRef>
              <c:f>Sheet1!$C$2:$C$4</c:f>
              <c:numCache>
                <c:formatCode>0.##%</c:formatCode>
                <c:ptCount val="3"/>
                <c:pt idx="0">
                  <c:v>0.0435</c:v>
                </c:pt>
                <c:pt idx="1">
                  <c:v>0.0851</c:v>
                </c:pt>
                <c:pt idx="2">
                  <c:v>0.066700004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78-4DC2-94CC-52971420A8E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dLbl>
              <c:idx val="1"/>
              <c:layout>
                <c:manualLayout>
                  <c:x val="0.00138888888888889"/>
                  <c:y val="0.0593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Prevenzione cyberbullismo, dipendenze da social e videogiochi</c:v>
                </c:pt>
                <c:pt idx="1">
                  <c:v>Incontro con i commercialisti</c:v>
                </c:pt>
                <c:pt idx="2">
                  <c:v>Prevenzione alla ludopatia</c:v>
                </c:pt>
              </c:strCache>
            </c:strRef>
          </c:cat>
          <c:val>
            <c:numRef>
              <c:f>Sheet1!$D$2:$D$4</c:f>
              <c:numCache>
                <c:formatCode>0.##%</c:formatCode>
                <c:ptCount val="3"/>
                <c:pt idx="0">
                  <c:v>0.39130002</c:v>
                </c:pt>
                <c:pt idx="1">
                  <c:v>0.0851</c:v>
                </c:pt>
                <c:pt idx="2">
                  <c:v>0.1778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E78-4DC2-94CC-52971420A8E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Prevenzione cyberbullismo, dipendenze da social e videogiochi</c:v>
                </c:pt>
                <c:pt idx="1">
                  <c:v>Incontro con i commercialisti</c:v>
                </c:pt>
                <c:pt idx="2">
                  <c:v>Prevenzione alla ludopatia</c:v>
                </c:pt>
              </c:strCache>
            </c:strRef>
          </c:cat>
          <c:val>
            <c:numRef>
              <c:f>Sheet1!$E$2:$E$4</c:f>
              <c:numCache>
                <c:formatCode>0.##%</c:formatCode>
                <c:ptCount val="3"/>
                <c:pt idx="0">
                  <c:v>0.2391</c:v>
                </c:pt>
                <c:pt idx="1">
                  <c:v>0.29790002</c:v>
                </c:pt>
                <c:pt idx="2">
                  <c:v>0.33330002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E78-4DC2-94CC-52971420A8E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C2E8C4">
                <a:lumMod val="50000"/>
              </a:srgbClr>
            </a:solidFill>
          </c:spPr>
          <c:invertIfNegative val="0"/>
          <c:dLbls>
            <c:spPr>
              <a:solidFill>
                <a:srgbClr val="C2E8C4">
                  <a:lumMod val="50000"/>
                </a:srgb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Prevenzione cyberbullismo, dipendenze da social e videogiochi</c:v>
                </c:pt>
                <c:pt idx="1">
                  <c:v>Incontro con i commercialisti</c:v>
                </c:pt>
                <c:pt idx="2">
                  <c:v>Prevenzione alla ludopatia</c:v>
                </c:pt>
              </c:strCache>
            </c:strRef>
          </c:cat>
          <c:val>
            <c:numRef>
              <c:f>Sheet1!$F$2:$F$4</c:f>
              <c:numCache>
                <c:formatCode>0.##%</c:formatCode>
                <c:ptCount val="3"/>
                <c:pt idx="0">
                  <c:v>0.0</c:v>
                </c:pt>
                <c:pt idx="1">
                  <c:v>0.106400006</c:v>
                </c:pt>
                <c:pt idx="2">
                  <c:v>0.0222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E78-4DC2-94CC-52971420A8E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B45EC7"/>
            </a:solidFill>
          </c:spPr>
          <c:invertIfNegative val="0"/>
          <c:dLbls>
            <c:dLbl>
              <c:idx val="0"/>
              <c:layout>
                <c:manualLayout>
                  <c:x val="0.0444444444444444"/>
                  <c:y val="2.46062992125984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319444444444444"/>
                  <c:y val="5.7291004836090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277777777777778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B45EC7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Prevenzione cyberbullismo, dipendenze da social e videogiochi</c:v>
                </c:pt>
                <c:pt idx="1">
                  <c:v>Incontro con i commercialisti</c:v>
                </c:pt>
                <c:pt idx="2">
                  <c:v>Prevenzione alla ludopatia</c:v>
                </c:pt>
              </c:strCache>
            </c:strRef>
          </c:cat>
          <c:val>
            <c:numRef>
              <c:f>Sheet1!$G$2:$G$4</c:f>
              <c:numCache>
                <c:formatCode>0.##%</c:formatCode>
                <c:ptCount val="3"/>
                <c:pt idx="0">
                  <c:v>0.0</c:v>
                </c:pt>
                <c:pt idx="1">
                  <c:v>0.0638</c:v>
                </c:pt>
                <c:pt idx="2">
                  <c:v>0.0444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E78-4DC2-94CC-52971420A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3595000"/>
        <c:axId val="-2073591880"/>
      </c:barChart>
      <c:catAx>
        <c:axId val="-2073595000"/>
        <c:scaling>
          <c:orientation val="maxMin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73591880"/>
        <c:crosses val="autoZero"/>
        <c:auto val="1"/>
        <c:lblAlgn val="ctr"/>
        <c:lblOffset val="100"/>
        <c:noMultiLvlLbl val="0"/>
      </c:catAx>
      <c:valAx>
        <c:axId val="-207359188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73595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1666666666667"/>
          <c:y val="0.153153051181102"/>
          <c:w val="0.247222222222222"/>
          <c:h val="0.784318897637795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frequenta la classe in oggetto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CLIL (scienze o geografia in inglese)</c:v>
                </c:pt>
              </c:strCache>
            </c:strRef>
          </c:cat>
          <c:val>
            <c:numRef>
              <c:f>Sheet1!$B$2:$B$2</c:f>
              <c:numCache>
                <c:formatCode>0.##%</c:formatCode>
                <c:ptCount val="1"/>
                <c:pt idx="0">
                  <c:v>0.25530002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34-4B97-966D-6A3C037C35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Mio/a figlio/a non ha partecipato al progetto/intervento didattico/attività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CLIL (scienze o geografia in inglese)</c:v>
                </c:pt>
              </c:strCache>
            </c:strRef>
          </c:cat>
          <c:val>
            <c:numRef>
              <c:f>Sheet1!$C$2:$C$2</c:f>
              <c:numCache>
                <c:formatCode>0.##%</c:formatCode>
                <c:ptCount val="1"/>
                <c:pt idx="0">
                  <c:v>0.042600002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34-4B97-966D-6A3C037C35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CLIL (scienze o geografia in inglese)</c:v>
                </c:pt>
              </c:strCache>
            </c:strRef>
          </c:cat>
          <c:val>
            <c:numRef>
              <c:f>Sheet1!$D$2:$D$2</c:f>
              <c:numCache>
                <c:formatCode>0.##%</c:formatCode>
                <c:ptCount val="1"/>
                <c:pt idx="0">
                  <c:v>0.29790002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934-4B97-966D-6A3C037C351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CLIL (scienze o geografia in inglese)</c:v>
                </c:pt>
              </c:strCache>
            </c:strRef>
          </c:cat>
          <c:val>
            <c:numRef>
              <c:f>Sheet1!$E$2:$E$2</c:f>
              <c:numCache>
                <c:formatCode>0.##%</c:formatCode>
                <c:ptCount val="1"/>
                <c:pt idx="0">
                  <c:v>0.1702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934-4B97-966D-6A3C037C351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D98A8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CLIL (scienze o geografia in inglese)</c:v>
                </c:pt>
              </c:strCache>
            </c:strRef>
          </c:cat>
          <c:val>
            <c:numRef>
              <c:f>Sheet1!$F$2:$F$2</c:f>
              <c:numCache>
                <c:formatCode>0.##%</c:formatCode>
                <c:ptCount val="1"/>
                <c:pt idx="0">
                  <c:v>0.1702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934-4B97-966D-6A3C037C351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B6CC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CLIL (scienze o geografia in inglese)</c:v>
                </c:pt>
              </c:strCache>
            </c:strRef>
          </c:cat>
          <c:val>
            <c:numRef>
              <c:f>Sheet1!$G$2:$G$2</c:f>
              <c:numCache>
                <c:formatCode>0.##%</c:formatCode>
                <c:ptCount val="1"/>
                <c:pt idx="0">
                  <c:v>0.0638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934-4B97-966D-6A3C037C3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4479368"/>
        <c:axId val="-2074476248"/>
      </c:barChart>
      <c:catAx>
        <c:axId val="-2074479368"/>
        <c:scaling>
          <c:orientation val="maxMin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74476248"/>
        <c:crosses val="autoZero"/>
        <c:auto val="1"/>
        <c:lblAlgn val="ctr"/>
        <c:lblOffset val="100"/>
        <c:noMultiLvlLbl val="0"/>
      </c:catAx>
      <c:valAx>
        <c:axId val="-207447624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74479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3055555555555"/>
          <c:y val="0.153153051181102"/>
          <c:w val="0.295833333333333"/>
          <c:h val="0.746818897637795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frequenta la classe in oggetto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it-IT" smtClean="0"/>
                      <a:t>53,18%</a:t>
                    </a:r>
                    <a:endParaRPr lang="it-IT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Progetto Legalità </c:v>
                </c:pt>
                <c:pt idx="1">
                  <c:v>E-Twinning su tema Green School e altre tematiche</c:v>
                </c:pt>
              </c:strCache>
            </c:strRef>
          </c:cat>
          <c:val>
            <c:numRef>
              <c:f>Sheet1!$B$2:$B$3</c:f>
              <c:numCache>
                <c:formatCode>0.##%</c:formatCode>
                <c:ptCount val="2"/>
                <c:pt idx="0">
                  <c:v>0.5319</c:v>
                </c:pt>
                <c:pt idx="1">
                  <c:v>0.52169997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DE-4104-8A7B-C669891CFD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Mio/a figlio/a non ha partecipato al progetto/intervento didattico/attività/concorso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Progetto Legalità </c:v>
                </c:pt>
                <c:pt idx="1">
                  <c:v>E-Twinning su tema Green School e altre tematiche</c:v>
                </c:pt>
              </c:strCache>
            </c:strRef>
          </c:cat>
          <c:val>
            <c:numRef>
              <c:f>Sheet1!$C$2:$C$3</c:f>
              <c:numCache>
                <c:formatCode>0.##%</c:formatCode>
                <c:ptCount val="2"/>
                <c:pt idx="0">
                  <c:v>0.021300001</c:v>
                </c:pt>
                <c:pt idx="1">
                  <c:v>0.0652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BDE-4104-8A7B-C669891CFD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Progetto Legalità </c:v>
                </c:pt>
                <c:pt idx="1">
                  <c:v>E-Twinning su tema Green School e altre tematiche</c:v>
                </c:pt>
              </c:strCache>
            </c:strRef>
          </c:cat>
          <c:val>
            <c:numRef>
              <c:f>Sheet1!$D$2:$D$3</c:f>
              <c:numCache>
                <c:formatCode>0.##%</c:formatCode>
                <c:ptCount val="2"/>
                <c:pt idx="0">
                  <c:v>0.21280001</c:v>
                </c:pt>
                <c:pt idx="1">
                  <c:v>0.1522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BDE-4104-8A7B-C669891CFDD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it-IT" smtClean="0"/>
                      <a:t>23,92%</a:t>
                    </a:r>
                    <a:endParaRPr lang="it-IT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Progetto Legalità </c:v>
                </c:pt>
                <c:pt idx="1">
                  <c:v>E-Twinning su tema Green School e altre tematiche</c:v>
                </c:pt>
              </c:strCache>
            </c:strRef>
          </c:cat>
          <c:val>
            <c:numRef>
              <c:f>Sheet1!$E$2:$E$3</c:f>
              <c:numCache>
                <c:formatCode>0.##%</c:formatCode>
                <c:ptCount val="2"/>
                <c:pt idx="0">
                  <c:v>0.21280001</c:v>
                </c:pt>
                <c:pt idx="1">
                  <c:v>0.2391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BDE-4104-8A7B-C669891CFDD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C2E8C4">
                <a:lumMod val="50000"/>
              </a:srgbClr>
            </a:solidFill>
          </c:spPr>
          <c:invertIfNegative val="0"/>
          <c:dLbls>
            <c:spPr>
              <a:solidFill>
                <a:srgbClr val="C2E8C4">
                  <a:lumMod val="50000"/>
                </a:srgb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Progetto Legalità </c:v>
                </c:pt>
                <c:pt idx="1">
                  <c:v>E-Twinning su tema Green School e altre tematiche</c:v>
                </c:pt>
              </c:strCache>
            </c:strRef>
          </c:cat>
          <c:val>
            <c:numRef>
              <c:f>Sheet1!$F$2:$F$3</c:f>
              <c:numCache>
                <c:formatCode>0.##%</c:formatCode>
                <c:ptCount val="2"/>
                <c:pt idx="0">
                  <c:v>0.021300001</c:v>
                </c:pt>
                <c:pt idx="1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BDE-4104-8A7B-C669891CFDD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B45EC7"/>
            </a:solidFill>
          </c:spPr>
          <c:invertIfNegative val="0"/>
          <c:dLbls>
            <c:dLbl>
              <c:idx val="0"/>
              <c:layout>
                <c:manualLayout>
                  <c:x val="0.0305555555555554"/>
                  <c:y val="-2.864550241804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402777777777778"/>
                  <c:y val="2.46062992125984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B45EC7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Progetto Legalità </c:v>
                </c:pt>
                <c:pt idx="1">
                  <c:v>E-Twinning su tema Green School e altre tematiche</c:v>
                </c:pt>
              </c:strCache>
            </c:strRef>
          </c:cat>
          <c:val>
            <c:numRef>
              <c:f>Sheet1!$G$2:$G$3</c:f>
              <c:numCache>
                <c:formatCode>0.##%</c:formatCode>
                <c:ptCount val="2"/>
                <c:pt idx="0">
                  <c:v>0.0</c:v>
                </c:pt>
                <c:pt idx="1">
                  <c:v>0.0217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BDE-4104-8A7B-C669891CF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4440008"/>
        <c:axId val="-2074436888"/>
      </c:barChart>
      <c:catAx>
        <c:axId val="-2074440008"/>
        <c:scaling>
          <c:orientation val="maxMin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74436888"/>
        <c:crosses val="autoZero"/>
        <c:auto val="1"/>
        <c:lblAlgn val="ctr"/>
        <c:lblOffset val="100"/>
        <c:noMultiLvlLbl val="0"/>
      </c:catAx>
      <c:valAx>
        <c:axId val="-207443688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74440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8888888888889"/>
          <c:y val="0.153153051181102"/>
          <c:w val="0.25"/>
          <c:h val="0.784318897637795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frequenta le classi in oggetto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Progetto teatro - regista Tacconi</c:v>
                </c:pt>
              </c:strCache>
            </c:strRef>
          </c:cat>
          <c:val>
            <c:numRef>
              <c:f>Sheet1!$B$2:$B$2</c:f>
              <c:numCache>
                <c:formatCode>0.##%</c:formatCode>
                <c:ptCount val="1"/>
                <c:pt idx="0">
                  <c:v>0.4894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FD-4DF3-ADE0-3C4B25DCA3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Mio/a figlio/a non ha partecipato al progetto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Progetto teatro - regista Tacconi</c:v>
                </c:pt>
              </c:strCache>
            </c:strRef>
          </c:cat>
          <c:val>
            <c:numRef>
              <c:f>Sheet1!$C$2:$C$2</c:f>
              <c:numCache>
                <c:formatCode>0.##%</c:formatCode>
                <c:ptCount val="1"/>
                <c:pt idx="0">
                  <c:v>0.0851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FD-4DF3-ADE0-3C4B25DCA3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Progetto teatro - regista Tacconi</c:v>
                </c:pt>
              </c:strCache>
            </c:strRef>
          </c:cat>
          <c:val>
            <c:numRef>
              <c:f>Sheet1!$D$2:$D$2</c:f>
              <c:numCache>
                <c:formatCode>0.##%</c:formatCode>
                <c:ptCount val="1"/>
                <c:pt idx="0">
                  <c:v>0.25530002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BFD-4DF3-ADE0-3C4B25DCA33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it-IT" smtClean="0"/>
                      <a:t>10,63%</a:t>
                    </a:r>
                    <a:endParaRPr lang="it-IT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Progetto teatro - regista Tacconi</c:v>
                </c:pt>
              </c:strCache>
            </c:strRef>
          </c:cat>
          <c:val>
            <c:numRef>
              <c:f>Sheet1!$E$2:$E$2</c:f>
              <c:numCache>
                <c:formatCode>0.##%</c:formatCode>
                <c:ptCount val="1"/>
                <c:pt idx="0">
                  <c:v>0.106400006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BFD-4DF3-ADE0-3C4B25DCA33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D98A8A"/>
            </a:solidFill>
          </c:spPr>
          <c:invertIfNegative val="0"/>
          <c:dLbls>
            <c:dLbl>
              <c:idx val="0"/>
              <c:layout>
                <c:manualLayout>
                  <c:x val="0.0166666666666667"/>
                  <c:y val="5.7291004836090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Progetto teatro - regista Tacconi</c:v>
                </c:pt>
              </c:strCache>
            </c:strRef>
          </c:cat>
          <c:val>
            <c:numRef>
              <c:f>Sheet1!$F$2:$F$2</c:f>
              <c:numCache>
                <c:formatCode>0.##%</c:formatCode>
                <c:ptCount val="1"/>
                <c:pt idx="0">
                  <c:v>0.042600002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BFD-4DF3-ADE0-3C4B25DCA33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B6CCF0"/>
            </a:solidFill>
          </c:spPr>
          <c:invertIfNegative val="0"/>
          <c:dLbls>
            <c:dLbl>
              <c:idx val="0"/>
              <c:layout>
                <c:manualLayout>
                  <c:x val="0.0152777777777778"/>
                  <c:y val="0.11562524606299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Progetto teatro - regista Tacconi</c:v>
                </c:pt>
              </c:strCache>
            </c:strRef>
          </c:cat>
          <c:val>
            <c:numRef>
              <c:f>Sheet1!$G$2:$G$2</c:f>
              <c:numCache>
                <c:formatCode>0.##%</c:formatCode>
                <c:ptCount val="1"/>
                <c:pt idx="0">
                  <c:v>0.021300001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BFD-4DF3-ADE0-3C4B25DCA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4325656"/>
        <c:axId val="-2074322536"/>
      </c:barChart>
      <c:catAx>
        <c:axId val="-2074325656"/>
        <c:scaling>
          <c:orientation val="maxMin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74322536"/>
        <c:crosses val="autoZero"/>
        <c:auto val="1"/>
        <c:lblAlgn val="ctr"/>
        <c:lblOffset val="100"/>
        <c:noMultiLvlLbl val="0"/>
      </c:catAx>
      <c:valAx>
        <c:axId val="-207432253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74325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664501312336"/>
          <c:y val="0.153153051181102"/>
          <c:w val="0.282243875765529"/>
          <c:h val="0.784318897637795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frequenta le classi in oggetto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Certificazione Ket</c:v>
                </c:pt>
                <c:pt idx="1">
                  <c:v>Certificazione DELF</c:v>
                </c:pt>
                <c:pt idx="2">
                  <c:v>Progetto assistenza pausa pranzo</c:v>
                </c:pt>
              </c:strCache>
            </c:strRef>
          </c:cat>
          <c:val>
            <c:numRef>
              <c:f>Sheet1!$B$2:$B$4</c:f>
              <c:numCache>
                <c:formatCode>0.##%</c:formatCode>
                <c:ptCount val="3"/>
                <c:pt idx="0">
                  <c:v>0.6596</c:v>
                </c:pt>
                <c:pt idx="1">
                  <c:v>0.6522</c:v>
                </c:pt>
                <c:pt idx="2">
                  <c:v>0.5909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2C-4707-A8D0-63EE484F8F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Mio/a figlio/a non ha partecipato al progetto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it-IT" smtClean="0"/>
                      <a:t>12,76%</a:t>
                    </a:r>
                    <a:endParaRPr lang="it-IT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Certificazione Ket</c:v>
                </c:pt>
                <c:pt idx="1">
                  <c:v>Certificazione DELF</c:v>
                </c:pt>
                <c:pt idx="2">
                  <c:v>Progetto assistenza pausa pranzo</c:v>
                </c:pt>
              </c:strCache>
            </c:strRef>
          </c:cat>
          <c:val>
            <c:numRef>
              <c:f>Sheet1!$C$2:$C$4</c:f>
              <c:numCache>
                <c:formatCode>0.##%</c:formatCode>
                <c:ptCount val="3"/>
                <c:pt idx="0">
                  <c:v>0.1277</c:v>
                </c:pt>
                <c:pt idx="1">
                  <c:v>0.1739</c:v>
                </c:pt>
                <c:pt idx="2">
                  <c:v>0.1364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2C-4707-A8D0-63EE484F8F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Certificazione Ket</c:v>
                </c:pt>
                <c:pt idx="1">
                  <c:v>Certificazione DELF</c:v>
                </c:pt>
                <c:pt idx="2">
                  <c:v>Progetto assistenza pausa pranzo</c:v>
                </c:pt>
              </c:strCache>
            </c:strRef>
          </c:cat>
          <c:val>
            <c:numRef>
              <c:f>Sheet1!$D$2:$D$4</c:f>
              <c:numCache>
                <c:formatCode>0.##%</c:formatCode>
                <c:ptCount val="3"/>
                <c:pt idx="0">
                  <c:v>0.106400006</c:v>
                </c:pt>
                <c:pt idx="1">
                  <c:v>0.0652</c:v>
                </c:pt>
                <c:pt idx="2">
                  <c:v>0.11359999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C2C-4707-A8D0-63EE484F8FD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Certificazione Ket</c:v>
                </c:pt>
                <c:pt idx="1">
                  <c:v>Certificazione DELF</c:v>
                </c:pt>
                <c:pt idx="2">
                  <c:v>Progetto assistenza pausa pranzo</c:v>
                </c:pt>
              </c:strCache>
            </c:strRef>
          </c:cat>
          <c:val>
            <c:numRef>
              <c:f>Sheet1!$E$2:$E$4</c:f>
              <c:numCache>
                <c:formatCode>0.##%</c:formatCode>
                <c:ptCount val="3"/>
                <c:pt idx="0">
                  <c:v>0.106400006</c:v>
                </c:pt>
                <c:pt idx="1">
                  <c:v>0.087</c:v>
                </c:pt>
                <c:pt idx="2">
                  <c:v>0.1364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C2C-4707-A8D0-63EE484F8FD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B45EC7"/>
            </a:solidFill>
          </c:spPr>
          <c:invertIfNegative val="0"/>
          <c:dLbls>
            <c:dLbl>
              <c:idx val="0"/>
              <c:layout>
                <c:manualLayout>
                  <c:x val="0.0236111111111111"/>
                  <c:y val="0.03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"/>
                  <c:y val="0.0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0833333333333323"/>
                  <c:y val="0.0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B45EC7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Certificazione Ket</c:v>
                </c:pt>
                <c:pt idx="1">
                  <c:v>Certificazione DELF</c:v>
                </c:pt>
                <c:pt idx="2">
                  <c:v>Progetto assistenza pausa pranzo</c:v>
                </c:pt>
              </c:strCache>
            </c:strRef>
          </c:cat>
          <c:val>
            <c:numRef>
              <c:f>Sheet1!$F$2:$F$4</c:f>
              <c:numCache>
                <c:formatCode>0.##%</c:formatCode>
                <c:ptCount val="3"/>
                <c:pt idx="0">
                  <c:v>0.0</c:v>
                </c:pt>
                <c:pt idx="1">
                  <c:v>0.0217</c:v>
                </c:pt>
                <c:pt idx="2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C2C-4707-A8D0-63EE484F8FD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.0416665573053368"/>
                  <c:y val="-0.0031247539370078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347222222222221"/>
                  <c:y val="-0.0031250000000000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333333333333333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Certificazione Ket</c:v>
                </c:pt>
                <c:pt idx="1">
                  <c:v>Certificazione DELF</c:v>
                </c:pt>
                <c:pt idx="2">
                  <c:v>Progetto assistenza pausa pranzo</c:v>
                </c:pt>
              </c:strCache>
            </c:strRef>
          </c:cat>
          <c:val>
            <c:numRef>
              <c:f>Sheet1!$G$2:$G$4</c:f>
              <c:numCache>
                <c:formatCode>0.##%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0.0227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C2C-4707-A8D0-63EE484F8F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3466712"/>
        <c:axId val="-2073463608"/>
      </c:barChart>
      <c:catAx>
        <c:axId val="-2073466712"/>
        <c:scaling>
          <c:orientation val="maxMin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73463608"/>
        <c:crosses val="autoZero"/>
        <c:auto val="1"/>
        <c:lblAlgn val="ctr"/>
        <c:lblOffset val="100"/>
        <c:noMultiLvlLbl val="0"/>
      </c:catAx>
      <c:valAx>
        <c:axId val="-207346360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73466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5533902012248"/>
          <c:y val="0.153153051181102"/>
          <c:w val="0.29335498687664"/>
          <c:h val="0.746818897637795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ne fa parte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Consiglio Comunale ragazzi </c:v>
                </c:pt>
              </c:strCache>
            </c:strRef>
          </c:cat>
          <c:val>
            <c:numRef>
              <c:f>Sheet1!$B$2:$B$2</c:f>
              <c:numCache>
                <c:formatCode>0.##%</c:formatCode>
                <c:ptCount val="1"/>
                <c:pt idx="0">
                  <c:v>0.4894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5C-4241-B54F-996383EBE0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Consiglio Comunale ragazzi </c:v>
                </c:pt>
              </c:strCache>
            </c:strRef>
          </c:cat>
          <c:val>
            <c:numRef>
              <c:f>Sheet1!$C$2:$C$2</c:f>
              <c:numCache>
                <c:formatCode>0.##%</c:formatCode>
                <c:ptCount val="1"/>
                <c:pt idx="0">
                  <c:v>0.1915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5C-4241-B54F-996383EBE0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it-IT" smtClean="0"/>
                      <a:t>25,52%</a:t>
                    </a:r>
                    <a:endParaRPr lang="it-IT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Consiglio Comunale ragazzi </c:v>
                </c:pt>
              </c:strCache>
            </c:strRef>
          </c:cat>
          <c:val>
            <c:numRef>
              <c:f>Sheet1!$D$2:$D$2</c:f>
              <c:numCache>
                <c:formatCode>0.##%</c:formatCode>
                <c:ptCount val="1"/>
                <c:pt idx="0">
                  <c:v>0.25530002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55C-4241-B54F-996383EBE0A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Consiglio Comunale ragazzi </c:v>
                </c:pt>
              </c:strCache>
            </c:strRef>
          </c:cat>
          <c:val>
            <c:numRef>
              <c:f>Sheet1!$E$2:$E$2</c:f>
              <c:numCache>
                <c:formatCode>0.##%</c:formatCode>
                <c:ptCount val="1"/>
                <c:pt idx="0">
                  <c:v>0.021300001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55C-4241-B54F-996383EBE0A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D98A8A"/>
            </a:solidFill>
          </c:spPr>
          <c:invertIfNegative val="0"/>
          <c:dLbls>
            <c:dLbl>
              <c:idx val="0"/>
              <c:layout>
                <c:manualLayout>
                  <c:x val="0.0208333333333333"/>
                  <c:y val="0.11562524606299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Consiglio Comunale ragazzi </c:v>
                </c:pt>
              </c:strCache>
            </c:strRef>
          </c:cat>
          <c:val>
            <c:numRef>
              <c:f>Sheet1!$F$2:$F$2</c:f>
              <c:numCache>
                <c:formatCode>0.##%</c:formatCode>
                <c:ptCount val="1"/>
                <c:pt idx="0">
                  <c:v>0.042600002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55C-4241-B54F-996383EBE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3336888"/>
        <c:axId val="-2073333784"/>
      </c:barChart>
      <c:catAx>
        <c:axId val="-2073336888"/>
        <c:scaling>
          <c:orientation val="maxMin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73333784"/>
        <c:crosses val="autoZero"/>
        <c:auto val="1"/>
        <c:lblAlgn val="ctr"/>
        <c:lblOffset val="100"/>
        <c:noMultiLvlLbl val="0"/>
      </c:catAx>
      <c:valAx>
        <c:axId val="-207333378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73336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7774606299213"/>
          <c:y val="0.32423031496063"/>
          <c:w val="0.191114282589676"/>
          <c:h val="0.445289124015748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Prima </a:t>
                    </a:r>
                    <a:r>
                      <a:rPr lang="en-US" dirty="0" smtClean="0"/>
                      <a:t>42.30%</a:t>
                    </a:r>
                    <a:r>
                      <a:rPr lang="en-US" dirty="0"/>
                      <a:t>, 11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Seconda 34.62%, 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Terza 23.08%, 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Sheet1!$A$2:$A$4</c:f>
              <c:strCache>
                <c:ptCount val="3"/>
                <c:pt idx="0">
                  <c:v>Prima</c:v>
                </c:pt>
                <c:pt idx="1">
                  <c:v>Seconda</c:v>
                </c:pt>
                <c:pt idx="2">
                  <c:v>Terza</c:v>
                </c:pt>
              </c:strCache>
            </c:strRef>
          </c:cat>
          <c:val>
            <c:numRef>
              <c:f>Sheet1!$B$2:$B$4</c:f>
              <c:numCache>
                <c:formatCode>0.##%</c:formatCode>
                <c:ptCount val="3"/>
                <c:pt idx="0">
                  <c:v>0.42310002</c:v>
                </c:pt>
                <c:pt idx="1">
                  <c:v>0.3462</c:v>
                </c:pt>
                <c:pt idx="2">
                  <c:v>0.2308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1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Meno di 1 ora 26.92%, 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Da 1 a 2 ore </a:t>
                    </a:r>
                    <a:r>
                      <a:rPr lang="en-US" dirty="0" smtClean="0"/>
                      <a:t>46.16%</a:t>
                    </a:r>
                    <a:r>
                      <a:rPr lang="en-US" dirty="0"/>
                      <a:t>, 12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Da 2 a 3 ore 26.92%, 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Oltre 3 ore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Meno di 1 ora</c:v>
                </c:pt>
                <c:pt idx="1">
                  <c:v>Da 1 a 2 ore</c:v>
                </c:pt>
                <c:pt idx="2">
                  <c:v>Da 2 a 3 ore</c:v>
                </c:pt>
                <c:pt idx="3">
                  <c:v>Oltre 3 ore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0.2692</c:v>
                </c:pt>
                <c:pt idx="1">
                  <c:v>0.46150002</c:v>
                </c:pt>
                <c:pt idx="2">
                  <c:v>0.2692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12.31%, 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50.77%, 33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36.92%, 24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0.123100005</c:v>
                </c:pt>
                <c:pt idx="2">
                  <c:v>0.5077</c:v>
                </c:pt>
                <c:pt idx="3">
                  <c:v>0.3692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Mai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Qualche volta 26.92%, 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err="1"/>
                      <a:t>Spesso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46.16%</a:t>
                    </a:r>
                    <a:r>
                      <a:rPr lang="en-US" dirty="0"/>
                      <a:t>, 12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Sempre 26.92%, 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Mai</c:v>
                </c:pt>
                <c:pt idx="1">
                  <c:v>Qualche volta</c:v>
                </c:pt>
                <c:pt idx="2">
                  <c:v>Spesso</c:v>
                </c:pt>
                <c:pt idx="3">
                  <c:v>Sempre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0.2692</c:v>
                </c:pt>
                <c:pt idx="2">
                  <c:v>0.46150002</c:v>
                </c:pt>
                <c:pt idx="3">
                  <c:v>0.2692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Mai 53.85%, 14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Qualche volta 46.15%, 12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5625"/>
                  <c:y val="-0.00312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Spesso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60416666666667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Sempre</a:t>
                    </a:r>
                    <a:r>
                      <a:rPr lang="en-US" dirty="0"/>
                      <a:t>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Mai</c:v>
                </c:pt>
                <c:pt idx="1">
                  <c:v>Qualche volta</c:v>
                </c:pt>
                <c:pt idx="2">
                  <c:v>Spesso</c:v>
                </c:pt>
                <c:pt idx="3">
                  <c:v>Sempre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0.5385</c:v>
                </c:pt>
                <c:pt idx="1">
                  <c:v>0.46150002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Mai 50%, 13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Qualche volta 46.15%, 12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Spesso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290232119422572"/>
                  <c:y val="0.15348449803149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Sempre 3.85%,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Mai</c:v>
                </c:pt>
                <c:pt idx="1">
                  <c:v>Qualche volta</c:v>
                </c:pt>
                <c:pt idx="2">
                  <c:v>Spesso</c:v>
                </c:pt>
                <c:pt idx="3">
                  <c:v>Sempre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0.5</c:v>
                </c:pt>
                <c:pt idx="1">
                  <c:v>0.46150002</c:v>
                </c:pt>
                <c:pt idx="2">
                  <c:v>0.0</c:v>
                </c:pt>
                <c:pt idx="3">
                  <c:v>0.0385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Mai 69.23%, 18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Qualche volta 23.08%, 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Spesso 7.69%,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Sempre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Mai</c:v>
                </c:pt>
                <c:pt idx="1">
                  <c:v>Qualche volta</c:v>
                </c:pt>
                <c:pt idx="2">
                  <c:v>Spesso</c:v>
                </c:pt>
                <c:pt idx="3">
                  <c:v>Sempre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0.6923</c:v>
                </c:pt>
                <c:pt idx="1">
                  <c:v>0.2308</c:v>
                </c:pt>
                <c:pt idx="2">
                  <c:v>0.0769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1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Mai 11.54%,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Qualche volta 46.15%, 12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err="1"/>
                      <a:t>Spesso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15.39%</a:t>
                    </a:r>
                    <a:r>
                      <a:rPr lang="en-US" dirty="0"/>
                      <a:t>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Sempre 26.92%, 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Mai</c:v>
                </c:pt>
                <c:pt idx="1">
                  <c:v>Qualche volta</c:v>
                </c:pt>
                <c:pt idx="2">
                  <c:v>Spesso</c:v>
                </c:pt>
                <c:pt idx="3">
                  <c:v>Sempre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0.1154</c:v>
                </c:pt>
                <c:pt idx="1">
                  <c:v>0.46150002</c:v>
                </c:pt>
                <c:pt idx="2">
                  <c:v>0.1538</c:v>
                </c:pt>
                <c:pt idx="3">
                  <c:v>0.2692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Mai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Qualche volta 11.54%,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Spesso 50%, 13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Sempre 38.46%, 10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Mai</c:v>
                </c:pt>
                <c:pt idx="1">
                  <c:v>Qualche volta</c:v>
                </c:pt>
                <c:pt idx="2">
                  <c:v>Spesso</c:v>
                </c:pt>
                <c:pt idx="3">
                  <c:v>Sempre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0.1154</c:v>
                </c:pt>
                <c:pt idx="2">
                  <c:v>0.5</c:v>
                </c:pt>
                <c:pt idx="3">
                  <c:v>0.38459998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Mai 7.69%,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Qualche volta 34.62%, 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Spesso 42.31%, 11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Sempre 15.38%,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Mai</c:v>
                </c:pt>
                <c:pt idx="1">
                  <c:v>Qualche volta</c:v>
                </c:pt>
                <c:pt idx="2">
                  <c:v>Spesso</c:v>
                </c:pt>
                <c:pt idx="3">
                  <c:v>Sempre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0.0769</c:v>
                </c:pt>
                <c:pt idx="1">
                  <c:v>0.3462</c:v>
                </c:pt>
                <c:pt idx="2">
                  <c:v>0.42310002</c:v>
                </c:pt>
                <c:pt idx="3">
                  <c:v>0.1538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Mai 15.38%,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Spesso 23.08%, 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Qualche volta 34.62%, 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Sempre 26.92%, 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Mai</c:v>
                </c:pt>
                <c:pt idx="1">
                  <c:v>Spesso</c:v>
                </c:pt>
                <c:pt idx="2">
                  <c:v>Qualche volta</c:v>
                </c:pt>
                <c:pt idx="3">
                  <c:v>Sempre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0.1538</c:v>
                </c:pt>
                <c:pt idx="1">
                  <c:v>0.2308</c:v>
                </c:pt>
                <c:pt idx="2">
                  <c:v>0.3462</c:v>
                </c:pt>
                <c:pt idx="3">
                  <c:v>0.2692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Mai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Qualche volta 7.69%,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Spesso 53.85%, 14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Sempre 38.46%, 10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Mai</c:v>
                </c:pt>
                <c:pt idx="1">
                  <c:v>Qualche volta</c:v>
                </c:pt>
                <c:pt idx="2">
                  <c:v>Spesso</c:v>
                </c:pt>
                <c:pt idx="3">
                  <c:v>Sempre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0.0769</c:v>
                </c:pt>
                <c:pt idx="2">
                  <c:v>0.5385</c:v>
                </c:pt>
                <c:pt idx="3">
                  <c:v>0.38459998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Mai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Qualche volta 19.23%, 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Spesso 50%, 13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Sempre 30.77%, 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Mai</c:v>
                </c:pt>
                <c:pt idx="1">
                  <c:v>Qualche volta</c:v>
                </c:pt>
                <c:pt idx="2">
                  <c:v>Spesso</c:v>
                </c:pt>
                <c:pt idx="3">
                  <c:v>Sempre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0.19229999</c:v>
                </c:pt>
                <c:pt idx="2">
                  <c:v>0.5</c:v>
                </c:pt>
                <c:pt idx="3">
                  <c:v>0.3077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3.08%,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35.38%, 23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53.85%, 35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7.69%, 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0.0308</c:v>
                </c:pt>
                <c:pt idx="1">
                  <c:v>0.3538</c:v>
                </c:pt>
                <c:pt idx="2">
                  <c:v>0.5385</c:v>
                </c:pt>
                <c:pt idx="3">
                  <c:v>0.0769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1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Mai 3.85%,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Qualche volta 50%, 13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Spesso 30.77%, 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Sempre 15.38%,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Mai</c:v>
                </c:pt>
                <c:pt idx="1">
                  <c:v>Qualche volta</c:v>
                </c:pt>
                <c:pt idx="2">
                  <c:v>Spesso</c:v>
                </c:pt>
                <c:pt idx="3">
                  <c:v>Sempre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0.0385</c:v>
                </c:pt>
                <c:pt idx="1">
                  <c:v>0.5</c:v>
                </c:pt>
                <c:pt idx="2">
                  <c:v>0.3077</c:v>
                </c:pt>
                <c:pt idx="3">
                  <c:v>0.1538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1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Mai 3.85%,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Qualche volta 46.15%, 12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Spesso 34.62%, 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Sempre 15.38%,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Mai</c:v>
                </c:pt>
                <c:pt idx="1">
                  <c:v>Qualche volta</c:v>
                </c:pt>
                <c:pt idx="2">
                  <c:v>Spesso</c:v>
                </c:pt>
                <c:pt idx="3">
                  <c:v>Sempre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0.0385</c:v>
                </c:pt>
                <c:pt idx="1">
                  <c:v>0.46150002</c:v>
                </c:pt>
                <c:pt idx="2">
                  <c:v>0.3462</c:v>
                </c:pt>
                <c:pt idx="3">
                  <c:v>0.1538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1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Mai 3.85%,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Qualche volta 57.69%, 15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Spesso 38.46%, 10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54166666666667"/>
                  <c:y val="0.0062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Sempre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Mai</c:v>
                </c:pt>
                <c:pt idx="1">
                  <c:v>Qualche volta</c:v>
                </c:pt>
                <c:pt idx="2">
                  <c:v>Spesso</c:v>
                </c:pt>
                <c:pt idx="3">
                  <c:v>Sempre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0.0385</c:v>
                </c:pt>
                <c:pt idx="1">
                  <c:v>0.5769</c:v>
                </c:pt>
                <c:pt idx="2">
                  <c:v>0.38459998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Mai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Qualche volta 38.46%, 10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Spesso 50%, 13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Sempre 11.54%,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Mai</c:v>
                </c:pt>
                <c:pt idx="1">
                  <c:v>Qualche volta</c:v>
                </c:pt>
                <c:pt idx="2">
                  <c:v>Spesso</c:v>
                </c:pt>
                <c:pt idx="3">
                  <c:v>Sempre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0.38459998</c:v>
                </c:pt>
                <c:pt idx="2">
                  <c:v>0.5</c:v>
                </c:pt>
                <c:pt idx="3">
                  <c:v>0.1154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1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Mai 3.85%,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Qualche volta 65.38%, 17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Spesso 26.92%, 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Sempre 3.85%,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Mai</c:v>
                </c:pt>
                <c:pt idx="1">
                  <c:v>Qualche volta</c:v>
                </c:pt>
                <c:pt idx="2">
                  <c:v>Spesso</c:v>
                </c:pt>
                <c:pt idx="3">
                  <c:v>Sempre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0.0385</c:v>
                </c:pt>
                <c:pt idx="1">
                  <c:v>0.65379995</c:v>
                </c:pt>
                <c:pt idx="2">
                  <c:v>0.2692</c:v>
                </c:pt>
                <c:pt idx="3">
                  <c:v>0.0385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Mai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err="1"/>
                      <a:t>Qualche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volta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26.93%</a:t>
                    </a:r>
                    <a:r>
                      <a:rPr lang="en-US" dirty="0"/>
                      <a:t>, 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Spesso 57.69%, 15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Sempre 15.38%,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Mai</c:v>
                </c:pt>
                <c:pt idx="1">
                  <c:v>Qualche volta</c:v>
                </c:pt>
                <c:pt idx="2">
                  <c:v>Spesso</c:v>
                </c:pt>
                <c:pt idx="3">
                  <c:v>Sempre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0.2692</c:v>
                </c:pt>
                <c:pt idx="2">
                  <c:v>0.5769</c:v>
                </c:pt>
                <c:pt idx="3">
                  <c:v>0.1538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Mai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Qualche volta 30.77%, 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Spesso 53.85%, 14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Sempre 15.38%,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Mai</c:v>
                </c:pt>
                <c:pt idx="1">
                  <c:v>Qualche volta</c:v>
                </c:pt>
                <c:pt idx="2">
                  <c:v>Spesso</c:v>
                </c:pt>
                <c:pt idx="3">
                  <c:v>Sempre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0.3077</c:v>
                </c:pt>
                <c:pt idx="2">
                  <c:v>0.5385</c:v>
                </c:pt>
                <c:pt idx="3">
                  <c:v>0.1538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1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Mai 3.85%,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err="1"/>
                      <a:t>Qualche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volta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42.30%</a:t>
                    </a:r>
                    <a:r>
                      <a:rPr lang="en-US" dirty="0"/>
                      <a:t>, 11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Spesso 42.31%, 11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Sempre 11.54%,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Mai</c:v>
                </c:pt>
                <c:pt idx="1">
                  <c:v>Qualche volta</c:v>
                </c:pt>
                <c:pt idx="2">
                  <c:v>Spesso</c:v>
                </c:pt>
                <c:pt idx="3">
                  <c:v>Sempre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0.0385</c:v>
                </c:pt>
                <c:pt idx="1">
                  <c:v>0.42310002</c:v>
                </c:pt>
                <c:pt idx="2">
                  <c:v>0.42310002</c:v>
                </c:pt>
                <c:pt idx="3">
                  <c:v>0.1154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Mai 11.54%,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Qualche volta 26.92%, 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Spesso 26.92%, 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Sempre 34.62%, 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Mai</c:v>
                </c:pt>
                <c:pt idx="1">
                  <c:v>Qualche volta</c:v>
                </c:pt>
                <c:pt idx="2">
                  <c:v>Spesso</c:v>
                </c:pt>
                <c:pt idx="3">
                  <c:v>Sempre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0.1154</c:v>
                </c:pt>
                <c:pt idx="1">
                  <c:v>0.2692</c:v>
                </c:pt>
                <c:pt idx="2">
                  <c:v>0.2692</c:v>
                </c:pt>
                <c:pt idx="3">
                  <c:v>0.3462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1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Mai 11.54%,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Qualche volta 46.15%, 12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Spesso 30.77%, 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Sempre 11.54%,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Mai</c:v>
                </c:pt>
                <c:pt idx="1">
                  <c:v>Qualche volta</c:v>
                </c:pt>
                <c:pt idx="2">
                  <c:v>Spesso</c:v>
                </c:pt>
                <c:pt idx="3">
                  <c:v>Sempre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0.1154</c:v>
                </c:pt>
                <c:pt idx="1">
                  <c:v>0.46150002</c:v>
                </c:pt>
                <c:pt idx="2">
                  <c:v>0.3077</c:v>
                </c:pt>
                <c:pt idx="3">
                  <c:v>0.1154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21.54%, 14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61.54%, 40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16.92%, 11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0.21540001</c:v>
                </c:pt>
                <c:pt idx="2">
                  <c:v>0.6154</c:v>
                </c:pt>
                <c:pt idx="3">
                  <c:v>0.1692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Mai 11.54%,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err="1"/>
                      <a:t>Qualche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volta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23.07%</a:t>
                    </a:r>
                    <a:r>
                      <a:rPr lang="en-US" dirty="0"/>
                      <a:t>, 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Spesso 30.77%, 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Sempre 34.62%, 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Mai</c:v>
                </c:pt>
                <c:pt idx="1">
                  <c:v>Qualche volta</c:v>
                </c:pt>
                <c:pt idx="2">
                  <c:v>Spesso</c:v>
                </c:pt>
                <c:pt idx="3">
                  <c:v>Sempre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0.1154</c:v>
                </c:pt>
                <c:pt idx="1">
                  <c:v>0.2308</c:v>
                </c:pt>
                <c:pt idx="2">
                  <c:v>0.3077</c:v>
                </c:pt>
                <c:pt idx="3">
                  <c:v>0.3462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1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2A7-4C00-A325-C9D28820B651}"/>
              </c:ext>
            </c:extLst>
          </c:dPt>
          <c:dPt>
            <c:idx val="2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A7-4C00-A325-C9D28820B65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Prima 31.91%, 15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A7-4C00-A325-C9D28820B6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Seconda 48.94%, 23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A7-4C00-A325-C9D28820B65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Terza 19.15%, 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A7-4C00-A325-C9D28820B6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Prima</c:v>
                </c:pt>
                <c:pt idx="1">
                  <c:v>Seconda</c:v>
                </c:pt>
                <c:pt idx="2">
                  <c:v>Terza</c:v>
                </c:pt>
              </c:strCache>
            </c:strRef>
          </c:cat>
          <c:val>
            <c:numRef>
              <c:f>Sheet1!$B$2:$B$4</c:f>
              <c:numCache>
                <c:formatCode>0.##%</c:formatCode>
                <c:ptCount val="3"/>
                <c:pt idx="0">
                  <c:v>0.3191</c:v>
                </c:pt>
                <c:pt idx="1">
                  <c:v>0.4894</c:v>
                </c:pt>
                <c:pt idx="2">
                  <c:v>0.1915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2A7-4C00-A325-C9D28820B6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75B2D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D17-4711-901E-7E502DE91D0B}"/>
              </c:ext>
            </c:extLst>
          </c:dPt>
          <c:dPt>
            <c:idx val="3"/>
            <c:invertIfNegative val="0"/>
            <c:bubble3D val="0"/>
            <c:spPr>
              <a:solidFill>
                <a:srgbClr val="BACAD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17-4711-901E-7E502DE91D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Meno di un'ora</c:v>
                </c:pt>
                <c:pt idx="1">
                  <c:v>Da una a due ore</c:v>
                </c:pt>
                <c:pt idx="2">
                  <c:v>Da due a tre ore</c:v>
                </c:pt>
                <c:pt idx="3">
                  <c:v>Oltre tre ore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0.2766</c:v>
                </c:pt>
                <c:pt idx="1">
                  <c:v>0.5319</c:v>
                </c:pt>
                <c:pt idx="2">
                  <c:v>0.106400006</c:v>
                </c:pt>
                <c:pt idx="3">
                  <c:v>0.0851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D17-4711-901E-7E502DE91D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2871560"/>
        <c:axId val="-2062861416"/>
      </c:barChart>
      <c:catAx>
        <c:axId val="-2062871560"/>
        <c:scaling>
          <c:orientation val="maxMin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62861416"/>
        <c:crosses val="autoZero"/>
        <c:auto val="1"/>
        <c:lblAlgn val="ctr"/>
        <c:lblOffset val="100"/>
        <c:noMultiLvlLbl val="0"/>
      </c:catAx>
      <c:valAx>
        <c:axId val="-2062861416"/>
        <c:scaling>
          <c:orientation val="minMax"/>
        </c:scaling>
        <c:delete val="1"/>
        <c:axPos val="t"/>
        <c:numFmt formatCode="0.##%" sourceLinked="1"/>
        <c:majorTickMark val="out"/>
        <c:minorTickMark val="none"/>
        <c:tickLblPos val="none"/>
        <c:crossAx val="-2062871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72A-446D-A006-3E19DB02AC8F}"/>
              </c:ext>
            </c:extLst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2A-446D-A006-3E19DB02AC8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Mai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2A-446D-A006-3E19DB02AC8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Qualche volta 23.4%, 11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2A-446D-A006-3E19DB02AC8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Spesso 55.32%, 26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2A-446D-A006-3E19DB02AC8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Sempre 21.28%, 10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2A-446D-A006-3E19DB02AC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Mai</c:v>
                </c:pt>
                <c:pt idx="1">
                  <c:v>Qualche volta</c:v>
                </c:pt>
                <c:pt idx="2">
                  <c:v>Spesso</c:v>
                </c:pt>
                <c:pt idx="3">
                  <c:v>Sempre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0.234</c:v>
                </c:pt>
                <c:pt idx="2">
                  <c:v>0.5532</c:v>
                </c:pt>
                <c:pt idx="3">
                  <c:v>0.21280001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72A-446D-A006-3E19DB02AC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D73-426C-9759-56778C50FC87}"/>
              </c:ext>
            </c:extLst>
          </c:dPt>
          <c:dPt>
            <c:idx val="3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D73-426C-9759-56778C50FC8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Mai 63.83%, 30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73-426C-9759-56778C50FC8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Qualche volta 31.91%, 15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73-426C-9759-56778C50FC8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Spesso 4.26%,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73-426C-9759-56778C50FC87}"/>
                </c:ext>
              </c:extLst>
            </c:dLbl>
            <c:dLbl>
              <c:idx val="3"/>
              <c:layout>
                <c:manualLayout>
                  <c:x val="0.166666666666667"/>
                  <c:y val="0.018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Sempre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73-426C-9759-56778C50FC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Mai</c:v>
                </c:pt>
                <c:pt idx="1">
                  <c:v>Qualche volta</c:v>
                </c:pt>
                <c:pt idx="2">
                  <c:v>Spesso</c:v>
                </c:pt>
                <c:pt idx="3">
                  <c:v>Sempre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0.6383</c:v>
                </c:pt>
                <c:pt idx="1">
                  <c:v>0.3191</c:v>
                </c:pt>
                <c:pt idx="2">
                  <c:v>0.042600002</c:v>
                </c:pt>
                <c:pt idx="3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D73-426C-9759-56778C50F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AA8-4839-A8C6-C5CDDB0E04B7}"/>
              </c:ext>
            </c:extLst>
          </c:dPt>
          <c:dPt>
            <c:idx val="3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A8-4839-A8C6-C5CDDB0E04B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Mai 57.45%, 27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A8-4839-A8C6-C5CDDB0E04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Qualche volta 34.04%, 16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A8-4839-A8C6-C5CDDB0E04B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Spesso 6.38%,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A8-4839-A8C6-C5CDDB0E04B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Sempre 2.13%,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A8-4839-A8C6-C5CDDB0E04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Mai</c:v>
                </c:pt>
                <c:pt idx="1">
                  <c:v>Qualche volta</c:v>
                </c:pt>
                <c:pt idx="2">
                  <c:v>Spesso</c:v>
                </c:pt>
                <c:pt idx="3">
                  <c:v>Sempre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0.5745</c:v>
                </c:pt>
                <c:pt idx="1">
                  <c:v>0.3404</c:v>
                </c:pt>
                <c:pt idx="2">
                  <c:v>0.0638</c:v>
                </c:pt>
                <c:pt idx="3">
                  <c:v>0.021300001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AA8-4839-A8C6-C5CDDB0E0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00F-4F32-874D-ABE2BC8BC570}"/>
              </c:ext>
            </c:extLst>
          </c:dPt>
          <c:dPt>
            <c:idx val="3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0F-4F32-874D-ABE2BC8BC57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Mai 63.83%, 30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0F-4F32-874D-ABE2BC8BC57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Qualche volta 27.66%, 13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0F-4F32-874D-ABE2BC8BC57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Spesso 8.51%,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0F-4F32-874D-ABE2BC8BC57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Sempre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0F-4F32-874D-ABE2BC8BC5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Mai</c:v>
                </c:pt>
                <c:pt idx="1">
                  <c:v>Qualche volta</c:v>
                </c:pt>
                <c:pt idx="2">
                  <c:v>Spesso</c:v>
                </c:pt>
                <c:pt idx="3">
                  <c:v>Sempre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0.6383</c:v>
                </c:pt>
                <c:pt idx="1">
                  <c:v>0.2766</c:v>
                </c:pt>
                <c:pt idx="2">
                  <c:v>0.0851</c:v>
                </c:pt>
                <c:pt idx="3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00F-4F32-874D-ABE2BC8BC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1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1BE-4ED1-B51D-0F94AA43E3C2}"/>
              </c:ext>
            </c:extLst>
          </c:dPt>
          <c:dPt>
            <c:idx val="3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BE-4ED1-B51D-0F94AA43E3C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Mai 12.77%, 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BE-4ED1-B51D-0F94AA43E3C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Qualche volta 42.55%, 20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BE-4ED1-B51D-0F94AA43E3C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Spesso 34.04%, 16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BE-4ED1-B51D-0F94AA43E3C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Sempre 10.64%, 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BE-4ED1-B51D-0F94AA43E3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Mai</c:v>
                </c:pt>
                <c:pt idx="1">
                  <c:v>Qualche volta</c:v>
                </c:pt>
                <c:pt idx="2">
                  <c:v>Spesso</c:v>
                </c:pt>
                <c:pt idx="3">
                  <c:v>Sempre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0.1277</c:v>
                </c:pt>
                <c:pt idx="1">
                  <c:v>0.4255</c:v>
                </c:pt>
                <c:pt idx="2">
                  <c:v>0.3404</c:v>
                </c:pt>
                <c:pt idx="3">
                  <c:v>0.106400006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1BE-4ED1-B51D-0F94AA43E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DDE-4438-9572-30502DB72259}"/>
              </c:ext>
            </c:extLst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DE-4438-9572-30502DB7225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Mai 2.13%,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DE-4438-9572-30502DB7225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Qualche volta 19.15%, 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DE-4438-9572-30502DB7225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Spesso 51.06%, 24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DE-4438-9572-30502DB7225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Sempre 27.66%, 13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DE-4438-9572-30502DB722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Mai</c:v>
                </c:pt>
                <c:pt idx="1">
                  <c:v>Qualche volta</c:v>
                </c:pt>
                <c:pt idx="2">
                  <c:v>Spesso</c:v>
                </c:pt>
                <c:pt idx="3">
                  <c:v>Sempre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0.021300001</c:v>
                </c:pt>
                <c:pt idx="1">
                  <c:v>0.1915</c:v>
                </c:pt>
                <c:pt idx="2">
                  <c:v>0.51060003</c:v>
                </c:pt>
                <c:pt idx="3">
                  <c:v>0.2766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DDE-4438-9572-30502DB72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B65-4458-AD12-582BD224D7C5}"/>
              </c:ext>
            </c:extLst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65-4458-AD12-582BD224D7C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Mai 4.26%,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65-4458-AD12-582BD224D7C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Qualche volta 27.66%, 13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65-4458-AD12-582BD224D7C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Spesso 44.68%, 21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65-4458-AD12-582BD224D7C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Sempre 23.4%, 11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65-4458-AD12-582BD224D7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Mai</c:v>
                </c:pt>
                <c:pt idx="1">
                  <c:v>Qualche volta</c:v>
                </c:pt>
                <c:pt idx="2">
                  <c:v>Spesso</c:v>
                </c:pt>
                <c:pt idx="3">
                  <c:v>Sempre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0.042600002</c:v>
                </c:pt>
                <c:pt idx="1">
                  <c:v>0.2766</c:v>
                </c:pt>
                <c:pt idx="2">
                  <c:v>0.4468</c:v>
                </c:pt>
                <c:pt idx="3">
                  <c:v>0.234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B65-4458-AD12-582BD224D7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Poco 6.15%,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Abbastanza 69.23%, 45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Molto 24.62%, 16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0.0615</c:v>
                </c:pt>
                <c:pt idx="2">
                  <c:v>0.6923</c:v>
                </c:pt>
                <c:pt idx="3">
                  <c:v>0.24620001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01A-4933-8E53-87EC9545E090}"/>
              </c:ext>
            </c:extLst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1A-4933-8E53-87EC9545E09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Mai 14.89%, 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1A-4933-8E53-87EC9545E09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Qualche volta 27.66%, 13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1A-4933-8E53-87EC9545E09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Spesso 38.3%, 18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1A-4933-8E53-87EC9545E09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Sempre 19.15%, 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1A-4933-8E53-87EC9545E0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Mai</c:v>
                </c:pt>
                <c:pt idx="1">
                  <c:v>Qualche volta</c:v>
                </c:pt>
                <c:pt idx="2">
                  <c:v>Spesso</c:v>
                </c:pt>
                <c:pt idx="3">
                  <c:v>Sempre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0.1489</c:v>
                </c:pt>
                <c:pt idx="1">
                  <c:v>0.2766</c:v>
                </c:pt>
                <c:pt idx="2">
                  <c:v>0.383</c:v>
                </c:pt>
                <c:pt idx="3">
                  <c:v>0.1915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01A-4933-8E53-87EC9545E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A2B-476F-B3D9-932BD2C5AA2F}"/>
              </c:ext>
            </c:extLst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2B-476F-B3D9-932BD2C5AA2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Mai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2B-476F-B3D9-932BD2C5AA2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err="1"/>
                      <a:t>Qualche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volta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25.54%</a:t>
                    </a:r>
                    <a:r>
                      <a:rPr lang="en-US" dirty="0"/>
                      <a:t>, 12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2B-476F-B3D9-932BD2C5AA2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Spesso 42.55%, 20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2B-476F-B3D9-932BD2C5AA2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Sempre 31.91%, 15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2B-476F-B3D9-932BD2C5AA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Mai</c:v>
                </c:pt>
                <c:pt idx="1">
                  <c:v>Qualche volta</c:v>
                </c:pt>
                <c:pt idx="2">
                  <c:v>Spesso</c:v>
                </c:pt>
                <c:pt idx="3">
                  <c:v>Sempre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0.25530002</c:v>
                </c:pt>
                <c:pt idx="2">
                  <c:v>0.4255</c:v>
                </c:pt>
                <c:pt idx="3">
                  <c:v>0.3191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A2B-476F-B3D9-932BD2C5A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6F1-48CA-BAFC-0964CB002133}"/>
              </c:ext>
            </c:extLst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6F1-48CA-BAFC-0964CB00213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Mai 6.38%,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F1-48CA-BAFC-0964CB00213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Qualche volta 21.28%, 10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F1-48CA-BAFC-0964CB00213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Spesso 42.55%, 20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F1-48CA-BAFC-0964CB00213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Sempre 29.79%, 14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F1-48CA-BAFC-0964CB0021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Mai</c:v>
                </c:pt>
                <c:pt idx="1">
                  <c:v>Qualche volta</c:v>
                </c:pt>
                <c:pt idx="2">
                  <c:v>Spesso</c:v>
                </c:pt>
                <c:pt idx="3">
                  <c:v>Sempre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0.0638</c:v>
                </c:pt>
                <c:pt idx="1">
                  <c:v>0.21280001</c:v>
                </c:pt>
                <c:pt idx="2">
                  <c:v>0.4255</c:v>
                </c:pt>
                <c:pt idx="3">
                  <c:v>0.29790002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6F1-48CA-BAFC-0964CB002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2E6-4CC2-8E00-609EBEE9B257}"/>
              </c:ext>
            </c:extLst>
          </c:dPt>
          <c:dPt>
            <c:idx val="1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E6-4CC2-8E00-609EBEE9B25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Mai 12.77%, 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E6-4CC2-8E00-609EBEE9B25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Qualche volta 42.55%, 20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E6-4CC2-8E00-609EBEE9B25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Spesso 23.4%, 11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E6-4CC2-8E00-609EBEE9B25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Sempre 21.28%, 10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E6-4CC2-8E00-609EBEE9B2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Mai</c:v>
                </c:pt>
                <c:pt idx="1">
                  <c:v>Qualche volta</c:v>
                </c:pt>
                <c:pt idx="2">
                  <c:v>Spesso</c:v>
                </c:pt>
                <c:pt idx="3">
                  <c:v>Sempre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0.1277</c:v>
                </c:pt>
                <c:pt idx="1">
                  <c:v>0.4255</c:v>
                </c:pt>
                <c:pt idx="2">
                  <c:v>0.234</c:v>
                </c:pt>
                <c:pt idx="3">
                  <c:v>0.21280001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2E6-4CC2-8E00-609EBEE9B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9DD-43D4-8EF5-B26084F4F675}"/>
              </c:ext>
            </c:extLst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DD-43D4-8EF5-B26084F4F67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Mai 8.51%,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DD-43D4-8EF5-B26084F4F67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Qualche volta 27.66%, 13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DD-43D4-8EF5-B26084F4F67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Spesso 34.04%, 16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DD-43D4-8EF5-B26084F4F67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Sempre 29.79%, 14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DD-43D4-8EF5-B26084F4F6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Mai</c:v>
                </c:pt>
                <c:pt idx="1">
                  <c:v>Qualche volta</c:v>
                </c:pt>
                <c:pt idx="2">
                  <c:v>Spesso</c:v>
                </c:pt>
                <c:pt idx="3">
                  <c:v>Sempre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0.0851</c:v>
                </c:pt>
                <c:pt idx="1">
                  <c:v>0.2766</c:v>
                </c:pt>
                <c:pt idx="2">
                  <c:v>0.3404</c:v>
                </c:pt>
                <c:pt idx="3">
                  <c:v>0.29790002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9DD-43D4-8EF5-B26084F4F6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E62-4616-A2A2-3572FBF58FA7}"/>
              </c:ext>
            </c:extLst>
          </c:dPt>
          <c:dPt>
            <c:idx val="1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E62-4616-A2A2-3572FBF58FA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Mai 4.26%,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62-4616-A2A2-3572FBF58FA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Qualche volta 44.68%, 21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62-4616-A2A2-3572FBF58FA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Spesso 44.68%, 21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62-4616-A2A2-3572FBF58FA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Sempre 6.38%,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62-4616-A2A2-3572FBF58F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Mai</c:v>
                </c:pt>
                <c:pt idx="1">
                  <c:v>Qualche volta</c:v>
                </c:pt>
                <c:pt idx="2">
                  <c:v>Spesso</c:v>
                </c:pt>
                <c:pt idx="3">
                  <c:v>Sempre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0.042600002</c:v>
                </c:pt>
                <c:pt idx="1">
                  <c:v>0.4468</c:v>
                </c:pt>
                <c:pt idx="2">
                  <c:v>0.4468</c:v>
                </c:pt>
                <c:pt idx="3">
                  <c:v>0.0638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E62-4616-A2A2-3572FBF58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A82-40FA-811B-DDC6DB042871}"/>
              </c:ext>
            </c:extLst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82-40FA-811B-DDC6DB04287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Mai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82-40FA-811B-DDC6DB04287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Qualche volta 36.17%, 17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82-40FA-811B-DDC6DB04287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Spesso 53.19%, 25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82-40FA-811B-DDC6DB04287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Sempre 10.64%, 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82-40FA-811B-DDC6DB0428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Mai</c:v>
                </c:pt>
                <c:pt idx="1">
                  <c:v>Qualche volta</c:v>
                </c:pt>
                <c:pt idx="2">
                  <c:v>Spesso</c:v>
                </c:pt>
                <c:pt idx="3">
                  <c:v>Sempre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0.36169997</c:v>
                </c:pt>
                <c:pt idx="2">
                  <c:v>0.5319</c:v>
                </c:pt>
                <c:pt idx="3">
                  <c:v>0.106400006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A82-40FA-811B-DDC6DB042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FB0-4CBA-9146-117E05C47D10}"/>
              </c:ext>
            </c:extLst>
          </c:dPt>
          <c:dPt>
            <c:idx val="1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B0-4CBA-9146-117E05C47D1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Mai 4.26%,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B0-4CBA-9146-117E05C47D1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Qualche volta 53.19%, 25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B0-4CBA-9146-117E05C47D1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Spesso 27.66%, 13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B0-4CBA-9146-117E05C47D1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Sempre 14.89%, 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B0-4CBA-9146-117E05C47D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Mai</c:v>
                </c:pt>
                <c:pt idx="1">
                  <c:v>Qualche volta</c:v>
                </c:pt>
                <c:pt idx="2">
                  <c:v>Spesso</c:v>
                </c:pt>
                <c:pt idx="3">
                  <c:v>Sempre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0.042600002</c:v>
                </c:pt>
                <c:pt idx="1">
                  <c:v>0.5319</c:v>
                </c:pt>
                <c:pt idx="2">
                  <c:v>0.2766</c:v>
                </c:pt>
                <c:pt idx="3">
                  <c:v>0.1489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FB0-4CBA-9146-117E05C47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B49-40F4-889E-AB7DDC84233A}"/>
              </c:ext>
            </c:extLst>
          </c:dPt>
          <c:dPt>
            <c:idx val="1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49-40F4-889E-AB7DDC84233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Mai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49-40F4-889E-AB7DDC84233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Qualche volta 46.81%, 22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49-40F4-889E-AB7DDC84233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Spesso 34.04%, 16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49-40F4-889E-AB7DDC84233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Sempre 19.15%, 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49-40F4-889E-AB7DDC8423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Mai</c:v>
                </c:pt>
                <c:pt idx="1">
                  <c:v>Qualche volta</c:v>
                </c:pt>
                <c:pt idx="2">
                  <c:v>Spesso</c:v>
                </c:pt>
                <c:pt idx="3">
                  <c:v>Sempre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0.4681</c:v>
                </c:pt>
                <c:pt idx="2">
                  <c:v>0.3404</c:v>
                </c:pt>
                <c:pt idx="3">
                  <c:v>0.1915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B49-40F4-889E-AB7DDC8423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08D-46ED-8395-8023D515FFF3}"/>
              </c:ext>
            </c:extLst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08D-46ED-8395-8023D515FFF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Mai </a:t>
                    </a:r>
                    <a:r>
                      <a:rPr lang="en-US" dirty="0"/>
                      <a:t>2.13%,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8D-46ED-8395-8023D515FFF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err="1" smtClean="0"/>
                      <a:t>Qualche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 err="1" smtClean="0"/>
                      <a:t>volta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12.77%, 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8D-46ED-8395-8023D515FFF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err="1" smtClean="0"/>
                      <a:t>Spesso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53.19%, 25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8D-46ED-8395-8023D515FFF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err="1" smtClean="0"/>
                      <a:t>Sempre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31.91%, 15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8D-46ED-8395-8023D515FF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0.021300001</c:v>
                </c:pt>
                <c:pt idx="1">
                  <c:v>0.1277</c:v>
                </c:pt>
                <c:pt idx="2">
                  <c:v>0.5319</c:v>
                </c:pt>
                <c:pt idx="3">
                  <c:v>0.3191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08D-46ED-8395-8023D515F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>
                <c:manualLayout>
                  <c:x val="0.177083333333333"/>
                  <c:y val="0.0343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Poco 1.54%,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Abbastanza 55.38%, 36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Molto 43.08%, 28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0.0154</c:v>
                </c:pt>
                <c:pt idx="2">
                  <c:v>0.5538</c:v>
                </c:pt>
                <c:pt idx="3">
                  <c:v>0.43080002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2C5-4802-915C-F3A7841892C9}"/>
              </c:ext>
            </c:extLst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2C5-4802-915C-F3A7841892C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Mai 2.13%,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C5-4802-915C-F3A7841892C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Qualche volta 31.91%, 15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C5-4802-915C-F3A7841892C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Spesso 40.43%, 19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C5-4802-915C-F3A7841892C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Sempre 25.53%, 12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C5-4802-915C-F3A7841892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Mai</c:v>
                </c:pt>
                <c:pt idx="1">
                  <c:v>Qualche volta</c:v>
                </c:pt>
                <c:pt idx="2">
                  <c:v>Spesso</c:v>
                </c:pt>
                <c:pt idx="3">
                  <c:v>Sempre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0.021300001</c:v>
                </c:pt>
                <c:pt idx="1">
                  <c:v>0.3191</c:v>
                </c:pt>
                <c:pt idx="2">
                  <c:v>0.4043</c:v>
                </c:pt>
                <c:pt idx="3">
                  <c:v>0.25530002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2C5-4802-915C-F3A784189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0AD-4F1C-B737-5F705023331C}"/>
              </c:ext>
            </c:extLst>
          </c:dPt>
          <c:dPt>
            <c:idx val="3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0AD-4F1C-B737-5F705023331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Mai </a:t>
                    </a:r>
                    <a:r>
                      <a:rPr lang="en-US" dirty="0"/>
                      <a:t>6.38%,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AD-4F1C-B737-5F705023331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err="1" smtClean="0"/>
                      <a:t>Qualche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 err="1" smtClean="0"/>
                      <a:t>volta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17.03%</a:t>
                    </a:r>
                    <a:r>
                      <a:rPr lang="en-US" dirty="0"/>
                      <a:t>, 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AD-4F1C-B737-5F705023331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err="1" smtClean="0"/>
                      <a:t>Spesso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25.53</a:t>
                    </a:r>
                    <a:r>
                      <a:rPr lang="en-US" dirty="0"/>
                      <a:t>%, 12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AD-4F1C-B737-5F705023331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err="1" smtClean="0"/>
                      <a:t>Sempre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51.06%, 24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AD-4F1C-B737-5F70502333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0.0638</c:v>
                </c:pt>
                <c:pt idx="1">
                  <c:v>0.1702</c:v>
                </c:pt>
                <c:pt idx="2">
                  <c:v>0.25530002</c:v>
                </c:pt>
                <c:pt idx="3">
                  <c:v>0.51060003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0AD-4F1C-B737-5F7050233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73B-459C-9964-7DC108906F21}"/>
              </c:ext>
            </c:extLst>
          </c:dPt>
          <c:dPt>
            <c:idx val="1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73B-459C-9964-7DC108906F2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Mai </a:t>
                    </a:r>
                    <a:r>
                      <a:rPr lang="en-US" dirty="0" smtClean="0"/>
                      <a:t>10.63%</a:t>
                    </a:r>
                    <a:r>
                      <a:rPr lang="en-US" dirty="0"/>
                      <a:t>, 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3B-459C-9964-7DC108906F2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Qualche volta 38.3%, 18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3B-459C-9964-7DC108906F2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Spesso 29.79%, 14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3B-459C-9964-7DC108906F2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Sempre 21.28%, 10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3B-459C-9964-7DC108906F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Mai</c:v>
                </c:pt>
                <c:pt idx="1">
                  <c:v>Qualche volta</c:v>
                </c:pt>
                <c:pt idx="2">
                  <c:v>Spesso</c:v>
                </c:pt>
                <c:pt idx="3">
                  <c:v>Sempre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0.106400006</c:v>
                </c:pt>
                <c:pt idx="1">
                  <c:v>0.383</c:v>
                </c:pt>
                <c:pt idx="2">
                  <c:v>0.29790002</c:v>
                </c:pt>
                <c:pt idx="3">
                  <c:v>0.21280001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73B-459C-9964-7DC108906F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9D9-4872-9ABB-B9EC93CD5E40}"/>
              </c:ext>
            </c:extLst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9D9-4872-9ABB-B9EC93CD5E4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Mai </a:t>
                    </a:r>
                    <a:r>
                      <a:rPr lang="en-US" dirty="0"/>
                      <a:t>2.13%,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D9-4872-9ABB-B9EC93CD5E4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err="1" smtClean="0"/>
                      <a:t>Qualche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 err="1" smtClean="0"/>
                      <a:t>volta</a:t>
                    </a:r>
                    <a:r>
                      <a:rPr lang="en-US" baseline="0" dirty="0" smtClean="0"/>
                      <a:t> </a:t>
                    </a:r>
                    <a:endParaRPr lang="en-US" dirty="0" smtClean="0"/>
                  </a:p>
                  <a:p>
                    <a:r>
                      <a:rPr lang="en-US" dirty="0" smtClean="0"/>
                      <a:t>4.26</a:t>
                    </a:r>
                    <a:r>
                      <a:rPr lang="en-US" dirty="0"/>
                      <a:t>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D9-4872-9ABB-B9EC93CD5E4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err="1" smtClean="0"/>
                      <a:t>Spesso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51.06%, 24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D9-4872-9ABB-B9EC93CD5E4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err="1" smtClean="0"/>
                      <a:t>Sempre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42.55%, 20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D9-4872-9ABB-B9EC93CD5E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0.021300001</c:v>
                </c:pt>
                <c:pt idx="1">
                  <c:v>0.042600002</c:v>
                </c:pt>
                <c:pt idx="2">
                  <c:v>0.51060003</c:v>
                </c:pt>
                <c:pt idx="3">
                  <c:v>0.4255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9D9-4872-9ABB-B9EC93CD5E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3466289370079"/>
                  <c:y val="0.02403518700787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Poco 4.62%,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Abbastanza 69.23%, 45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Molto 26.15%, 17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0.0462</c:v>
                </c:pt>
                <c:pt idx="2">
                  <c:v>0.6923</c:v>
                </c:pt>
                <c:pt idx="3">
                  <c:v>0.2615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4.62%,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21.54%, 14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55.38%, 36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18.46%, 12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0.0462</c:v>
                </c:pt>
                <c:pt idx="1">
                  <c:v>0.21540001</c:v>
                </c:pt>
                <c:pt idx="2">
                  <c:v>0.5538</c:v>
                </c:pt>
                <c:pt idx="3">
                  <c:v>0.1846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Per niente 4.62%,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Poco 27.69%, 18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Abbastanza 60%, 39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Molto 7.69%, 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0.0462</c:v>
                </c:pt>
                <c:pt idx="1">
                  <c:v>0.2769</c:v>
                </c:pt>
                <c:pt idx="2">
                  <c:v>0.6</c:v>
                </c:pt>
                <c:pt idx="3">
                  <c:v>0.0769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>
                <c:manualLayout>
                  <c:x val="0.164583333333333"/>
                  <c:y val="0.018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Poco 3.08%,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Abbastanza 55.38%, 36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Molto 41.54%, 27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0.0308</c:v>
                </c:pt>
                <c:pt idx="2">
                  <c:v>0.5538</c:v>
                </c:pt>
                <c:pt idx="3">
                  <c:v>0.4154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Poco 9.23%, 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Abbastanza 46.15%, 30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Molto 44.62%, 29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0.0923</c:v>
                </c:pt>
                <c:pt idx="2">
                  <c:v>0.46150002</c:v>
                </c:pt>
                <c:pt idx="3">
                  <c:v>0.44619998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Per niente 1.54%,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Poco 6.15%,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Abbastanza 47.69%, 31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Molto 44.62%, 29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0.0154</c:v>
                </c:pt>
                <c:pt idx="1">
                  <c:v>0.0615</c:v>
                </c:pt>
                <c:pt idx="2">
                  <c:v>0.47689998</c:v>
                </c:pt>
                <c:pt idx="3">
                  <c:v>0.44619998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3.08%,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27.69%, 18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52.31%, 34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16.92%, 11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0.0308</c:v>
                </c:pt>
                <c:pt idx="1">
                  <c:v>0.2769</c:v>
                </c:pt>
                <c:pt idx="2">
                  <c:v>0.5231</c:v>
                </c:pt>
                <c:pt idx="3">
                  <c:v>0.1692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1.54%,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9.23%, 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52.31%, 34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36.92%, 24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0.0154</c:v>
                </c:pt>
                <c:pt idx="1">
                  <c:v>0.0923</c:v>
                </c:pt>
                <c:pt idx="2">
                  <c:v>0.5231</c:v>
                </c:pt>
                <c:pt idx="3">
                  <c:v>0.3692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13.85%, 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24.62%, 16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52.31%, 34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9.23%, 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0.1385</c:v>
                </c:pt>
                <c:pt idx="1">
                  <c:v>0.24620001</c:v>
                </c:pt>
                <c:pt idx="2">
                  <c:v>0.5231</c:v>
                </c:pt>
                <c:pt idx="3">
                  <c:v>0.0923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15.38%, 10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27.69%, 18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53.85%, 35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3.08%,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0.1538</c:v>
                </c:pt>
                <c:pt idx="1">
                  <c:v>0.2769</c:v>
                </c:pt>
                <c:pt idx="2">
                  <c:v>0.5385</c:v>
                </c:pt>
                <c:pt idx="3">
                  <c:v>0.0308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581932414698163"/>
                  <c:y val="0.14591092519685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Poco</a:t>
                    </a:r>
                    <a:r>
                      <a:rPr lang="en-US" dirty="0"/>
                      <a:t> 4.62%,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50.77%, 33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Molto </a:t>
                    </a:r>
                    <a:r>
                      <a:rPr lang="en-US" dirty="0" smtClean="0"/>
                      <a:t>44.61%</a:t>
                    </a:r>
                    <a:r>
                      <a:rPr lang="en-US" dirty="0"/>
                      <a:t>, 29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0.0462</c:v>
                </c:pt>
                <c:pt idx="2">
                  <c:v>0.5077</c:v>
                </c:pt>
                <c:pt idx="3">
                  <c:v>0.44619998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1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Personale di segreteria 40%,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Collaboratore scolastico 60%, 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Sheet1!$A$2:$A$3</c:f>
              <c:strCache>
                <c:ptCount val="2"/>
                <c:pt idx="0">
                  <c:v>Personale di segreteria</c:v>
                </c:pt>
                <c:pt idx="1">
                  <c:v>Collaboratore scolastico</c:v>
                </c:pt>
              </c:strCache>
            </c:strRef>
          </c:cat>
          <c:val>
            <c:numRef>
              <c:f>Sheet1!$B$2:$B$3</c:f>
              <c:numCache>
                <c:formatCode>0.##%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20%, 13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55.38%, 36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24.62%, 16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0.2</c:v>
                </c:pt>
                <c:pt idx="2">
                  <c:v>0.5538</c:v>
                </c:pt>
                <c:pt idx="3">
                  <c:v>0.24620001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60%, 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40%,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0.6</c:v>
                </c:pt>
                <c:pt idx="3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20%,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40%,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40%,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0.2</c:v>
                </c:pt>
                <c:pt idx="2">
                  <c:v>0.4</c:v>
                </c:pt>
                <c:pt idx="3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10%,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50%, 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40%,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0.1</c:v>
                </c:pt>
                <c:pt idx="2">
                  <c:v>0.5</c:v>
                </c:pt>
                <c:pt idx="3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10%,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80%, 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10%,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0.1</c:v>
                </c:pt>
                <c:pt idx="2">
                  <c:v>0.8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10%,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20%,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50%, 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20%,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0.1</c:v>
                </c:pt>
                <c:pt idx="1">
                  <c:v>0.2</c:v>
                </c:pt>
                <c:pt idx="2">
                  <c:v>0.5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20%,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80%, 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58333333333333"/>
                  <c:y val="0.012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Molto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0.2</c:v>
                </c:pt>
                <c:pt idx="2">
                  <c:v>0.8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10%,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50%, 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40%,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0.1</c:v>
                </c:pt>
                <c:pt idx="2">
                  <c:v>0.5</c:v>
                </c:pt>
                <c:pt idx="3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1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30%,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40%,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30%,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0.3</c:v>
                </c:pt>
                <c:pt idx="1">
                  <c:v>0.4</c:v>
                </c:pt>
                <c:pt idx="2">
                  <c:v>0.3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10%,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60%, 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30%,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0.1</c:v>
                </c:pt>
                <c:pt idx="2">
                  <c:v>0.6</c:v>
                </c:pt>
                <c:pt idx="3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10%,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20%,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70%, 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0.1</c:v>
                </c:pt>
                <c:pt idx="1">
                  <c:v>0.2</c:v>
                </c:pt>
                <c:pt idx="2">
                  <c:v>0.7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6.15%,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55.38%, 36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Molto </a:t>
                    </a:r>
                    <a:r>
                      <a:rPr lang="en-US" dirty="0" smtClean="0"/>
                      <a:t>38.45%</a:t>
                    </a:r>
                    <a:r>
                      <a:rPr lang="en-US" dirty="0"/>
                      <a:t>, 25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0.0615</c:v>
                </c:pt>
                <c:pt idx="2">
                  <c:v>0.5538</c:v>
                </c:pt>
                <c:pt idx="3">
                  <c:v>0.38459998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1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10%,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90%, 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0.1</c:v>
                </c:pt>
                <c:pt idx="1">
                  <c:v>0.0</c:v>
                </c:pt>
                <c:pt idx="2">
                  <c:v>0.9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 10%,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40%,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50%, 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 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0.1</c:v>
                </c:pt>
                <c:pt idx="2">
                  <c:v>0.4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1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10%,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30%,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30%,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30%,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0.1</c:v>
                </c:pt>
                <c:pt idx="1">
                  <c:v>0.3</c:v>
                </c:pt>
                <c:pt idx="2">
                  <c:v>0.3</c:v>
                </c:pt>
                <c:pt idx="3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1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10%,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30%,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30%,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30%,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0.1</c:v>
                </c:pt>
                <c:pt idx="1">
                  <c:v>0.3</c:v>
                </c:pt>
                <c:pt idx="2">
                  <c:v>0.3</c:v>
                </c:pt>
                <c:pt idx="3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1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10%,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40%,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40%,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Non ho occasione di rapportarmi con gli alunni 10%,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Sheet1!$A$2:$A$6</c:f>
              <c:strCache>
                <c:ptCount val="5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  <c:pt idx="4">
                  <c:v>Non ho occasione di rapportarmi con gli alunni</c:v>
                </c:pt>
              </c:strCache>
            </c:strRef>
          </c:cat>
          <c:val>
            <c:numRef>
              <c:f>Sheet1!$B$2:$B$6</c:f>
              <c:numCache>
                <c:formatCode>0.##%</c:formatCode>
                <c:ptCount val="5"/>
                <c:pt idx="0">
                  <c:v>0.1</c:v>
                </c:pt>
                <c:pt idx="1">
                  <c:v>0.0</c:v>
                </c:pt>
                <c:pt idx="2">
                  <c:v>0.4</c:v>
                </c:pt>
                <c:pt idx="3">
                  <c:v>0.4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125"/>
                  <c:y val="0.0218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Poco 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50%, 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50%, 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 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0.5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125"/>
                  <c:y val="0.0312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Poco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40%,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60%, 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30625"/>
                  <c:y val="0.0218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Non ho mai avuto necessità di rapportarmi con il D.S.G.A.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Sheet1!$A$2:$A$6</c:f>
              <c:strCache>
                <c:ptCount val="5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  <c:pt idx="4">
                  <c:v>Non ho mai avuto necessità di rapportarmi con il D.S.G.A.</c:v>
                </c:pt>
              </c:strCache>
            </c:strRef>
          </c:cat>
          <c:val>
            <c:numRef>
              <c:f>Sheet1!$B$2:$B$6</c:f>
              <c:numCache>
                <c:formatCode>0.##%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0.4</c:v>
                </c:pt>
                <c:pt idx="3">
                  <c:v>0.6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10%,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40%,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50%, 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0.1</c:v>
                </c:pt>
                <c:pt idx="2">
                  <c:v>0.4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20%,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50%, 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30%,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0.2</c:v>
                </c:pt>
                <c:pt idx="2">
                  <c:v>0.5</c:v>
                </c:pt>
                <c:pt idx="3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>
                <c:manualLayout>
                  <c:x val="0.216666666666667"/>
                  <c:y val="0.012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 2.7%,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29.73%, 11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67.57%, 25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 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0.027</c:v>
                </c:pt>
                <c:pt idx="2">
                  <c:v>0.29729998</c:v>
                </c:pt>
                <c:pt idx="3">
                  <c:v>0.6757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6.15%,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49.23%, 32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44.62%, 29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0.0615</c:v>
                </c:pt>
                <c:pt idx="2">
                  <c:v>0.4923</c:v>
                </c:pt>
                <c:pt idx="3">
                  <c:v>0.44619998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33333333333333"/>
                  <c:y val="0.018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poco 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 16.22%, 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83.78%, 31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 </c:v>
                </c:pt>
                <c:pt idx="2">
                  <c:v>abbastanza 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0.16219999</c:v>
                </c:pt>
                <c:pt idx="3">
                  <c:v>0.83779997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>
                <c:manualLayout>
                  <c:x val="0.2"/>
                  <c:y val="0.018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2.7%,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abbatanza 37.84%, 14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59.46%, 22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0.027</c:v>
                </c:pt>
                <c:pt idx="2">
                  <c:v>0.3784</c:v>
                </c:pt>
                <c:pt idx="3">
                  <c:v>0.59459996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15908628608924"/>
                  <c:y val="0.1393912401574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poco  2.7%,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  21.62%, 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75.68%, 28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 </c:v>
                </c:pt>
                <c:pt idx="2">
                  <c:v>abbastanza  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0.027</c:v>
                </c:pt>
                <c:pt idx="2">
                  <c:v>0.21620001</c:v>
                </c:pt>
                <c:pt idx="3">
                  <c:v>0.7568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>
                <c:manualLayout>
                  <c:x val="0.233333333333333"/>
                  <c:y val="0.018749753937007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per niente 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2.7%,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35.14%, 13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62.16%, 23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 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0.027</c:v>
                </c:pt>
                <c:pt idx="2">
                  <c:v>0.3514</c:v>
                </c:pt>
                <c:pt idx="3">
                  <c:v>0.6216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>
                <c:manualLayout>
                  <c:x val="0.220833333333333"/>
                  <c:y val="0.0062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 5.41%,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40.54%, 15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54.05%, 20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 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0.0541</c:v>
                </c:pt>
                <c:pt idx="2">
                  <c:v>0.4054</c:v>
                </c:pt>
                <c:pt idx="3">
                  <c:v>0.5405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 2.7%,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10.81%,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51.35%, 19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35.14%, 13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 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0.027</c:v>
                </c:pt>
                <c:pt idx="1">
                  <c:v>0.108100004</c:v>
                </c:pt>
                <c:pt idx="2">
                  <c:v>0.5135</c:v>
                </c:pt>
                <c:pt idx="3">
                  <c:v>0.3514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27.03%, 10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40.54%, 15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32.43%, 12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0.2703</c:v>
                </c:pt>
                <c:pt idx="2">
                  <c:v>0.4054</c:v>
                </c:pt>
                <c:pt idx="3">
                  <c:v>0.3243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10.81%,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40.54%, 15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48.65%, 18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0.108100004</c:v>
                </c:pt>
                <c:pt idx="2">
                  <c:v>0.4054</c:v>
                </c:pt>
                <c:pt idx="3">
                  <c:v>0.48650002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 10.81%,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35.14%, 13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54.05%, 20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 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0.108100004</c:v>
                </c:pt>
                <c:pt idx="2">
                  <c:v>0.3514</c:v>
                </c:pt>
                <c:pt idx="3">
                  <c:v>0.5405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8.11%,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13.51%, 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51.35%, 19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27.03%, 10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0.081099994</c:v>
                </c:pt>
                <c:pt idx="1">
                  <c:v>0.1351</c:v>
                </c:pt>
                <c:pt idx="2">
                  <c:v>0.5135</c:v>
                </c:pt>
                <c:pt idx="3">
                  <c:v>0.2703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6.15%,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64.62%, 42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29.23%, 19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0.0615</c:v>
                </c:pt>
                <c:pt idx="2">
                  <c:v>0.6462</c:v>
                </c:pt>
                <c:pt idx="3">
                  <c:v>0.2923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2.7%,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10.81%,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51.35%, 19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35.14%, 13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0.027</c:v>
                </c:pt>
                <c:pt idx="1">
                  <c:v>0.108100004</c:v>
                </c:pt>
                <c:pt idx="2">
                  <c:v>0.5135</c:v>
                </c:pt>
                <c:pt idx="3">
                  <c:v>0.3514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3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4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16.22%, 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 13.51%, 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5.41%,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non ho  richiesto un colloquio con il Dirigente scolastico 64.86%, 24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Sheet1!$A$2:$A$6</c:f>
              <c:strCache>
                <c:ptCount val="5"/>
                <c:pt idx="0">
                  <c:v>per niente</c:v>
                </c:pt>
                <c:pt idx="1">
                  <c:v>poco </c:v>
                </c:pt>
                <c:pt idx="2">
                  <c:v>abbastanza</c:v>
                </c:pt>
                <c:pt idx="3">
                  <c:v>molto</c:v>
                </c:pt>
                <c:pt idx="4">
                  <c:v>non ho  richiesto un colloquio con il Dirigente scolastico</c:v>
                </c:pt>
              </c:strCache>
            </c:strRef>
          </c:cat>
          <c:val>
            <c:numRef>
              <c:f>Sheet1!$B$2:$B$6</c:f>
              <c:numCache>
                <c:formatCode>0.##%</c:formatCode>
                <c:ptCount val="5"/>
                <c:pt idx="0">
                  <c:v>0.16219999</c:v>
                </c:pt>
                <c:pt idx="1">
                  <c:v>0.1351</c:v>
                </c:pt>
                <c:pt idx="2">
                  <c:v>0.0541</c:v>
                </c:pt>
                <c:pt idx="3">
                  <c:v>0.0</c:v>
                </c:pt>
                <c:pt idx="4">
                  <c:v>0.6486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1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Pt>
            <c:idx val="4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almeno una  volta alla settimana 24.32%, 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ogni tanto 37.84%, 14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raramente 18.92%, 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in occasioni particolari (sciopero, eventi...) 10.81%,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mai 8.11%,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Sheet1!$A$2:$A$6</c:f>
              <c:strCache>
                <c:ptCount val="5"/>
                <c:pt idx="0">
                  <c:v>almeno una  volta alla settimana</c:v>
                </c:pt>
                <c:pt idx="1">
                  <c:v>ogni tanto</c:v>
                </c:pt>
                <c:pt idx="2">
                  <c:v>raramente</c:v>
                </c:pt>
                <c:pt idx="3">
                  <c:v>in occasioni particolari (sciopero, eventi...)</c:v>
                </c:pt>
                <c:pt idx="4">
                  <c:v>mai</c:v>
                </c:pt>
              </c:strCache>
            </c:strRef>
          </c:cat>
          <c:val>
            <c:numRef>
              <c:f>Sheet1!$B$2:$B$6</c:f>
              <c:numCache>
                <c:formatCode>0.##%</c:formatCode>
                <c:ptCount val="5"/>
                <c:pt idx="0">
                  <c:v>0.2432</c:v>
                </c:pt>
                <c:pt idx="1">
                  <c:v>0.3784</c:v>
                </c:pt>
                <c:pt idx="2">
                  <c:v>0.1892</c:v>
                </c:pt>
                <c:pt idx="3">
                  <c:v>0.108100004</c:v>
                </c:pt>
                <c:pt idx="4">
                  <c:v>0.081099994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91666666666667"/>
                  <c:y val="0.0093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poco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45.95%, 17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54.05%, 20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0.4595</c:v>
                </c:pt>
                <c:pt idx="3">
                  <c:v>0.5405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3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Pt>
            <c:idx val="4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2.7%,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err="1"/>
                      <a:t>poco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13.52%</a:t>
                    </a:r>
                    <a:r>
                      <a:rPr lang="en-US" dirty="0"/>
                      <a:t>, 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24.32%, 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37.84%, 14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mio/a figlio/a non ha partecipato all'uscita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La classe di mio/a figlio/a non ha   ancora effettuato – non effettuerà uscite didattiche . 21.62%, 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Sheet1!$A$2:$A$7</c:f>
              <c:strCache>
                <c:ptCount val="6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  <c:pt idx="4">
                  <c:v>mio/a figlio/a non ha partecipato all'uscita</c:v>
                </c:pt>
                <c:pt idx="5">
                  <c:v>La classe di mio/a figlio/a non ha   ancora effettuato – non effettuerà uscite didattiche .</c:v>
                </c:pt>
              </c:strCache>
            </c:strRef>
          </c:cat>
          <c:val>
            <c:numRef>
              <c:f>Sheet1!$B$2:$B$7</c:f>
              <c:numCache>
                <c:formatCode>0.##%</c:formatCode>
                <c:ptCount val="6"/>
                <c:pt idx="0">
                  <c:v>0.027</c:v>
                </c:pt>
                <c:pt idx="1">
                  <c:v>0.1351</c:v>
                </c:pt>
                <c:pt idx="2">
                  <c:v>0.2432</c:v>
                </c:pt>
                <c:pt idx="3">
                  <c:v>0.3784</c:v>
                </c:pt>
                <c:pt idx="4">
                  <c:v>0.0</c:v>
                </c:pt>
                <c:pt idx="5">
                  <c:v>0.21620001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 5.41%,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 5.41%,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err="1"/>
                      <a:t>abbastanza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40.53%</a:t>
                    </a:r>
                    <a:r>
                      <a:rPr lang="en-US" dirty="0"/>
                      <a:t>, 15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48.65%, 18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 </c:v>
                </c:pt>
                <c:pt idx="1">
                  <c:v>poco 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0.0541</c:v>
                </c:pt>
                <c:pt idx="1">
                  <c:v>0.0541</c:v>
                </c:pt>
                <c:pt idx="2">
                  <c:v>0.4054</c:v>
                </c:pt>
                <c:pt idx="3">
                  <c:v>0.48650002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4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2.7%,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16.22%, 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21.62%, 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27.03%, 10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non ho mai contattato l' ufficio di segreteria 32.43%, 12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Sheet1!$A$2:$A$6</c:f>
              <c:strCache>
                <c:ptCount val="5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  <c:pt idx="4">
                  <c:v>non ho mai contattato l' ufficio di segreteria</c:v>
                </c:pt>
              </c:strCache>
            </c:strRef>
          </c:cat>
          <c:val>
            <c:numRef>
              <c:f>Sheet1!$B$2:$B$6</c:f>
              <c:numCache>
                <c:formatCode>0.##%</c:formatCode>
                <c:ptCount val="5"/>
                <c:pt idx="0">
                  <c:v>0.027</c:v>
                </c:pt>
                <c:pt idx="1">
                  <c:v>0.16219999</c:v>
                </c:pt>
                <c:pt idx="2">
                  <c:v>0.21620001</c:v>
                </c:pt>
                <c:pt idx="3">
                  <c:v>0.2703</c:v>
                </c:pt>
                <c:pt idx="4">
                  <c:v>0.3243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1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16.22%, 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10.81%,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54.05%, 20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18.92%, 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0.16219999</c:v>
                </c:pt>
                <c:pt idx="1">
                  <c:v>0.108100004</c:v>
                </c:pt>
                <c:pt idx="2">
                  <c:v>0.5405</c:v>
                </c:pt>
                <c:pt idx="3">
                  <c:v>0.1892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2.7%,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16.22%, 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err="1"/>
                      <a:t>abbastanza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35.13%</a:t>
                    </a:r>
                    <a:r>
                      <a:rPr lang="en-US" dirty="0"/>
                      <a:t>, 13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45.95%, 17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0.027</c:v>
                </c:pt>
                <c:pt idx="1">
                  <c:v>0.16219999</c:v>
                </c:pt>
                <c:pt idx="2">
                  <c:v>0.3514</c:v>
                </c:pt>
                <c:pt idx="3">
                  <c:v>0.4595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16.22%, 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40.54%, 15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40.54%, 15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106681430446194"/>
                  <c:y val="0.13939124015748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mio</a:t>
                    </a:r>
                    <a:r>
                      <a:rPr lang="en-US" dirty="0"/>
                      <a:t>/a </a:t>
                    </a:r>
                    <a:r>
                      <a:rPr lang="en-US" dirty="0" err="1"/>
                      <a:t>figlio</a:t>
                    </a:r>
                    <a:r>
                      <a:rPr lang="en-US" dirty="0"/>
                      <a:t>/a non </a:t>
                    </a:r>
                    <a:r>
                      <a:rPr lang="en-US" dirty="0" err="1"/>
                      <a:t>frequenta</a:t>
                    </a:r>
                    <a:r>
                      <a:rPr lang="en-US" dirty="0"/>
                      <a:t> 2.7%,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Sheet1!$A$2:$A$6</c:f>
              <c:strCache>
                <c:ptCount val="5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  <c:pt idx="4">
                  <c:v>mio/a figlio/a non frequenta</c:v>
                </c:pt>
              </c:strCache>
            </c:strRef>
          </c:cat>
          <c:val>
            <c:numRef>
              <c:f>Sheet1!$B$2:$B$6</c:f>
              <c:numCache>
                <c:formatCode>0.##%</c:formatCode>
                <c:ptCount val="5"/>
                <c:pt idx="0">
                  <c:v>0.0</c:v>
                </c:pt>
                <c:pt idx="1">
                  <c:v>0.16219999</c:v>
                </c:pt>
                <c:pt idx="2">
                  <c:v>0.4054</c:v>
                </c:pt>
                <c:pt idx="3">
                  <c:v>0.4054</c:v>
                </c:pt>
                <c:pt idx="4">
                  <c:v>0.027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9.23%, 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61.54%, 40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29.23%, 19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 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0.0923</c:v>
                </c:pt>
                <c:pt idx="2">
                  <c:v>0.6154</c:v>
                </c:pt>
                <c:pt idx="3">
                  <c:v>0.2923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ha partecipato al progetto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Accoglienza</c:v>
                </c:pt>
                <c:pt idx="1">
                  <c:v>Cantiamo insieme</c:v>
                </c:pt>
                <c:pt idx="2">
                  <c:v>Religione/Attività alternativa</c:v>
                </c:pt>
                <c:pt idx="3">
                  <c:v>I colori del mondo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0.1892</c:v>
                </c:pt>
                <c:pt idx="1">
                  <c:v>0.108100004</c:v>
                </c:pt>
                <c:pt idx="2">
                  <c:v>0.081099994</c:v>
                </c:pt>
                <c:pt idx="3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Accoglienza</c:v>
                </c:pt>
                <c:pt idx="1">
                  <c:v>Cantiamo insieme</c:v>
                </c:pt>
                <c:pt idx="2">
                  <c:v>Religione/Attività alternativa</c:v>
                </c:pt>
                <c:pt idx="3">
                  <c:v>I colori del mondo</c:v>
                </c:pt>
              </c:strCache>
            </c:strRef>
          </c:cat>
          <c:val>
            <c:numRef>
              <c:f>Sheet1!$C$2:$C$5</c:f>
              <c:numCache>
                <c:formatCode>0.##%</c:formatCode>
                <c:ptCount val="4"/>
                <c:pt idx="0">
                  <c:v>0.43240002</c:v>
                </c:pt>
                <c:pt idx="1">
                  <c:v>0.5676</c:v>
                </c:pt>
                <c:pt idx="2">
                  <c:v>0.4054</c:v>
                </c:pt>
                <c:pt idx="3">
                  <c:v>0.7297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it-IT" smtClean="0"/>
                      <a:t>24,33%</a:t>
                    </a:r>
                    <a:endParaRPr lang="it-IT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Accoglienza</c:v>
                </c:pt>
                <c:pt idx="1">
                  <c:v>Cantiamo insieme</c:v>
                </c:pt>
                <c:pt idx="2">
                  <c:v>Religione/Attività alternativa</c:v>
                </c:pt>
                <c:pt idx="3">
                  <c:v>I colori del mondo</c:v>
                </c:pt>
              </c:strCache>
            </c:strRef>
          </c:cat>
          <c:val>
            <c:numRef>
              <c:f>Sheet1!$D$2:$D$5</c:f>
              <c:numCache>
                <c:formatCode>0.##%</c:formatCode>
                <c:ptCount val="4"/>
                <c:pt idx="0">
                  <c:v>0.29729998</c:v>
                </c:pt>
                <c:pt idx="1">
                  <c:v>0.29729998</c:v>
                </c:pt>
                <c:pt idx="2">
                  <c:v>0.4054</c:v>
                </c:pt>
                <c:pt idx="3">
                  <c:v>0.2432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Accoglienza</c:v>
                </c:pt>
                <c:pt idx="1">
                  <c:v>Cantiamo insieme</c:v>
                </c:pt>
                <c:pt idx="2">
                  <c:v>Religione/Attività alternativa</c:v>
                </c:pt>
                <c:pt idx="3">
                  <c:v>I colori del mondo</c:v>
                </c:pt>
              </c:strCache>
            </c:strRef>
          </c:cat>
          <c:val>
            <c:numRef>
              <c:f>Sheet1!$E$2:$E$5</c:f>
              <c:numCache>
                <c:formatCode>0.##%</c:formatCode>
                <c:ptCount val="4"/>
                <c:pt idx="0">
                  <c:v>0.081099994</c:v>
                </c:pt>
                <c:pt idx="1">
                  <c:v>0.027</c:v>
                </c:pt>
                <c:pt idx="2">
                  <c:v>0.108100004</c:v>
                </c:pt>
                <c:pt idx="3">
                  <c:v>0.027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B45EC7"/>
            </a:solidFill>
          </c:spPr>
          <c:invertIfNegative val="0"/>
          <c:dLbls>
            <c:dLbl>
              <c:idx val="0"/>
              <c:layout>
                <c:manualLayout>
                  <c:x val="0.00833333333333343"/>
                  <c:y val="0.05625024606299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236111111111111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305555555555555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333333333333334"/>
                  <c:y val="4.92125984251968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B45EC7"/>
              </a:solidFill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Accoglienza</c:v>
                </c:pt>
                <c:pt idx="1">
                  <c:v>Cantiamo insieme</c:v>
                </c:pt>
                <c:pt idx="2">
                  <c:v>Religione/Attività alternativa</c:v>
                </c:pt>
                <c:pt idx="3">
                  <c:v>I colori del mondo</c:v>
                </c:pt>
              </c:strCache>
            </c:strRef>
          </c:cat>
          <c:val>
            <c:numRef>
              <c:f>Sheet1!$F$2:$F$5</c:f>
              <c:numCache>
                <c:formatCode>0.##%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96539240"/>
        <c:axId val="-2096536200"/>
      </c:barChart>
      <c:catAx>
        <c:axId val="-2096539240"/>
        <c:scaling>
          <c:orientation val="maxMin"/>
        </c:scaling>
        <c:delete val="0"/>
        <c:axPos val="l"/>
        <c:majorGridlines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96536200"/>
        <c:crosses val="autoZero"/>
        <c:auto val="1"/>
        <c:lblAlgn val="ctr"/>
        <c:lblOffset val="100"/>
        <c:noMultiLvlLbl val="0"/>
      </c:catAx>
      <c:valAx>
        <c:axId val="-209653620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96539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367235345582"/>
          <c:y val="0.00235531496062991"/>
          <c:w val="0.333632764654418"/>
          <c:h val="0.351539124015748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frequenta la/e classe/i in   oggetto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Mani in arte (bambini di 3 anni)</c:v>
                </c:pt>
                <c:pt idx="1">
                  <c:v>Progetto girotondo (bambini delle varie classi a rotazione)</c:v>
                </c:pt>
                <c:pt idx="2">
                  <c:v>Diamoci una mano (bambini individuati dai docenti)</c:v>
                </c:pt>
                <c:pt idx="3">
                  <c:v>Biblioteca (bambini di 5 anni)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0.3243</c:v>
                </c:pt>
                <c:pt idx="1">
                  <c:v>0.027</c:v>
                </c:pt>
                <c:pt idx="2">
                  <c:v>0.16219999</c:v>
                </c:pt>
                <c:pt idx="3">
                  <c:v>0.3243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mio/a figlio/a non ha partecipato al progetto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it-IT" smtClean="0"/>
                      <a:t>37,83%</a:t>
                    </a:r>
                    <a:endParaRPr lang="it-IT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Mani in arte (bambini di 3 anni)</c:v>
                </c:pt>
                <c:pt idx="1">
                  <c:v>Progetto girotondo (bambini delle varie classi a rotazione)</c:v>
                </c:pt>
                <c:pt idx="2">
                  <c:v>Diamoci una mano (bambini individuati dai docenti)</c:v>
                </c:pt>
                <c:pt idx="3">
                  <c:v>Biblioteca (bambini di 5 anni)</c:v>
                </c:pt>
              </c:strCache>
            </c:strRef>
          </c:cat>
          <c:val>
            <c:numRef>
              <c:f>Sheet1!$C$2:$C$5</c:f>
              <c:numCache>
                <c:formatCode>0.##%</c:formatCode>
                <c:ptCount val="4"/>
                <c:pt idx="0">
                  <c:v>0.16219999</c:v>
                </c:pt>
                <c:pt idx="1">
                  <c:v>0.16219999</c:v>
                </c:pt>
                <c:pt idx="2">
                  <c:v>0.3784</c:v>
                </c:pt>
                <c:pt idx="3">
                  <c:v>0.3243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Mani in arte (bambini di 3 anni)</c:v>
                </c:pt>
                <c:pt idx="1">
                  <c:v>Progetto girotondo (bambini delle varie classi a rotazione)</c:v>
                </c:pt>
                <c:pt idx="2">
                  <c:v>Diamoci una mano (bambini individuati dai docenti)</c:v>
                </c:pt>
                <c:pt idx="3">
                  <c:v>Biblioteca (bambini di 5 anni)</c:v>
                </c:pt>
              </c:strCache>
            </c:strRef>
          </c:cat>
          <c:val>
            <c:numRef>
              <c:f>Sheet1!$D$2:$D$5</c:f>
              <c:numCache>
                <c:formatCode>0.##%</c:formatCode>
                <c:ptCount val="4"/>
                <c:pt idx="0">
                  <c:v>0.3243</c:v>
                </c:pt>
                <c:pt idx="1">
                  <c:v>0.48650002</c:v>
                </c:pt>
                <c:pt idx="2">
                  <c:v>0.2703</c:v>
                </c:pt>
                <c:pt idx="3">
                  <c:v>0.1892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Mani in arte (bambini di 3 anni)</c:v>
                </c:pt>
                <c:pt idx="1">
                  <c:v>Progetto girotondo (bambini delle varie classi a rotazione)</c:v>
                </c:pt>
                <c:pt idx="2">
                  <c:v>Diamoci una mano (bambini individuati dai docenti)</c:v>
                </c:pt>
                <c:pt idx="3">
                  <c:v>Biblioteca (bambini di 5 anni)</c:v>
                </c:pt>
              </c:strCache>
            </c:strRef>
          </c:cat>
          <c:val>
            <c:numRef>
              <c:f>Sheet1!$E$2:$E$5</c:f>
              <c:numCache>
                <c:formatCode>0.##%</c:formatCode>
                <c:ptCount val="4"/>
                <c:pt idx="0">
                  <c:v>0.1351</c:v>
                </c:pt>
                <c:pt idx="1">
                  <c:v>0.2432</c:v>
                </c:pt>
                <c:pt idx="2">
                  <c:v>0.1351</c:v>
                </c:pt>
                <c:pt idx="3">
                  <c:v>0.081099994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poco </c:v>
                </c:pt>
              </c:strCache>
            </c:strRef>
          </c:tx>
          <c:spPr>
            <a:solidFill>
              <a:srgbClr val="D98A8A"/>
            </a:solidFill>
          </c:spPr>
          <c:invertIfNegative val="0"/>
          <c:dLbls>
            <c:dLbl>
              <c:idx val="0"/>
              <c:layout>
                <c:manualLayout>
                  <c:x val="0.00277777777777768"/>
                  <c:y val="0.056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185067526416E-16"/>
                  <c:y val="0.0656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"/>
                  <c:y val="0.0843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Mani in arte (bambini di 3 anni)</c:v>
                </c:pt>
                <c:pt idx="1">
                  <c:v>Progetto girotondo (bambini delle varie classi a rotazione)</c:v>
                </c:pt>
                <c:pt idx="2">
                  <c:v>Diamoci una mano (bambini individuati dai docenti)</c:v>
                </c:pt>
                <c:pt idx="3">
                  <c:v>Biblioteca (bambini di 5 anni)</c:v>
                </c:pt>
              </c:strCache>
            </c:strRef>
          </c:cat>
          <c:val>
            <c:numRef>
              <c:f>Sheet1!$F$2:$F$5</c:f>
              <c:numCache>
                <c:formatCode>0.##%</c:formatCode>
                <c:ptCount val="4"/>
                <c:pt idx="0">
                  <c:v>0.0541</c:v>
                </c:pt>
                <c:pt idx="1">
                  <c:v>0.081099994</c:v>
                </c:pt>
                <c:pt idx="2">
                  <c:v>0.0541</c:v>
                </c:pt>
                <c:pt idx="3">
                  <c:v>0.027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B45EC7"/>
            </a:solidFill>
          </c:spPr>
          <c:invertIfNegative val="0"/>
          <c:dLbls>
            <c:dLbl>
              <c:idx val="0"/>
              <c:layout>
                <c:manualLayout>
                  <c:x val="0.0319444444444444"/>
                  <c:y val="2.46062992125984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305555555555555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319444444444443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277777777777777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B45EC7"/>
              </a:solidFill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Mani in arte (bambini di 3 anni)</c:v>
                </c:pt>
                <c:pt idx="1">
                  <c:v>Progetto girotondo (bambini delle varie classi a rotazione)</c:v>
                </c:pt>
                <c:pt idx="2">
                  <c:v>Diamoci una mano (bambini individuati dai docenti)</c:v>
                </c:pt>
                <c:pt idx="3">
                  <c:v>Biblioteca (bambini di 5 anni)</c:v>
                </c:pt>
              </c:strCache>
            </c:strRef>
          </c:cat>
          <c:val>
            <c:numRef>
              <c:f>Sheet1!$G$2:$G$5</c:f>
              <c:numCache>
                <c:formatCode>0.##%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0.0541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95642248"/>
        <c:axId val="-2095639208"/>
      </c:barChart>
      <c:catAx>
        <c:axId val="-2095642248"/>
        <c:scaling>
          <c:orientation val="maxMin"/>
        </c:scaling>
        <c:delete val="0"/>
        <c:axPos val="l"/>
        <c:majorGridlines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95639208"/>
        <c:crosses val="autoZero"/>
        <c:auto val="1"/>
        <c:lblAlgn val="ctr"/>
        <c:lblOffset val="100"/>
        <c:noMultiLvlLbl val="0"/>
      </c:catAx>
      <c:valAx>
        <c:axId val="-209563920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95642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8969816272966"/>
          <c:y val="0.0281530511811024"/>
          <c:w val="0.291030183727034"/>
          <c:h val="0.693693897637795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mio/a figlio/a non ha partecipato al progetto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Attività motoria</c:v>
                </c:pt>
                <c:pt idx="1">
                  <c:v>Progetto alimentare</c:v>
                </c:pt>
                <c:pt idx="2">
                  <c:v>Giochiamo con la musica</c:v>
                </c:pt>
                <c:pt idx="3">
                  <c:v>Green school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0.0541</c:v>
                </c:pt>
                <c:pt idx="1">
                  <c:v>0.16219999</c:v>
                </c:pt>
                <c:pt idx="2">
                  <c:v>0.027</c:v>
                </c:pt>
                <c:pt idx="3">
                  <c:v>0.081099994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it-IT" smtClean="0"/>
                      <a:t>64,87%</a:t>
                    </a:r>
                    <a:endParaRPr lang="it-IT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Attività motoria</c:v>
                </c:pt>
                <c:pt idx="1">
                  <c:v>Progetto alimentare</c:v>
                </c:pt>
                <c:pt idx="2">
                  <c:v>Giochiamo con la musica</c:v>
                </c:pt>
                <c:pt idx="3">
                  <c:v>Green school</c:v>
                </c:pt>
              </c:strCache>
            </c:strRef>
          </c:cat>
          <c:val>
            <c:numRef>
              <c:f>Sheet1!$C$2:$C$5</c:f>
              <c:numCache>
                <c:formatCode>0.##%</c:formatCode>
                <c:ptCount val="4"/>
                <c:pt idx="0">
                  <c:v>0.6216</c:v>
                </c:pt>
                <c:pt idx="1">
                  <c:v>0.5135</c:v>
                </c:pt>
                <c:pt idx="2">
                  <c:v>0.6757</c:v>
                </c:pt>
                <c:pt idx="3">
                  <c:v>0.6486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Attività motoria</c:v>
                </c:pt>
                <c:pt idx="1">
                  <c:v>Progetto alimentare</c:v>
                </c:pt>
                <c:pt idx="2">
                  <c:v>Giochiamo con la musica</c:v>
                </c:pt>
                <c:pt idx="3">
                  <c:v>Green school</c:v>
                </c:pt>
              </c:strCache>
            </c:strRef>
          </c:cat>
          <c:val>
            <c:numRef>
              <c:f>Sheet1!$D$2:$D$5</c:f>
              <c:numCache>
                <c:formatCode>0.##%</c:formatCode>
                <c:ptCount val="4"/>
                <c:pt idx="0">
                  <c:v>0.21620001</c:v>
                </c:pt>
                <c:pt idx="1">
                  <c:v>0.29729998</c:v>
                </c:pt>
                <c:pt idx="2">
                  <c:v>0.2432</c:v>
                </c:pt>
                <c:pt idx="3">
                  <c:v>0.2432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Attività motoria</c:v>
                </c:pt>
                <c:pt idx="1">
                  <c:v>Progetto alimentare</c:v>
                </c:pt>
                <c:pt idx="2">
                  <c:v>Giochiamo con la musica</c:v>
                </c:pt>
                <c:pt idx="3">
                  <c:v>Green school</c:v>
                </c:pt>
              </c:strCache>
            </c:strRef>
          </c:cat>
          <c:val>
            <c:numRef>
              <c:f>Sheet1!$E$2:$E$5</c:f>
              <c:numCache>
                <c:formatCode>0.##%</c:formatCode>
                <c:ptCount val="4"/>
                <c:pt idx="0">
                  <c:v>0.108100004</c:v>
                </c:pt>
                <c:pt idx="1">
                  <c:v>0.027</c:v>
                </c:pt>
                <c:pt idx="2">
                  <c:v>0.0541</c:v>
                </c:pt>
                <c:pt idx="3">
                  <c:v>0.027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B45EC7"/>
            </a:solidFill>
          </c:spPr>
          <c:invertIfNegative val="0"/>
          <c:dLbls>
            <c:dLbl>
              <c:idx val="0"/>
              <c:layout>
                <c:manualLayout>
                  <c:x val="0.0249999999999999"/>
                  <c:y val="-0.0031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249999999999999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249999999999999"/>
                  <c:y val="0.0031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194444444444443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B45EC7"/>
              </a:solidFill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Attività motoria</c:v>
                </c:pt>
                <c:pt idx="1">
                  <c:v>Progetto alimentare</c:v>
                </c:pt>
                <c:pt idx="2">
                  <c:v>Giochiamo con la musica</c:v>
                </c:pt>
                <c:pt idx="3">
                  <c:v>Green school</c:v>
                </c:pt>
              </c:strCache>
            </c:strRef>
          </c:cat>
          <c:val>
            <c:numRef>
              <c:f>Sheet1!$F$2:$F$5</c:f>
              <c:numCache>
                <c:formatCode>0.##%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96412504"/>
        <c:axId val="-2096409464"/>
      </c:barChart>
      <c:catAx>
        <c:axId val="-2096412504"/>
        <c:scaling>
          <c:orientation val="maxMin"/>
        </c:scaling>
        <c:delete val="0"/>
        <c:axPos val="l"/>
        <c:majorGridlines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96409464"/>
        <c:crosses val="autoZero"/>
        <c:auto val="1"/>
        <c:lblAlgn val="ctr"/>
        <c:lblOffset val="100"/>
        <c:noMultiLvlLbl val="0"/>
      </c:catAx>
      <c:valAx>
        <c:axId val="-209640946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96412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4247594050744"/>
          <c:y val="0.32423031496063"/>
          <c:w val="0.264641294838145"/>
          <c:h val="0.426539124015748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0133038057743"/>
                  <c:y val="0.0081412401574803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poco  2.7%,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45.95%, 17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43.24%, 16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mio/a figlio/a non ha partecipato al progetto  8.11%,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Sheet1!$A$2:$A$6</c:f>
              <c:strCache>
                <c:ptCount val="5"/>
                <c:pt idx="0">
                  <c:v>per niente</c:v>
                </c:pt>
                <c:pt idx="1">
                  <c:v>poco </c:v>
                </c:pt>
                <c:pt idx="2">
                  <c:v>abbastanza</c:v>
                </c:pt>
                <c:pt idx="3">
                  <c:v>molto</c:v>
                </c:pt>
                <c:pt idx="4">
                  <c:v>mio/a figlio/a non ha partecipato al progetto </c:v>
                </c:pt>
              </c:strCache>
            </c:strRef>
          </c:cat>
          <c:val>
            <c:numRef>
              <c:f>Sheet1!$B$2:$B$6</c:f>
              <c:numCache>
                <c:formatCode>0.##%</c:formatCode>
                <c:ptCount val="5"/>
                <c:pt idx="0">
                  <c:v>0.0</c:v>
                </c:pt>
                <c:pt idx="1">
                  <c:v>0.027</c:v>
                </c:pt>
                <c:pt idx="2">
                  <c:v>0.4595</c:v>
                </c:pt>
                <c:pt idx="3">
                  <c:v>0.43240002</c:v>
                </c:pt>
                <c:pt idx="4">
                  <c:v>0.081099994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mio figlio/a non frequenta la classe/i in oggetto</c:v>
                </c:pt>
              </c:strCache>
            </c:strRef>
          </c:tx>
          <c:spPr>
            <a:solidFill>
              <a:srgbClr val="8ED3F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Inglese</c:v>
                </c:pt>
                <c:pt idx="1">
                  <c:v>Progetto sicurezza (con visita alla caserma dei vigili del fuoco)</c:v>
                </c:pt>
                <c:pt idx="2">
                  <c:v>Coding</c:v>
                </c:pt>
              </c:strCache>
            </c:strRef>
          </c:cat>
          <c:val>
            <c:numRef>
              <c:f>Sheet1!$B$2:$B$4</c:f>
              <c:numCache>
                <c:formatCode>0.##%</c:formatCode>
                <c:ptCount val="3"/>
                <c:pt idx="0">
                  <c:v>0.3514</c:v>
                </c:pt>
                <c:pt idx="1">
                  <c:v>0.3243</c:v>
                </c:pt>
                <c:pt idx="2">
                  <c:v>0.2703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mio figlio/a non ha partecipato al progetto </c:v>
                </c:pt>
              </c:strCache>
            </c:strRef>
          </c:tx>
          <c:spPr>
            <a:solidFill>
              <a:srgbClr val="BFDB97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Inglese</c:v>
                </c:pt>
                <c:pt idx="1">
                  <c:v>Progetto sicurezza (con visita alla caserma dei vigili del fuoco)</c:v>
                </c:pt>
                <c:pt idx="2">
                  <c:v>Coding</c:v>
                </c:pt>
              </c:strCache>
            </c:strRef>
          </c:cat>
          <c:val>
            <c:numRef>
              <c:f>Sheet1!$C$2:$C$4</c:f>
              <c:numCache>
                <c:formatCode>0.##%</c:formatCode>
                <c:ptCount val="3"/>
                <c:pt idx="0">
                  <c:v>0.3784</c:v>
                </c:pt>
                <c:pt idx="1">
                  <c:v>0.3784</c:v>
                </c:pt>
                <c:pt idx="2">
                  <c:v>0.4054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D6C876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Inglese</c:v>
                </c:pt>
                <c:pt idx="1">
                  <c:v>Progetto sicurezza (con visita alla caserma dei vigili del fuoco)</c:v>
                </c:pt>
                <c:pt idx="2">
                  <c:v>Coding</c:v>
                </c:pt>
              </c:strCache>
            </c:strRef>
          </c:cat>
          <c:val>
            <c:numRef>
              <c:f>Sheet1!$D$2:$D$4</c:f>
              <c:numCache>
                <c:formatCode>0.##%</c:formatCode>
                <c:ptCount val="3"/>
                <c:pt idx="0">
                  <c:v>0.081099994</c:v>
                </c:pt>
                <c:pt idx="1">
                  <c:v>0.2703</c:v>
                </c:pt>
                <c:pt idx="2">
                  <c:v>0.16219999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7C3AD"/>
            </a:solidFill>
          </c:spPr>
          <c:invertIfNegative val="0"/>
          <c:dLbls>
            <c:dLbl>
              <c:idx val="0"/>
              <c:layout>
                <c:manualLayout>
                  <c:x val="0.0111111111111111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Inglese</c:v>
                </c:pt>
                <c:pt idx="1">
                  <c:v>Progetto sicurezza (con visita alla caserma dei vigili del fuoco)</c:v>
                </c:pt>
                <c:pt idx="2">
                  <c:v>Coding</c:v>
                </c:pt>
              </c:strCache>
            </c:strRef>
          </c:cat>
          <c:val>
            <c:numRef>
              <c:f>Sheet1!$E$2:$E$4</c:f>
              <c:numCache>
                <c:formatCode>0.##%</c:formatCode>
                <c:ptCount val="3"/>
                <c:pt idx="0">
                  <c:v>0.081099994</c:v>
                </c:pt>
                <c:pt idx="1">
                  <c:v>0.027</c:v>
                </c:pt>
                <c:pt idx="2">
                  <c:v>0.1351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poco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.00138888888888879"/>
                  <c:y val="0.103125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10,80%</a:t>
                    </a:r>
                    <a:endParaRPr lang="it-IT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263888888888889"/>
                  <c:y val="0.056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185067526416E-16"/>
                  <c:y val="0.08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Inglese</c:v>
                </c:pt>
                <c:pt idx="1">
                  <c:v>Progetto sicurezza (con visita alla caserma dei vigili del fuoco)</c:v>
                </c:pt>
                <c:pt idx="2">
                  <c:v>Coding</c:v>
                </c:pt>
              </c:strCache>
            </c:strRef>
          </c:cat>
          <c:val>
            <c:numRef>
              <c:f>Sheet1!$F$2:$F$4</c:f>
              <c:numCache>
                <c:formatCode>0.##%</c:formatCode>
                <c:ptCount val="3"/>
                <c:pt idx="0">
                  <c:v>0.108100004</c:v>
                </c:pt>
                <c:pt idx="1">
                  <c:v>0.0</c:v>
                </c:pt>
                <c:pt idx="2">
                  <c:v>0.027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per niente </c:v>
                </c:pt>
              </c:strCache>
            </c:strRef>
          </c:tx>
          <c:spPr>
            <a:solidFill>
              <a:srgbClr val="B45EC7"/>
            </a:solidFill>
          </c:spPr>
          <c:invertIfNegative val="0"/>
          <c:dLbls>
            <c:dLbl>
              <c:idx val="0"/>
              <c:layout>
                <c:manualLayout>
                  <c:x val="0.0277777777777778"/>
                  <c:y val="-0.0031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333333333333333"/>
                  <c:y val="2.46062992125984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25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B45EC7"/>
              </a:solidFill>
            </c:spPr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Inglese</c:v>
                </c:pt>
                <c:pt idx="1">
                  <c:v>Progetto sicurezza (con visita alla caserma dei vigili del fuoco)</c:v>
                </c:pt>
                <c:pt idx="2">
                  <c:v>Coding</c:v>
                </c:pt>
              </c:strCache>
            </c:strRef>
          </c:cat>
          <c:val>
            <c:numRef>
              <c:f>Sheet1!$G$2:$G$4</c:f>
              <c:numCache>
                <c:formatCode>0.##%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96270104"/>
        <c:axId val="-2096267064"/>
      </c:barChart>
      <c:catAx>
        <c:axId val="-2096270104"/>
        <c:scaling>
          <c:orientation val="maxMin"/>
        </c:scaling>
        <c:delete val="0"/>
        <c:axPos val="l"/>
        <c:majorGridlines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alibri" pitchFamily="34" charset="0"/>
              </a:defRPr>
            </a:pPr>
            <a:endParaRPr lang="it-IT"/>
          </a:p>
        </c:txPr>
        <c:crossAx val="-2096267064"/>
        <c:crosses val="autoZero"/>
        <c:auto val="1"/>
        <c:lblAlgn val="ctr"/>
        <c:lblOffset val="100"/>
        <c:noMultiLvlLbl val="0"/>
      </c:catAx>
      <c:valAx>
        <c:axId val="-209626706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96270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4066929133858"/>
          <c:y val="0.153153051181102"/>
          <c:w val="0.274821959755031"/>
          <c:h val="0.746818897637795"/>
        </c:manualLayout>
      </c:layout>
      <c:overlay val="0"/>
      <c:txPr>
        <a:bodyPr/>
        <a:lstStyle/>
        <a:p>
          <a:pPr>
            <a:defRPr sz="1200" baseline="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abbastanza 10.81%,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molto 18.92%, 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mio/a figlio/a non ha partecipato a concorsi 70.27%, 26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 abbastanza</c:v>
                </c:pt>
                <c:pt idx="2">
                  <c:v>molto</c:v>
                </c:pt>
                <c:pt idx="3">
                  <c:v>mio/a figlio/a non ha partecipato a concorsi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0.108100004</c:v>
                </c:pt>
                <c:pt idx="2">
                  <c:v>0.1892</c:v>
                </c:pt>
                <c:pt idx="3">
                  <c:v>0.70269996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954726049868765"/>
                  <c:y val="0.006625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Poco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5.5%</a:t>
                    </a:r>
                    <a:r>
                      <a:rPr lang="en-US" dirty="0"/>
                      <a:t>, 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47.25%, 43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47.25%, 43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0.054899998</c:v>
                </c:pt>
                <c:pt idx="2">
                  <c:v>0.4725</c:v>
                </c:pt>
                <c:pt idx="3">
                  <c:v>0.4725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184209317585302"/>
                  <c:y val="0.12426476377952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Poco 2.2%,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27.47%, 25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Molto </a:t>
                    </a:r>
                    <a:r>
                      <a:rPr lang="en-US" dirty="0" smtClean="0"/>
                      <a:t>70.33%</a:t>
                    </a:r>
                    <a:r>
                      <a:rPr lang="en-US" dirty="0"/>
                      <a:t>, 64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0.022</c:v>
                </c:pt>
                <c:pt idx="2">
                  <c:v>0.2747</c:v>
                </c:pt>
                <c:pt idx="3">
                  <c:v>0.7033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0688156167979002"/>
                  <c:y val="0.15625369094488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Poco 1.1%,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err="1"/>
                      <a:t>Abbastanza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43.90%</a:t>
                    </a:r>
                    <a:r>
                      <a:rPr lang="en-US" dirty="0"/>
                      <a:t>, 40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54.95%, 50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0.011</c:v>
                </c:pt>
                <c:pt idx="2">
                  <c:v>0.4396</c:v>
                </c:pt>
                <c:pt idx="3">
                  <c:v>0.5495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6.59%, 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40.66%, 37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52.75%, 48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0.0659</c:v>
                </c:pt>
                <c:pt idx="2">
                  <c:v>0.4066</c:v>
                </c:pt>
                <c:pt idx="3">
                  <c:v>0.5275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err="1"/>
                      <a:t>Poco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16.93%</a:t>
                    </a:r>
                    <a:r>
                      <a:rPr lang="en-US" dirty="0"/>
                      <a:t>, 11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67.69%, 44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15.38%, 10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0.1692</c:v>
                </c:pt>
                <c:pt idx="2">
                  <c:v>0.6769</c:v>
                </c:pt>
                <c:pt idx="3">
                  <c:v>0.1538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266032644356955"/>
                  <c:y val="0.13693799212598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Poco 4.4%,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47.25%, 43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48.35%, 44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0.044</c:v>
                </c:pt>
                <c:pt idx="2">
                  <c:v>0.4725</c:v>
                </c:pt>
                <c:pt idx="3">
                  <c:v>0.48349997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8.79%, 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48.35%, 44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42.86%, 39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0.0879</c:v>
                </c:pt>
                <c:pt idx="2">
                  <c:v>0.48349997</c:v>
                </c:pt>
                <c:pt idx="3">
                  <c:v>0.4286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2.2%,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err="1"/>
                      <a:t>Poco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6.6%</a:t>
                    </a:r>
                    <a:r>
                      <a:rPr lang="en-US" dirty="0"/>
                      <a:t>, 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46.15%, 42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45.05%, 41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0.022</c:v>
                </c:pt>
                <c:pt idx="1">
                  <c:v>0.0659</c:v>
                </c:pt>
                <c:pt idx="2">
                  <c:v>0.46150002</c:v>
                </c:pt>
                <c:pt idx="3">
                  <c:v>0.45049998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err="1"/>
                      <a:t>Poco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8.8%</a:t>
                    </a:r>
                    <a:r>
                      <a:rPr lang="en-US" dirty="0"/>
                      <a:t>, 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45.05%, 41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46.15%, 42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0.0879</c:v>
                </c:pt>
                <c:pt idx="2">
                  <c:v>0.45049998</c:v>
                </c:pt>
                <c:pt idx="3">
                  <c:v>0.46150002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3.3%,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8.79%, 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46.15%, 42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41.76%, 38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0.033</c:v>
                </c:pt>
                <c:pt idx="1">
                  <c:v>0.0879</c:v>
                </c:pt>
                <c:pt idx="2">
                  <c:v>0.46150002</c:v>
                </c:pt>
                <c:pt idx="3">
                  <c:v>0.41759998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3.3%, 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15.38%, 14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54.95%, 50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26.37%, 24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0.033</c:v>
                </c:pt>
                <c:pt idx="1">
                  <c:v>0.1538</c:v>
                </c:pt>
                <c:pt idx="2">
                  <c:v>0.5495</c:v>
                </c:pt>
                <c:pt idx="3">
                  <c:v>0.2637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1.1%, 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8.79%, 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30.77%, 28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59.34%, 54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0.011</c:v>
                </c:pt>
                <c:pt idx="1">
                  <c:v>0.0879</c:v>
                </c:pt>
                <c:pt idx="2">
                  <c:v>0.3077</c:v>
                </c:pt>
                <c:pt idx="3">
                  <c:v>0.5934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10.99%, 10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42.86%, 39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46.15%, 42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0.1099</c:v>
                </c:pt>
                <c:pt idx="2">
                  <c:v>0.4286</c:v>
                </c:pt>
                <c:pt idx="3">
                  <c:v>0.46150002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0%, 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err="1"/>
                      <a:t>Poco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8.8%</a:t>
                    </a:r>
                    <a:r>
                      <a:rPr lang="en-US" dirty="0"/>
                      <a:t>, 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Abbastanza 46.15%, 42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45.05%, 41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Sheet1!$B$2:$B$5</c:f>
              <c:numCache>
                <c:formatCode>0.##%</c:formatCode>
                <c:ptCount val="4"/>
                <c:pt idx="0">
                  <c:v>0.0</c:v>
                </c:pt>
                <c:pt idx="1">
                  <c:v>0.0879</c:v>
                </c:pt>
                <c:pt idx="2">
                  <c:v>0.46150002</c:v>
                </c:pt>
                <c:pt idx="3">
                  <c:v>0.45049998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ED3F7"/>
            </a:solidFill>
            <a:ln w="285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BACAD4"/>
              </a:solidFill>
              <a:ln w="28575">
                <a:solidFill>
                  <a:srgbClr val="FFFFFF"/>
                </a:solidFill>
              </a:ln>
            </c:spPr>
          </c:dPt>
          <c:dPt>
            <c:idx val="4"/>
            <c:bubble3D val="0"/>
            <c:spPr>
              <a:solidFill>
                <a:srgbClr val="75B2D2"/>
              </a:solidFill>
              <a:ln w="28575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Per niente 2.2%, 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Poco 12.09%, 11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err="1"/>
                      <a:t>Abbastanza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16.47%</a:t>
                    </a:r>
                    <a:r>
                      <a:rPr lang="en-US" dirty="0"/>
                      <a:t>, 15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Molto 4.4%, 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Non ho richiesto colloquio con il Dirigente Scolastico 64.84%, 59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Sheet1!$A$2:$A$6</c:f>
              <c:strCache>
                <c:ptCount val="5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  <c:pt idx="4">
                  <c:v>Non ho richiesto colloquio con il Dirigente Scolastico</c:v>
                </c:pt>
              </c:strCache>
            </c:strRef>
          </c:cat>
          <c:val>
            <c:numRef>
              <c:f>Sheet1!$B$2:$B$6</c:f>
              <c:numCache>
                <c:formatCode>0.##%</c:formatCode>
                <c:ptCount val="5"/>
                <c:pt idx="0">
                  <c:v>0.022</c:v>
                </c:pt>
                <c:pt idx="1">
                  <c:v>0.120900005</c:v>
                </c:pt>
                <c:pt idx="2">
                  <c:v>0.16479999</c:v>
                </c:pt>
                <c:pt idx="3">
                  <c:v>0.044</c:v>
                </c:pt>
                <c:pt idx="4">
                  <c:v>0.64839995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21/06/18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21/06/18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21/06/18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21/06/18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21/06/18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luna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744538" y="1557338"/>
            <a:ext cx="5867400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533400"/>
          </a:xfr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381000"/>
          </a:xfrm>
        </p:spPr>
        <p:txBody>
          <a:bodyPr/>
          <a:lstStyle>
            <a:lvl1pPr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7200" y="2057400"/>
            <a:ext cx="8229600" cy="3733800"/>
          </a:xfrm>
        </p:spPr>
        <p:txBody>
          <a:bodyPr/>
          <a:lstStyle>
            <a:lvl1pPr>
              <a:buFontTx/>
              <a:buNone/>
              <a:defRPr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FontTx/>
              <a:buNone/>
              <a:defRPr sz="12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57200" y="5943600"/>
            <a:ext cx="8229600" cy="762000"/>
          </a:xfrm>
        </p:spPr>
        <p:txBody>
          <a:bodyPr/>
          <a:lstStyle>
            <a:lvl1pP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21/06/18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21/06/18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21/06/18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21/06/18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21/06/18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21/06/18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21/06/18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21/06/18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21/06/18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8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8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8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88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89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90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9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9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9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9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9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95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9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9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98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99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00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0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0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0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0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04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05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0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0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08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09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10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1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1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1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14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15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1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1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18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19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20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2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2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23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24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25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26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3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28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29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30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3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3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33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34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35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4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3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38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39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40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4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4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43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44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5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46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4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48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49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50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51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5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6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53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54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55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56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5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58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5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60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61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6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63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64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65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66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6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8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69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70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71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7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73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74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75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76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7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9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78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79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80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81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8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83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84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0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85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86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87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88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89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90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91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9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9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1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94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95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96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97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98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99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00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0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0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03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04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05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06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07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08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09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3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11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1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13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14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15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16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17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18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4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20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21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2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23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24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25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26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5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28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29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30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31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3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33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34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6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36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37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38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39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40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41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42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43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4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7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45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46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47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48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49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50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51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52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53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5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8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55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56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57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58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59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60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61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62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6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9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64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65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66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67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68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69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70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71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72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7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30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74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75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76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77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78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79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80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81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82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8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3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4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4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4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4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4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4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4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4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4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5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5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5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5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5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5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5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5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5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6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6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6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6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6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6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6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6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6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6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7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7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7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7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7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7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7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7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7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7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8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8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8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8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8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8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Report Autovalutazione d’Istituto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 smtClean="0"/>
              <a:t>a.s.</a:t>
            </a:r>
            <a:r>
              <a:rPr lang="it-IT" dirty="0" smtClean="0"/>
              <a:t> 2017-2018</a:t>
            </a:r>
          </a:p>
          <a:p>
            <a:r>
              <a:rPr lang="it-IT" dirty="0" smtClean="0"/>
              <a:t>I.C. “Aldo Moro” Solbiate Olona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8959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7. </a:t>
            </a:r>
            <a:r>
              <a:rPr lang="en-US" sz="1200" dirty="0" err="1">
                <a:solidFill>
                  <a:srgbClr val="000000"/>
                </a:solidFill>
              </a:rPr>
              <a:t>L'Istituto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collabora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positivamente</a:t>
            </a:r>
            <a:r>
              <a:rPr lang="en-US" sz="1200" dirty="0">
                <a:solidFill>
                  <a:srgbClr val="000000"/>
                </a:solidFill>
              </a:rPr>
              <a:t> con </a:t>
            </a:r>
            <a:r>
              <a:rPr lang="en-US" sz="1200" dirty="0" err="1">
                <a:solidFill>
                  <a:srgbClr val="000000"/>
                </a:solidFill>
              </a:rPr>
              <a:t>gli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enti</a:t>
            </a:r>
            <a:r>
              <a:rPr lang="en-US" sz="1200" dirty="0">
                <a:solidFill>
                  <a:srgbClr val="000000"/>
                </a:solidFill>
              </a:rPr>
              <a:t> del </a:t>
            </a:r>
            <a:r>
              <a:rPr lang="en-US" sz="1200" dirty="0" err="1">
                <a:solidFill>
                  <a:srgbClr val="000000"/>
                </a:solidFill>
              </a:rPr>
              <a:t>territorio</a:t>
            </a:r>
            <a:r>
              <a:rPr lang="en-US" sz="1200" dirty="0">
                <a:solidFill>
                  <a:srgbClr val="000000"/>
                </a:solidFill>
              </a:rPr>
              <a:t> (</a:t>
            </a:r>
            <a:r>
              <a:rPr lang="en-US" sz="1200" dirty="0" err="1">
                <a:solidFill>
                  <a:srgbClr val="000000"/>
                </a:solidFill>
              </a:rPr>
              <a:t>istituzioni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servizi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aziende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associazioni</a:t>
            </a:r>
            <a:r>
              <a:rPr lang="en-US" sz="1200" dirty="0">
                <a:solidFill>
                  <a:srgbClr val="000000"/>
                </a:solidFill>
              </a:rPr>
              <a:t>)?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intervistati:65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1. Mio/a </a:t>
            </a:r>
            <a:r>
              <a:rPr lang="en-US" dirty="0" err="1">
                <a:solidFill>
                  <a:schemeClr val="tx1"/>
                </a:solidFill>
              </a:rPr>
              <a:t>figlio</a:t>
            </a:r>
            <a:r>
              <a:rPr lang="en-US" dirty="0">
                <a:solidFill>
                  <a:schemeClr val="tx1"/>
                </a:solidFill>
              </a:rPr>
              <a:t>/a </a:t>
            </a:r>
            <a:r>
              <a:rPr lang="en-US" dirty="0" err="1">
                <a:solidFill>
                  <a:schemeClr val="tx1"/>
                </a:solidFill>
              </a:rPr>
              <a:t>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trova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bene</a:t>
            </a:r>
            <a:r>
              <a:rPr lang="en-US" dirty="0">
                <a:solidFill>
                  <a:schemeClr val="tx1"/>
                </a:solidFill>
              </a:rPr>
              <a:t> con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compagni</a:t>
            </a:r>
            <a:r>
              <a:rPr lang="en-US" dirty="0">
                <a:solidFill>
                  <a:schemeClr val="tx1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intervistati:91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930347000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2. Mio/a </a:t>
            </a:r>
            <a:r>
              <a:rPr lang="en-US" dirty="0" err="1">
                <a:solidFill>
                  <a:srgbClr val="000000"/>
                </a:solidFill>
              </a:rPr>
              <a:t>figlio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trova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suoi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insegnanti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intervistati:91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236215139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3. Mio/a </a:t>
            </a:r>
            <a:r>
              <a:rPr lang="en-US" dirty="0" err="1">
                <a:solidFill>
                  <a:srgbClr val="000000"/>
                </a:solidFill>
              </a:rPr>
              <a:t>figlio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è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interessato</a:t>
            </a:r>
            <a:r>
              <a:rPr lang="en-US" dirty="0">
                <a:solidFill>
                  <a:srgbClr val="000000"/>
                </a:solidFill>
              </a:rPr>
              <a:t> al </a:t>
            </a:r>
            <a:r>
              <a:rPr lang="en-US" dirty="0" err="1">
                <a:solidFill>
                  <a:srgbClr val="000000"/>
                </a:solidFill>
              </a:rPr>
              <a:t>lavoro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scolastico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intervistati:91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457738444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4. </a:t>
            </a:r>
            <a:r>
              <a:rPr lang="en-US" dirty="0" err="1">
                <a:solidFill>
                  <a:srgbClr val="000000"/>
                </a:solidFill>
              </a:rPr>
              <a:t>Gli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insegnanti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propongono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regole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comportamento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valori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educativi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intervistati:91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5. </a:t>
            </a:r>
            <a:r>
              <a:rPr lang="en-US" dirty="0" err="1">
                <a:solidFill>
                  <a:srgbClr val="000000"/>
                </a:solidFill>
              </a:rPr>
              <a:t>Gli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insegnanti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mostrano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attenzione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bisogni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scolastici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mio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figlio</a:t>
            </a:r>
            <a:r>
              <a:rPr lang="en-US" dirty="0">
                <a:solidFill>
                  <a:srgbClr val="000000"/>
                </a:solidFill>
              </a:rPr>
              <a:t>/a?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intervistati:91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045248766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6. </a:t>
            </a:r>
            <a:r>
              <a:rPr lang="en-US" dirty="0" err="1">
                <a:solidFill>
                  <a:srgbClr val="000000"/>
                </a:solidFill>
              </a:rPr>
              <a:t>Ritengo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soddisfacente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l'attività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curricolare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proposta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intervistati:91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7. </a:t>
            </a:r>
            <a:r>
              <a:rPr lang="en-US" dirty="0" err="1">
                <a:solidFill>
                  <a:srgbClr val="000000"/>
                </a:solidFill>
              </a:rPr>
              <a:t>Gli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insegnanti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comunicano</a:t>
            </a:r>
            <a:r>
              <a:rPr lang="en-US" dirty="0">
                <a:solidFill>
                  <a:srgbClr val="000000"/>
                </a:solidFill>
              </a:rPr>
              <a:t> con </a:t>
            </a:r>
            <a:r>
              <a:rPr lang="en-US" dirty="0" err="1">
                <a:solidFill>
                  <a:srgbClr val="000000"/>
                </a:solidFill>
              </a:rPr>
              <a:t>chiarezza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criteri</a:t>
            </a:r>
            <a:r>
              <a:rPr lang="en-US" dirty="0">
                <a:solidFill>
                  <a:srgbClr val="000000"/>
                </a:solidFill>
              </a:rPr>
              <a:t> di  </a:t>
            </a:r>
            <a:r>
              <a:rPr lang="en-US" dirty="0" err="1">
                <a:solidFill>
                  <a:srgbClr val="000000"/>
                </a:solidFill>
              </a:rPr>
              <a:t>valutazione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intervistati:91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05865405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cap="all" dirty="0" smtClean="0"/>
              <a:t>RAPPORTI SCUOLA FAMIGLIA</a:t>
            </a:r>
            <a:endParaRPr lang="it-IT" cap="all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2110202"/>
          </a:xfrm>
        </p:spPr>
        <p:txBody>
          <a:bodyPr>
            <a:normAutofit/>
          </a:bodyPr>
          <a:lstStyle/>
          <a:p>
            <a:endParaRPr lang="it-IT" sz="2400" b="1" cap="small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5824134" y="48393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100926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>
                <a:solidFill>
                  <a:srgbClr val="000000"/>
                </a:solidFill>
              </a:rPr>
              <a:t>8. </a:t>
            </a:r>
            <a:r>
              <a:rPr lang="en-US" sz="1200" dirty="0" err="1">
                <a:solidFill>
                  <a:srgbClr val="000000"/>
                </a:solidFill>
              </a:rPr>
              <a:t>Gli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incontri</a:t>
            </a:r>
            <a:r>
              <a:rPr lang="en-US" sz="1200" dirty="0">
                <a:solidFill>
                  <a:srgbClr val="000000"/>
                </a:solidFill>
              </a:rPr>
              <a:t> con la </a:t>
            </a:r>
            <a:r>
              <a:rPr lang="en-US" sz="1200" dirty="0" err="1">
                <a:solidFill>
                  <a:srgbClr val="000000"/>
                </a:solidFill>
              </a:rPr>
              <a:t>famiglia</a:t>
            </a:r>
            <a:r>
              <a:rPr lang="en-US" sz="1200" dirty="0">
                <a:solidFill>
                  <a:srgbClr val="000000"/>
                </a:solidFill>
              </a:rPr>
              <a:t> (</a:t>
            </a:r>
            <a:r>
              <a:rPr lang="en-US" sz="1200" dirty="0" err="1">
                <a:solidFill>
                  <a:srgbClr val="000000"/>
                </a:solidFill>
              </a:rPr>
              <a:t>colloqui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individuali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assemblee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classe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interclasse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gruppo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incontrAmici</a:t>
            </a:r>
            <a:r>
              <a:rPr lang="en-US" sz="1200" dirty="0">
                <a:solidFill>
                  <a:srgbClr val="000000"/>
                </a:solidFill>
              </a:rPr>
              <a:t>)  </a:t>
            </a:r>
            <a:r>
              <a:rPr lang="en-US" sz="1200" dirty="0" err="1">
                <a:solidFill>
                  <a:srgbClr val="000000"/>
                </a:solidFill>
              </a:rPr>
              <a:t>sono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organizzati</a:t>
            </a:r>
            <a:r>
              <a:rPr lang="en-US" sz="1200" dirty="0">
                <a:solidFill>
                  <a:srgbClr val="000000"/>
                </a:solidFill>
              </a:rPr>
              <a:t> in </a:t>
            </a:r>
            <a:r>
              <a:rPr lang="en-US" sz="1200" dirty="0" err="1">
                <a:solidFill>
                  <a:srgbClr val="000000"/>
                </a:solidFill>
              </a:rPr>
              <a:t>maniera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efficace</a:t>
            </a:r>
            <a:r>
              <a:rPr lang="en-US" sz="1200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intervistati:91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36760589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>
                <a:solidFill>
                  <a:srgbClr val="000000"/>
                </a:solidFill>
              </a:rPr>
              <a:t>9. </a:t>
            </a:r>
            <a:r>
              <a:rPr lang="en-US" sz="1200" dirty="0" err="1">
                <a:solidFill>
                  <a:srgbClr val="000000"/>
                </a:solidFill>
              </a:rPr>
              <a:t>Sono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soddisfatto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della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comunicazione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scuola</a:t>
            </a:r>
            <a:r>
              <a:rPr lang="en-US" sz="1200" dirty="0">
                <a:solidFill>
                  <a:srgbClr val="000000"/>
                </a:solidFill>
              </a:rPr>
              <a:t>– </a:t>
            </a:r>
            <a:r>
              <a:rPr lang="en-US" sz="1200" dirty="0" err="1">
                <a:solidFill>
                  <a:srgbClr val="000000"/>
                </a:solidFill>
              </a:rPr>
              <a:t>famiglia</a:t>
            </a:r>
            <a:r>
              <a:rPr lang="en-US" sz="1200" dirty="0">
                <a:solidFill>
                  <a:srgbClr val="000000"/>
                </a:solidFill>
              </a:rPr>
              <a:t> (libretti, </a:t>
            </a:r>
            <a:r>
              <a:rPr lang="en-US" sz="1200" dirty="0" err="1">
                <a:solidFill>
                  <a:srgbClr val="000000"/>
                </a:solidFill>
              </a:rPr>
              <a:t>rapporto</a:t>
            </a:r>
            <a:r>
              <a:rPr lang="en-US" sz="1200" dirty="0">
                <a:solidFill>
                  <a:srgbClr val="000000"/>
                </a:solidFill>
              </a:rPr>
              <a:t>  </a:t>
            </a:r>
            <a:r>
              <a:rPr lang="en-US" sz="1200" dirty="0" err="1">
                <a:solidFill>
                  <a:srgbClr val="000000"/>
                </a:solidFill>
              </a:rPr>
              <a:t>valutazione</a:t>
            </a:r>
            <a:r>
              <a:rPr lang="en-US" sz="1200" dirty="0">
                <a:solidFill>
                  <a:srgbClr val="000000"/>
                </a:solidFill>
              </a:rPr>
              <a:t> on line, </a:t>
            </a:r>
            <a:r>
              <a:rPr lang="en-US" sz="1200" dirty="0" err="1">
                <a:solidFill>
                  <a:srgbClr val="000000"/>
                </a:solidFill>
              </a:rPr>
              <a:t>comunicazioni</a:t>
            </a:r>
            <a:r>
              <a:rPr lang="en-US" sz="1200" dirty="0">
                <a:solidFill>
                  <a:srgbClr val="000000"/>
                </a:solidFill>
              </a:rPr>
              <a:t> REGEL e </a:t>
            </a:r>
            <a:r>
              <a:rPr lang="en-US" sz="1200" dirty="0" err="1">
                <a:solidFill>
                  <a:srgbClr val="000000"/>
                </a:solidFill>
              </a:rPr>
              <a:t>sito</a:t>
            </a:r>
            <a:r>
              <a:rPr lang="en-US" sz="1200" dirty="0">
                <a:solidFill>
                  <a:srgbClr val="000000"/>
                </a:solidFill>
              </a:rPr>
              <a:t> web )?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intervistati:91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8. </a:t>
            </a:r>
            <a:r>
              <a:rPr lang="en-US" sz="1200" dirty="0" err="1">
                <a:solidFill>
                  <a:srgbClr val="000000"/>
                </a:solidFill>
              </a:rPr>
              <a:t>Gli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enti</a:t>
            </a:r>
            <a:r>
              <a:rPr lang="en-US" sz="1200" dirty="0">
                <a:solidFill>
                  <a:srgbClr val="000000"/>
                </a:solidFill>
              </a:rPr>
              <a:t> del </a:t>
            </a:r>
            <a:r>
              <a:rPr lang="en-US" sz="1200" dirty="0" err="1">
                <a:solidFill>
                  <a:srgbClr val="000000"/>
                </a:solidFill>
              </a:rPr>
              <a:t>territorio</a:t>
            </a:r>
            <a:r>
              <a:rPr lang="en-US" sz="1200" dirty="0">
                <a:solidFill>
                  <a:srgbClr val="000000"/>
                </a:solidFill>
              </a:rPr>
              <a:t> (</a:t>
            </a:r>
            <a:r>
              <a:rPr lang="en-US" sz="1200" dirty="0" err="1">
                <a:solidFill>
                  <a:srgbClr val="000000"/>
                </a:solidFill>
              </a:rPr>
              <a:t>istituzioni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servizi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aziende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associazioni</a:t>
            </a:r>
            <a:r>
              <a:rPr lang="en-US" sz="1200" dirty="0">
                <a:solidFill>
                  <a:srgbClr val="000000"/>
                </a:solidFill>
              </a:rPr>
              <a:t>) </a:t>
            </a:r>
            <a:r>
              <a:rPr lang="en-US" sz="1200" dirty="0" err="1">
                <a:solidFill>
                  <a:srgbClr val="000000"/>
                </a:solidFill>
              </a:rPr>
              <a:t>collaborano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positivamente</a:t>
            </a:r>
            <a:r>
              <a:rPr lang="en-US" sz="1200" dirty="0">
                <a:solidFill>
                  <a:srgbClr val="000000"/>
                </a:solidFill>
              </a:rPr>
              <a:t> con </a:t>
            </a:r>
            <a:r>
              <a:rPr lang="en-US" sz="1200" dirty="0" err="1">
                <a:solidFill>
                  <a:srgbClr val="000000"/>
                </a:solidFill>
              </a:rPr>
              <a:t>l'Istituto</a:t>
            </a:r>
            <a:r>
              <a:rPr lang="en-US" sz="1200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intervistati:65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391843310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>
                <a:solidFill>
                  <a:srgbClr val="000000"/>
                </a:solidFill>
              </a:rPr>
              <a:t>10. </a:t>
            </a:r>
            <a:r>
              <a:rPr lang="en-US" sz="1200" dirty="0" err="1">
                <a:solidFill>
                  <a:srgbClr val="000000"/>
                </a:solidFill>
              </a:rPr>
              <a:t>Sono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soddisfatto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delle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richieste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scuola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nei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confronti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delle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famiglie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riguardo</a:t>
            </a:r>
            <a:r>
              <a:rPr lang="en-US" sz="1200" dirty="0">
                <a:solidFill>
                  <a:srgbClr val="000000"/>
                </a:solidFill>
              </a:rPr>
              <a:t>  quote </a:t>
            </a:r>
            <a:r>
              <a:rPr lang="en-US" sz="1200" dirty="0" err="1">
                <a:solidFill>
                  <a:srgbClr val="000000"/>
                </a:solidFill>
              </a:rPr>
              <a:t>viaggi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istruzione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richieste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materiali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contributo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volontario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genitori</a:t>
            </a:r>
            <a:r>
              <a:rPr lang="en-US" sz="1200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intervistati:91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>
                <a:solidFill>
                  <a:srgbClr val="000000"/>
                </a:solidFill>
              </a:rPr>
              <a:t>11. </a:t>
            </a:r>
            <a:r>
              <a:rPr lang="en-US" sz="1200" dirty="0" err="1">
                <a:solidFill>
                  <a:srgbClr val="000000"/>
                </a:solidFill>
              </a:rPr>
              <a:t>Sono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soddisfatto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della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disponibilità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docenti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all’ascolto</a:t>
            </a:r>
            <a:r>
              <a:rPr lang="en-US" sz="1200" dirty="0">
                <a:solidFill>
                  <a:srgbClr val="000000"/>
                </a:solidFill>
              </a:rPr>
              <a:t> e </a:t>
            </a:r>
            <a:r>
              <a:rPr lang="en-US" sz="1200" dirty="0" err="1">
                <a:solidFill>
                  <a:srgbClr val="000000"/>
                </a:solidFill>
              </a:rPr>
              <a:t>alla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collaborazione</a:t>
            </a:r>
            <a:r>
              <a:rPr lang="en-US" sz="1200" dirty="0">
                <a:solidFill>
                  <a:srgbClr val="000000"/>
                </a:solidFill>
              </a:rPr>
              <a:t>  con la </a:t>
            </a:r>
            <a:r>
              <a:rPr lang="en-US" sz="1200" dirty="0" err="1">
                <a:solidFill>
                  <a:srgbClr val="000000"/>
                </a:solidFill>
              </a:rPr>
              <a:t>famiglia</a:t>
            </a:r>
            <a:r>
              <a:rPr lang="en-US" sz="1200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intervistati:91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12. La </a:t>
            </a:r>
            <a:r>
              <a:rPr lang="en-US" dirty="0" err="1">
                <a:solidFill>
                  <a:srgbClr val="000000"/>
                </a:solidFill>
              </a:rPr>
              <a:t>scuola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comunica</a:t>
            </a:r>
            <a:r>
              <a:rPr lang="en-US" dirty="0">
                <a:solidFill>
                  <a:srgbClr val="000000"/>
                </a:solidFill>
              </a:rPr>
              <a:t> in </a:t>
            </a:r>
            <a:r>
              <a:rPr lang="en-US" dirty="0" err="1">
                <a:solidFill>
                  <a:srgbClr val="000000"/>
                </a:solidFill>
              </a:rPr>
              <a:t>maniera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completa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trasparente</a:t>
            </a:r>
            <a:r>
              <a:rPr lang="en-US" dirty="0">
                <a:solidFill>
                  <a:srgbClr val="000000"/>
                </a:solidFill>
              </a:rPr>
              <a:t>  (</a:t>
            </a:r>
            <a:r>
              <a:rPr lang="en-US" dirty="0" err="1">
                <a:solidFill>
                  <a:srgbClr val="000000"/>
                </a:solidFill>
              </a:rPr>
              <a:t>sito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scolastico</a:t>
            </a:r>
            <a:r>
              <a:rPr lang="en-US" dirty="0">
                <a:solidFill>
                  <a:srgbClr val="000000"/>
                </a:solidFill>
              </a:rPr>
              <a:t> e REGEL)?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intervistati:91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>
                <a:solidFill>
                  <a:srgbClr val="000000"/>
                </a:solidFill>
              </a:rPr>
              <a:t>13. </a:t>
            </a:r>
            <a:r>
              <a:rPr lang="en-US" sz="1200" dirty="0" err="1">
                <a:solidFill>
                  <a:srgbClr val="000000"/>
                </a:solidFill>
              </a:rPr>
              <a:t>Sono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adeguatamente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informato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delle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attività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didattiche</a:t>
            </a:r>
            <a:r>
              <a:rPr lang="en-US" sz="1200" dirty="0">
                <a:solidFill>
                  <a:srgbClr val="000000"/>
                </a:solidFill>
              </a:rPr>
              <a:t> e </a:t>
            </a:r>
            <a:r>
              <a:rPr lang="en-US" sz="1200" dirty="0" err="1">
                <a:solidFill>
                  <a:srgbClr val="000000"/>
                </a:solidFill>
              </a:rPr>
              <a:t>dei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progetti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offerti</a:t>
            </a:r>
            <a:r>
              <a:rPr lang="en-US" sz="1200" dirty="0">
                <a:solidFill>
                  <a:srgbClr val="000000"/>
                </a:solidFill>
              </a:rPr>
              <a:t> da  </a:t>
            </a:r>
            <a:r>
              <a:rPr lang="en-US" sz="1200" dirty="0" err="1">
                <a:solidFill>
                  <a:srgbClr val="000000"/>
                </a:solidFill>
              </a:rPr>
              <a:t>questa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scuola</a:t>
            </a:r>
            <a:r>
              <a:rPr lang="en-US" sz="1200" dirty="0">
                <a:solidFill>
                  <a:srgbClr val="000000"/>
                </a:solidFill>
              </a:rPr>
              <a:t>?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intervistati:91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197170808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14. La </a:t>
            </a:r>
            <a:r>
              <a:rPr lang="en-US" dirty="0" err="1">
                <a:solidFill>
                  <a:srgbClr val="000000"/>
                </a:solidFill>
              </a:rPr>
              <a:t>Dirigente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è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disponibile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all’ascolto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accoglie</a:t>
            </a:r>
            <a:r>
              <a:rPr lang="en-US" dirty="0">
                <a:solidFill>
                  <a:srgbClr val="000000"/>
                </a:solidFill>
              </a:rPr>
              <a:t> le </a:t>
            </a:r>
            <a:r>
              <a:rPr lang="en-US" dirty="0" err="1">
                <a:solidFill>
                  <a:srgbClr val="000000"/>
                </a:solidFill>
              </a:rPr>
              <a:t>richieste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colloquio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intervistati:91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552954449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15. </a:t>
            </a:r>
            <a:r>
              <a:rPr lang="en-US" dirty="0" err="1">
                <a:solidFill>
                  <a:srgbClr val="000000"/>
                </a:solidFill>
              </a:rPr>
              <a:t>Quanto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spesso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consulto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scuola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intervistati:91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16. </a:t>
            </a:r>
            <a:r>
              <a:rPr lang="en-US" dirty="0" err="1">
                <a:solidFill>
                  <a:srgbClr val="000000"/>
                </a:solidFill>
              </a:rPr>
              <a:t>Quanto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spesso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consulto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registro</a:t>
            </a: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err="1">
                <a:solidFill>
                  <a:srgbClr val="000000"/>
                </a:solidFill>
              </a:rPr>
              <a:t>elettronico</a:t>
            </a:r>
            <a:r>
              <a:rPr lang="en-US" dirty="0">
                <a:solidFill>
                  <a:srgbClr val="000000"/>
                </a:solidFill>
              </a:rPr>
              <a:t>?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intervistati:91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cap="all" dirty="0" smtClean="0"/>
              <a:t>ORGANIZZAZIONE DELLA SCUOLA</a:t>
            </a:r>
            <a:endParaRPr lang="it-IT" cap="all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2110202"/>
          </a:xfrm>
        </p:spPr>
        <p:txBody>
          <a:bodyPr>
            <a:normAutofit/>
          </a:bodyPr>
          <a:lstStyle/>
          <a:p>
            <a:endParaRPr lang="it-IT" sz="2400" b="1" cap="small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5824134" y="48393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510821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17. 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soddisfatto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distribuzione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dell'orario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settimanale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delle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lezioni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intervistati:91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18. 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soddisfatto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quantità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lavoro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assegnata</a:t>
            </a:r>
            <a:r>
              <a:rPr lang="en-US" dirty="0">
                <a:solidFill>
                  <a:srgbClr val="000000"/>
                </a:solidFill>
              </a:rPr>
              <a:t> per casa (</a:t>
            </a:r>
            <a:r>
              <a:rPr lang="en-US" dirty="0" err="1">
                <a:solidFill>
                  <a:srgbClr val="000000"/>
                </a:solidFill>
              </a:rPr>
              <a:t>compiti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scritti</a:t>
            </a:r>
            <a:r>
              <a:rPr lang="en-US" dirty="0">
                <a:solidFill>
                  <a:srgbClr val="000000"/>
                </a:solidFill>
              </a:rPr>
              <a:t> o studio)?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intervistati:91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9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motivato</a:t>
            </a:r>
            <a:r>
              <a:rPr lang="en-US" dirty="0">
                <a:solidFill>
                  <a:srgbClr val="000000"/>
                </a:solidFill>
              </a:rPr>
              <a:t>/a a </a:t>
            </a:r>
            <a:r>
              <a:rPr lang="en-US" dirty="0" err="1">
                <a:solidFill>
                  <a:srgbClr val="000000"/>
                </a:solidFill>
              </a:rPr>
              <a:t>lavorare</a:t>
            </a:r>
            <a:r>
              <a:rPr lang="en-US" dirty="0">
                <a:solidFill>
                  <a:srgbClr val="000000"/>
                </a:solidFill>
              </a:rPr>
              <a:t> in </a:t>
            </a:r>
            <a:r>
              <a:rPr lang="en-US" dirty="0" err="1">
                <a:solidFill>
                  <a:srgbClr val="000000"/>
                </a:solidFill>
              </a:rPr>
              <a:t>questa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scuola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intervistati:65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>
                <a:solidFill>
                  <a:srgbClr val="000000"/>
                </a:solidFill>
              </a:rPr>
              <a:t>19. </a:t>
            </a:r>
            <a:r>
              <a:rPr lang="en-US" sz="1200" dirty="0" err="1">
                <a:solidFill>
                  <a:srgbClr val="000000"/>
                </a:solidFill>
              </a:rPr>
              <a:t>Sono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soddisfatto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dell'organizzazione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delle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visite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uscite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didattiche</a:t>
            </a:r>
            <a:r>
              <a:rPr lang="en-US" sz="1200" dirty="0">
                <a:solidFill>
                  <a:srgbClr val="000000"/>
                </a:solidFill>
              </a:rPr>
              <a:t> in </a:t>
            </a:r>
            <a:r>
              <a:rPr lang="en-US" sz="1200" dirty="0" err="1">
                <a:solidFill>
                  <a:srgbClr val="000000"/>
                </a:solidFill>
              </a:rPr>
              <a:t>rapporto</a:t>
            </a:r>
            <a:r>
              <a:rPr lang="en-US" sz="1200" dirty="0">
                <a:solidFill>
                  <a:srgbClr val="000000"/>
                </a:solidFill>
              </a:rPr>
              <a:t>  </a:t>
            </a:r>
            <a:r>
              <a:rPr lang="en-US" sz="1200" dirty="0" err="1">
                <a:solidFill>
                  <a:srgbClr val="000000"/>
                </a:solidFill>
              </a:rPr>
              <a:t>alla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programmazione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annuale</a:t>
            </a:r>
            <a:r>
              <a:rPr lang="en-US" sz="1200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intervistati:91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191808103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>
                <a:solidFill>
                  <a:srgbClr val="000000"/>
                </a:solidFill>
              </a:rPr>
              <a:t>20. </a:t>
            </a:r>
            <a:r>
              <a:rPr lang="en-US" sz="1200" dirty="0" err="1">
                <a:solidFill>
                  <a:srgbClr val="000000"/>
                </a:solidFill>
              </a:rPr>
              <a:t>Sono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soddisfatto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della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disponibilità</a:t>
            </a:r>
            <a:r>
              <a:rPr lang="en-US" sz="1200" dirty="0">
                <a:solidFill>
                  <a:srgbClr val="000000"/>
                </a:solidFill>
              </a:rPr>
              <a:t> e </a:t>
            </a:r>
            <a:r>
              <a:rPr lang="en-US" sz="1200" dirty="0" err="1">
                <a:solidFill>
                  <a:srgbClr val="000000"/>
                </a:solidFill>
              </a:rPr>
              <a:t>della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cortesia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collaboratori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scolastici</a:t>
            </a:r>
            <a:r>
              <a:rPr lang="en-US" sz="1200" dirty="0">
                <a:solidFill>
                  <a:srgbClr val="000000"/>
                </a:solidFill>
              </a:rPr>
              <a:t>  (</a:t>
            </a:r>
            <a:r>
              <a:rPr lang="en-US" sz="1200" dirty="0" err="1">
                <a:solidFill>
                  <a:srgbClr val="000000"/>
                </a:solidFill>
              </a:rPr>
              <a:t>bidelli</a:t>
            </a:r>
            <a:r>
              <a:rPr lang="en-US" sz="1200" dirty="0">
                <a:solidFill>
                  <a:srgbClr val="000000"/>
                </a:solidFill>
              </a:rPr>
              <a:t>)?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intervistati:91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809871869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21. 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soddisfatto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disponibilità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cortesia</a:t>
            </a:r>
            <a:r>
              <a:rPr lang="en-US" dirty="0">
                <a:solidFill>
                  <a:srgbClr val="000000"/>
                </a:solidFill>
              </a:rPr>
              <a:t> del </a:t>
            </a:r>
            <a:r>
              <a:rPr lang="en-US" dirty="0" err="1">
                <a:solidFill>
                  <a:srgbClr val="000000"/>
                </a:solidFill>
              </a:rPr>
              <a:t>personale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segreteria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intervistati:91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807424202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22. 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soddisfatto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gestione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dell’istituto</a:t>
            </a:r>
            <a:r>
              <a:rPr lang="en-US" dirty="0">
                <a:solidFill>
                  <a:srgbClr val="000000"/>
                </a:solidFill>
              </a:rPr>
              <a:t> da parte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dirigenza</a:t>
            </a:r>
            <a:r>
              <a:rPr lang="en-US" dirty="0">
                <a:solidFill>
                  <a:srgbClr val="000000"/>
                </a:solidFill>
              </a:rPr>
              <a:t> 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intervistati:91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630813316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23.  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soddisfatto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dell'ordine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pulizia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all’interno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scuola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intervistati:91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19616449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>
                <a:solidFill>
                  <a:srgbClr val="000000"/>
                </a:solidFill>
              </a:rPr>
              <a:t>24. </a:t>
            </a:r>
            <a:r>
              <a:rPr lang="en-US" sz="1200" dirty="0" err="1">
                <a:solidFill>
                  <a:srgbClr val="000000"/>
                </a:solidFill>
              </a:rPr>
              <a:t>Sono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soddisfatto</a:t>
            </a:r>
            <a:r>
              <a:rPr lang="en-US" sz="1200" dirty="0">
                <a:solidFill>
                  <a:srgbClr val="000000"/>
                </a:solidFill>
              </a:rPr>
              <a:t>/a del </a:t>
            </a:r>
            <a:r>
              <a:rPr lang="en-US" sz="1200" dirty="0" err="1">
                <a:solidFill>
                  <a:srgbClr val="000000"/>
                </a:solidFill>
              </a:rPr>
              <a:t>servizio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mensa</a:t>
            </a:r>
            <a:r>
              <a:rPr lang="en-US" sz="1200" dirty="0">
                <a:solidFill>
                  <a:srgbClr val="000000"/>
                </a:solidFill>
              </a:rPr>
              <a:t>? (</a:t>
            </a:r>
            <a:r>
              <a:rPr lang="en-US" sz="1200" dirty="0" err="1">
                <a:solidFill>
                  <a:srgbClr val="000000"/>
                </a:solidFill>
              </a:rPr>
              <a:t>qualità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cibo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servizio</a:t>
            </a:r>
            <a:r>
              <a:rPr lang="en-US" sz="1200" dirty="0">
                <a:solidFill>
                  <a:srgbClr val="000000"/>
                </a:solidFill>
              </a:rPr>
              <a:t> del </a:t>
            </a:r>
            <a:r>
              <a:rPr lang="en-US" sz="1200" dirty="0" err="1">
                <a:solidFill>
                  <a:srgbClr val="000000"/>
                </a:solidFill>
              </a:rPr>
              <a:t>personale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mediazione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commissione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mensa</a:t>
            </a:r>
            <a:r>
              <a:rPr lang="en-US" sz="1200" dirty="0">
                <a:solidFill>
                  <a:srgbClr val="000000"/>
                </a:solidFill>
              </a:rPr>
              <a:t>)?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intervistati:91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PROGETTI PER L’INCLUSIONE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622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>
                <a:solidFill>
                  <a:srgbClr val="000000"/>
                </a:solidFill>
              </a:rPr>
              <a:t>25. </a:t>
            </a:r>
            <a:r>
              <a:rPr lang="en-US" sz="1200" dirty="0" err="1">
                <a:solidFill>
                  <a:srgbClr val="000000"/>
                </a:solidFill>
              </a:rPr>
              <a:t>Progetti</a:t>
            </a:r>
            <a:r>
              <a:rPr lang="en-US" sz="1200" dirty="0">
                <a:solidFill>
                  <a:srgbClr val="000000"/>
                </a:solidFill>
              </a:rPr>
              <a:t> per </a:t>
            </a:r>
            <a:r>
              <a:rPr lang="en-US" sz="1200" dirty="0" err="1">
                <a:solidFill>
                  <a:srgbClr val="000000"/>
                </a:solidFill>
              </a:rPr>
              <a:t>l'inclusione</a:t>
            </a:r>
            <a:r>
              <a:rPr lang="en-US" sz="1200" dirty="0">
                <a:solidFill>
                  <a:srgbClr val="000000"/>
                </a:solidFill>
              </a:rPr>
              <a:t> (CLASSI TUTTE)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l’esperienza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intervistati:91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607611132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>
                <a:solidFill>
                  <a:srgbClr val="C0C0C0"/>
                </a:solidFill>
              </a:rPr>
              <a:t>26. Progetti per l'inclusione (CLASSI SPECIFICHE) Ho ritenuto soddisfacente l’esperienza educativa/didattica di mio/a figlio/a? </a:t>
            </a:r>
            <a:r>
              <a:rPr lang="en-US" sz="1200">
                <a:solidFill>
                  <a:srgbClr val="404040"/>
                </a:solidFill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intervistati:91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092755507"/>
              </p:ext>
            </p:extLst>
          </p:nvPr>
        </p:nvGraphicFramePr>
        <p:xfrm>
          <a:off x="457200" y="1828800"/>
          <a:ext cx="7895833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PROGETTI PER SANI STILI DI VITA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9222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10</a:t>
            </a:r>
            <a:r>
              <a:rPr lang="en-US" sz="1200" dirty="0">
                <a:solidFill>
                  <a:srgbClr val="000000"/>
                </a:solidFill>
              </a:rPr>
              <a:t>.Il </a:t>
            </a:r>
            <a:r>
              <a:rPr lang="en-US" sz="1200" dirty="0" err="1">
                <a:solidFill>
                  <a:srgbClr val="000000"/>
                </a:solidFill>
              </a:rPr>
              <a:t>personale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viene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coinvolto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nelle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scelte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che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riguardano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il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proprio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plesso</a:t>
            </a:r>
            <a:r>
              <a:rPr lang="en-US" sz="1200" dirty="0">
                <a:solidFill>
                  <a:srgbClr val="000000"/>
                </a:solidFill>
              </a:rPr>
              <a:t> e </a:t>
            </a:r>
            <a:r>
              <a:rPr lang="en-US" sz="1200" dirty="0" err="1">
                <a:solidFill>
                  <a:srgbClr val="000000"/>
                </a:solidFill>
              </a:rPr>
              <a:t>sollecitato</a:t>
            </a:r>
            <a:r>
              <a:rPr lang="en-US" sz="1200" dirty="0">
                <a:solidFill>
                  <a:srgbClr val="000000"/>
                </a:solidFill>
              </a:rPr>
              <a:t> in </a:t>
            </a:r>
            <a:r>
              <a:rPr lang="en-US" sz="1200" dirty="0" err="1">
                <a:solidFill>
                  <a:srgbClr val="000000"/>
                </a:solidFill>
              </a:rPr>
              <a:t>vari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modi</a:t>
            </a:r>
            <a:r>
              <a:rPr lang="en-US" sz="1200" dirty="0">
                <a:solidFill>
                  <a:srgbClr val="000000"/>
                </a:solidFill>
              </a:rPr>
              <a:t> a dare </a:t>
            </a:r>
            <a:r>
              <a:rPr lang="en-US" sz="1200" dirty="0" err="1">
                <a:solidFill>
                  <a:srgbClr val="000000"/>
                </a:solidFill>
              </a:rPr>
              <a:t>il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proprio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contributo</a:t>
            </a:r>
            <a:r>
              <a:rPr lang="en-US" sz="1200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intervistati:65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>
                <a:solidFill>
                  <a:srgbClr val="000000"/>
                </a:solidFill>
              </a:rPr>
              <a:t>27. </a:t>
            </a:r>
            <a:r>
              <a:rPr lang="en-US" sz="1200" dirty="0" err="1">
                <a:solidFill>
                  <a:srgbClr val="000000"/>
                </a:solidFill>
              </a:rPr>
              <a:t>Progetti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sani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stili</a:t>
            </a:r>
            <a:r>
              <a:rPr lang="en-US" sz="1200" dirty="0">
                <a:solidFill>
                  <a:srgbClr val="000000"/>
                </a:solidFill>
              </a:rPr>
              <a:t> di vita - ATTIVITÀ MOTORIA-Ho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l’esperienza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intervistati:91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187700917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>
                <a:solidFill>
                  <a:srgbClr val="000000"/>
                </a:solidFill>
              </a:rPr>
              <a:t>28. </a:t>
            </a:r>
            <a:r>
              <a:rPr lang="en-US" sz="1200" dirty="0" err="1">
                <a:solidFill>
                  <a:srgbClr val="000000"/>
                </a:solidFill>
              </a:rPr>
              <a:t>Progetti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sani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stili</a:t>
            </a:r>
            <a:r>
              <a:rPr lang="en-US" sz="1200" dirty="0">
                <a:solidFill>
                  <a:srgbClr val="000000"/>
                </a:solidFill>
              </a:rPr>
              <a:t> di vita- AFFETTIVITÀ (</a:t>
            </a:r>
            <a:r>
              <a:rPr lang="en-US" sz="1200" dirty="0" err="1">
                <a:solidFill>
                  <a:srgbClr val="000000"/>
                </a:solidFill>
              </a:rPr>
              <a:t>classi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quinte</a:t>
            </a:r>
            <a:r>
              <a:rPr lang="en-US" sz="1200" dirty="0">
                <a:solidFill>
                  <a:srgbClr val="000000"/>
                </a:solidFill>
              </a:rPr>
              <a:t>)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l’esperienza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intervistati:91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096761702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>
                <a:solidFill>
                  <a:srgbClr val="000000"/>
                </a:solidFill>
              </a:rPr>
              <a:t>29. </a:t>
            </a:r>
            <a:r>
              <a:rPr lang="en-US" sz="1200" dirty="0" err="1">
                <a:solidFill>
                  <a:srgbClr val="000000"/>
                </a:solidFill>
              </a:rPr>
              <a:t>Progetti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sani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stili</a:t>
            </a:r>
            <a:r>
              <a:rPr lang="en-US" sz="1200" dirty="0">
                <a:solidFill>
                  <a:srgbClr val="000000"/>
                </a:solidFill>
              </a:rPr>
              <a:t> di vita- FRUTTA NELLE SCUOLE: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l'esperienza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distribuzione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frutta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nella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scuola</a:t>
            </a:r>
            <a:r>
              <a:rPr lang="en-US" sz="1200" dirty="0">
                <a:solidFill>
                  <a:srgbClr val="000000"/>
                </a:solidFill>
              </a:rPr>
              <a:t>?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intervistati:91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30. </a:t>
            </a:r>
            <a:r>
              <a:rPr lang="en-US" dirty="0" err="1">
                <a:solidFill>
                  <a:srgbClr val="000000"/>
                </a:solidFill>
              </a:rPr>
              <a:t>Ritengo</a:t>
            </a:r>
            <a:r>
              <a:rPr lang="en-US" dirty="0">
                <a:solidFill>
                  <a:srgbClr val="000000"/>
                </a:solidFill>
              </a:rPr>
              <a:t> utile </a:t>
            </a:r>
            <a:r>
              <a:rPr lang="en-US" dirty="0" err="1">
                <a:solidFill>
                  <a:srgbClr val="000000"/>
                </a:solidFill>
              </a:rPr>
              <a:t>riproporre</a:t>
            </a:r>
            <a:r>
              <a:rPr lang="en-US" dirty="0">
                <a:solidFill>
                  <a:srgbClr val="000000"/>
                </a:solidFill>
              </a:rPr>
              <a:t> la </a:t>
            </a:r>
            <a:r>
              <a:rPr lang="en-US" dirty="0" err="1">
                <a:solidFill>
                  <a:srgbClr val="000000"/>
                </a:solidFill>
              </a:rPr>
              <a:t>distribuzione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frutta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prossimo</a:t>
            </a:r>
            <a:r>
              <a:rPr lang="en-US" dirty="0">
                <a:solidFill>
                  <a:srgbClr val="000000"/>
                </a:solidFill>
              </a:rPr>
              <a:t> anno </a:t>
            </a:r>
            <a:r>
              <a:rPr lang="en-US" dirty="0" err="1">
                <a:solidFill>
                  <a:srgbClr val="000000"/>
                </a:solidFill>
              </a:rPr>
              <a:t>scolastico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intervistati:91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PROGETTI PER LA CITTADINANZA EUROPEA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285563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>
                <a:solidFill>
                  <a:srgbClr val="000000"/>
                </a:solidFill>
              </a:rPr>
              <a:t>31. </a:t>
            </a:r>
            <a:r>
              <a:rPr lang="en-US" sz="1200" dirty="0" err="1">
                <a:solidFill>
                  <a:srgbClr val="000000"/>
                </a:solidFill>
              </a:rPr>
              <a:t>Progetti</a:t>
            </a:r>
            <a:r>
              <a:rPr lang="en-US" sz="1200" dirty="0">
                <a:solidFill>
                  <a:srgbClr val="000000"/>
                </a:solidFill>
              </a:rPr>
              <a:t> per la </a:t>
            </a:r>
            <a:r>
              <a:rPr lang="en-US" sz="1200" dirty="0" err="1">
                <a:solidFill>
                  <a:srgbClr val="000000"/>
                </a:solidFill>
              </a:rPr>
              <a:t>cittadinanza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europea</a:t>
            </a:r>
            <a:r>
              <a:rPr lang="en-US" sz="1200" dirty="0">
                <a:solidFill>
                  <a:srgbClr val="000000"/>
                </a:solidFill>
              </a:rPr>
              <a:t>: (CLASSI TUTTE)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l’esperienza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intervistati:91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4807986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>
                <a:solidFill>
                  <a:srgbClr val="000000"/>
                </a:solidFill>
              </a:rPr>
              <a:t>32. </a:t>
            </a:r>
            <a:r>
              <a:rPr lang="en-US" sz="1200" dirty="0" err="1">
                <a:solidFill>
                  <a:srgbClr val="000000"/>
                </a:solidFill>
              </a:rPr>
              <a:t>Titolo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domanda</a:t>
            </a:r>
            <a:r>
              <a:rPr lang="en-US" sz="1200" dirty="0">
                <a:solidFill>
                  <a:srgbClr val="000000"/>
                </a:solidFill>
              </a:rPr>
              <a:t>:  </a:t>
            </a:r>
            <a:r>
              <a:rPr lang="en-US" sz="1200" dirty="0" err="1">
                <a:solidFill>
                  <a:srgbClr val="000000"/>
                </a:solidFill>
              </a:rPr>
              <a:t>Progetti</a:t>
            </a:r>
            <a:r>
              <a:rPr lang="en-US" sz="1200" dirty="0">
                <a:solidFill>
                  <a:srgbClr val="000000"/>
                </a:solidFill>
              </a:rPr>
              <a:t> per la </a:t>
            </a:r>
            <a:r>
              <a:rPr lang="en-US" sz="1200" dirty="0" err="1">
                <a:solidFill>
                  <a:srgbClr val="000000"/>
                </a:solidFill>
              </a:rPr>
              <a:t>cittadinanza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europea</a:t>
            </a:r>
            <a:r>
              <a:rPr lang="en-US" sz="1200" dirty="0">
                <a:solidFill>
                  <a:srgbClr val="000000"/>
                </a:solidFill>
              </a:rPr>
              <a:t>: (CLASSI SPECIFICHE)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l’esperienza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intervistati:91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614148467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>
                <a:solidFill>
                  <a:srgbClr val="000000"/>
                </a:solidFill>
              </a:rPr>
              <a:t>33. PARTECIPAZIONE A CONCORSI VARI: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l'esperienza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/a 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intervistati:91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PLESSO DE AMICIS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2110202"/>
          </a:xfrm>
        </p:spPr>
        <p:txBody>
          <a:bodyPr>
            <a:normAutofit/>
          </a:bodyPr>
          <a:lstStyle/>
          <a:p>
            <a:endParaRPr lang="it-IT" sz="2400" b="1" cap="small" dirty="0" smtClean="0"/>
          </a:p>
          <a:p>
            <a:r>
              <a:rPr lang="it-IT" sz="2400" b="1" cap="small" dirty="0" smtClean="0"/>
              <a:t>Partecipazione: 53 risposte su 196 ( 27 %)</a:t>
            </a:r>
          </a:p>
          <a:p>
            <a:endParaRPr lang="it-IT" b="1" dirty="0"/>
          </a:p>
          <a:p>
            <a:r>
              <a:rPr lang="it-IT" b="1" dirty="0" smtClean="0">
                <a:solidFill>
                  <a:srgbClr val="000000"/>
                </a:solidFill>
              </a:rPr>
              <a:t>SODDISFAZIONE </a:t>
            </a:r>
            <a:r>
              <a:rPr lang="it-IT" b="1" dirty="0">
                <a:solidFill>
                  <a:srgbClr val="000000"/>
                </a:solidFill>
              </a:rPr>
              <a:t>MEDIA POSITIVA:</a:t>
            </a:r>
          </a:p>
          <a:p>
            <a:r>
              <a:rPr lang="it-IT" b="1" dirty="0" smtClean="0">
                <a:solidFill>
                  <a:srgbClr val="000000"/>
                </a:solidFill>
              </a:rPr>
              <a:t>81.68 </a:t>
            </a:r>
            <a:r>
              <a:rPr lang="it-IT" b="1" dirty="0">
                <a:solidFill>
                  <a:srgbClr val="000000"/>
                </a:solidFill>
              </a:rPr>
              <a:t>%</a:t>
            </a:r>
          </a:p>
          <a:p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824134" y="48393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308116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cap="all" dirty="0" err="1" smtClean="0"/>
              <a:t>QUALITà</a:t>
            </a:r>
            <a:r>
              <a:rPr lang="it-IT" cap="all" dirty="0" smtClean="0"/>
              <a:t> DELLA SCUOLA</a:t>
            </a:r>
            <a:endParaRPr lang="it-IT" cap="all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0956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11</a:t>
            </a:r>
            <a:r>
              <a:rPr lang="en-US" dirty="0">
                <a:solidFill>
                  <a:srgbClr val="000000"/>
                </a:solidFill>
              </a:rPr>
              <a:t>. Le </a:t>
            </a:r>
            <a:r>
              <a:rPr lang="en-US" dirty="0" err="1">
                <a:solidFill>
                  <a:srgbClr val="000000"/>
                </a:solidFill>
              </a:rPr>
              <a:t>famiglie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collaborano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attivamente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all’attività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educativa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dell'Istituto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intervistati:65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750150763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. Mio/a </a:t>
            </a:r>
            <a:r>
              <a:rPr lang="en-US" dirty="0" err="1">
                <a:solidFill>
                  <a:srgbClr val="000000"/>
                </a:solidFill>
              </a:rPr>
              <a:t>figlio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trova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bene</a:t>
            </a:r>
            <a:r>
              <a:rPr lang="en-US" dirty="0">
                <a:solidFill>
                  <a:srgbClr val="000000"/>
                </a:solidFill>
              </a:rPr>
              <a:t> con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compagni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intervistati:53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040849854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. Mio/a </a:t>
            </a:r>
            <a:r>
              <a:rPr lang="en-US" dirty="0" err="1">
                <a:solidFill>
                  <a:srgbClr val="000000"/>
                </a:solidFill>
              </a:rPr>
              <a:t>figlio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trova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bene</a:t>
            </a:r>
            <a:r>
              <a:rPr lang="en-US" dirty="0">
                <a:solidFill>
                  <a:srgbClr val="000000"/>
                </a:solidFill>
              </a:rPr>
              <a:t> con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suoi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insegnanti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intervistati:53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82086311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. Mio/a </a:t>
            </a:r>
            <a:r>
              <a:rPr lang="en-US" dirty="0" err="1">
                <a:solidFill>
                  <a:schemeClr val="tx1"/>
                </a:solidFill>
              </a:rPr>
              <a:t>figlio</a:t>
            </a:r>
            <a:r>
              <a:rPr lang="en-US" dirty="0">
                <a:solidFill>
                  <a:schemeClr val="tx1"/>
                </a:solidFill>
              </a:rPr>
              <a:t>/a </a:t>
            </a:r>
            <a:r>
              <a:rPr lang="en-US" dirty="0" err="1">
                <a:solidFill>
                  <a:schemeClr val="tx1"/>
                </a:solidFill>
              </a:rPr>
              <a:t>è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interessato</a:t>
            </a:r>
            <a:r>
              <a:rPr lang="en-US" dirty="0">
                <a:solidFill>
                  <a:schemeClr val="tx1"/>
                </a:solidFill>
              </a:rPr>
              <a:t> al </a:t>
            </a:r>
            <a:r>
              <a:rPr lang="en-US" dirty="0" err="1">
                <a:solidFill>
                  <a:schemeClr val="tx1"/>
                </a:solidFill>
              </a:rPr>
              <a:t>lavoro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scolastico</a:t>
            </a:r>
            <a:r>
              <a:rPr lang="en-US" dirty="0">
                <a:solidFill>
                  <a:schemeClr val="tx1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intervistati:53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178401706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0C0C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4. </a:t>
            </a:r>
            <a:r>
              <a:rPr lang="en-US" dirty="0" err="1">
                <a:solidFill>
                  <a:schemeClr val="tx1"/>
                </a:solidFill>
              </a:rPr>
              <a:t>Gli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insegnanti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propongono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regole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comportamento</a:t>
            </a:r>
            <a:r>
              <a:rPr lang="en-US" dirty="0">
                <a:solidFill>
                  <a:schemeClr val="tx1"/>
                </a:solidFill>
              </a:rPr>
              <a:t> e </a:t>
            </a:r>
            <a:r>
              <a:rPr lang="en-US" dirty="0" err="1">
                <a:solidFill>
                  <a:schemeClr val="tx1"/>
                </a:solidFill>
              </a:rPr>
              <a:t>valori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educativi</a:t>
            </a:r>
            <a:r>
              <a:rPr lang="en-US" dirty="0">
                <a:solidFill>
                  <a:schemeClr val="tx1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intervistati:53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638106082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5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Gli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insegnanti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mostrano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attenzione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bisogni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scolastici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mio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figlio</a:t>
            </a:r>
            <a:r>
              <a:rPr lang="en-US" dirty="0">
                <a:solidFill>
                  <a:srgbClr val="000000"/>
                </a:solidFill>
              </a:rPr>
              <a:t>/a?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intervistati:53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6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Ritengo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soddisfacente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l’attività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curricolare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proposta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intervistati:53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7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Gli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insegnanti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comunicano</a:t>
            </a:r>
            <a:r>
              <a:rPr lang="en-US" dirty="0">
                <a:solidFill>
                  <a:srgbClr val="000000"/>
                </a:solidFill>
              </a:rPr>
              <a:t> con </a:t>
            </a:r>
            <a:r>
              <a:rPr lang="en-US" dirty="0" err="1">
                <a:solidFill>
                  <a:srgbClr val="000000"/>
                </a:solidFill>
              </a:rPr>
              <a:t>chiarezza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criteri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valutazione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intervistati:53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RAPPORTI SCUOLA FAMIGLIA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889395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1. </a:t>
            </a:r>
            <a:r>
              <a:rPr lang="en-US" sz="1200" dirty="0" err="1">
                <a:solidFill>
                  <a:srgbClr val="000000"/>
                </a:solidFill>
              </a:rPr>
              <a:t>Gli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incontri</a:t>
            </a:r>
            <a:r>
              <a:rPr lang="en-US" sz="1200" dirty="0">
                <a:solidFill>
                  <a:srgbClr val="000000"/>
                </a:solidFill>
              </a:rPr>
              <a:t> con la </a:t>
            </a:r>
            <a:r>
              <a:rPr lang="en-US" sz="1200" dirty="0" err="1">
                <a:solidFill>
                  <a:srgbClr val="000000"/>
                </a:solidFill>
              </a:rPr>
              <a:t>famiglia</a:t>
            </a:r>
            <a:r>
              <a:rPr lang="en-US" sz="1200" dirty="0">
                <a:solidFill>
                  <a:srgbClr val="000000"/>
                </a:solidFill>
              </a:rPr>
              <a:t> (</a:t>
            </a:r>
            <a:r>
              <a:rPr lang="en-US" sz="1200" dirty="0" err="1">
                <a:solidFill>
                  <a:srgbClr val="000000"/>
                </a:solidFill>
              </a:rPr>
              <a:t>colloqui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individuali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assemblee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classe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interclasse</a:t>
            </a:r>
            <a:r>
              <a:rPr lang="en-US" sz="1200" dirty="0">
                <a:solidFill>
                  <a:srgbClr val="000000"/>
                </a:solidFill>
              </a:rPr>
              <a:t>) </a:t>
            </a:r>
            <a:r>
              <a:rPr lang="en-US" sz="1200" dirty="0" err="1">
                <a:solidFill>
                  <a:srgbClr val="000000"/>
                </a:solidFill>
              </a:rPr>
              <a:t>sono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organizzati</a:t>
            </a:r>
            <a:r>
              <a:rPr lang="en-US" sz="1200" dirty="0">
                <a:solidFill>
                  <a:srgbClr val="000000"/>
                </a:solidFill>
              </a:rPr>
              <a:t> in </a:t>
            </a:r>
            <a:r>
              <a:rPr lang="en-US" sz="1200" dirty="0" err="1">
                <a:solidFill>
                  <a:srgbClr val="000000"/>
                </a:solidFill>
              </a:rPr>
              <a:t>maniera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efficace</a:t>
            </a:r>
            <a:r>
              <a:rPr lang="en-US" sz="1200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intervistati:53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2. </a:t>
            </a:r>
            <a:r>
              <a:rPr lang="en-US" sz="1200" dirty="0" err="1">
                <a:solidFill>
                  <a:srgbClr val="000000"/>
                </a:solidFill>
              </a:rPr>
              <a:t>Sono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soddisfatto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della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comunicazione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scuola</a:t>
            </a:r>
            <a:r>
              <a:rPr lang="en-US" sz="1200" dirty="0">
                <a:solidFill>
                  <a:srgbClr val="000000"/>
                </a:solidFill>
              </a:rPr>
              <a:t> - </a:t>
            </a:r>
            <a:r>
              <a:rPr lang="en-US" sz="1200" dirty="0" err="1">
                <a:solidFill>
                  <a:srgbClr val="000000"/>
                </a:solidFill>
              </a:rPr>
              <a:t>famiglia</a:t>
            </a:r>
            <a:r>
              <a:rPr lang="en-US" sz="1200" dirty="0">
                <a:solidFill>
                  <a:srgbClr val="000000"/>
                </a:solidFill>
              </a:rPr>
              <a:t> (libretti, </a:t>
            </a:r>
            <a:r>
              <a:rPr lang="en-US" sz="1200" dirty="0" err="1">
                <a:solidFill>
                  <a:srgbClr val="000000"/>
                </a:solidFill>
              </a:rPr>
              <a:t>rapporto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valutazione</a:t>
            </a:r>
            <a:r>
              <a:rPr lang="en-US" sz="1200" dirty="0">
                <a:solidFill>
                  <a:srgbClr val="000000"/>
                </a:solidFill>
              </a:rPr>
              <a:t> on line, </a:t>
            </a:r>
            <a:r>
              <a:rPr lang="en-US" sz="1200" dirty="0" err="1">
                <a:solidFill>
                  <a:srgbClr val="000000"/>
                </a:solidFill>
              </a:rPr>
              <a:t>comunicazioni</a:t>
            </a:r>
            <a:r>
              <a:rPr lang="en-US" sz="1200" dirty="0">
                <a:solidFill>
                  <a:srgbClr val="000000"/>
                </a:solidFill>
              </a:rPr>
              <a:t> REGEL e </a:t>
            </a:r>
            <a:r>
              <a:rPr lang="en-US" sz="1200" dirty="0" err="1">
                <a:solidFill>
                  <a:srgbClr val="000000"/>
                </a:solidFill>
              </a:rPr>
              <a:t>sito</a:t>
            </a:r>
            <a:r>
              <a:rPr lang="en-US" sz="1200" dirty="0">
                <a:solidFill>
                  <a:srgbClr val="000000"/>
                </a:solidFill>
              </a:rPr>
              <a:t> web )?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intervistati:53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012989789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12. Le </a:t>
            </a:r>
            <a:r>
              <a:rPr lang="en-US" dirty="0" err="1">
                <a:solidFill>
                  <a:srgbClr val="000000"/>
                </a:solidFill>
              </a:rPr>
              <a:t>scelte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didattiche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discusse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condivise</a:t>
            </a:r>
            <a:r>
              <a:rPr lang="en-US" dirty="0">
                <a:solidFill>
                  <a:srgbClr val="000000"/>
                </a:solidFill>
              </a:rPr>
              <a:t> con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colleghi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intervistati:65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3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Sono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soddisfatto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delle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richieste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scuola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nei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confronti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delle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famiglie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riguardo</a:t>
            </a:r>
            <a:r>
              <a:rPr lang="en-US" sz="1200" dirty="0">
                <a:solidFill>
                  <a:srgbClr val="000000"/>
                </a:solidFill>
              </a:rPr>
              <a:t> quote </a:t>
            </a:r>
            <a:r>
              <a:rPr lang="en-US" sz="1200" dirty="0" err="1">
                <a:solidFill>
                  <a:srgbClr val="000000"/>
                </a:solidFill>
              </a:rPr>
              <a:t>viaggi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istruzione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richieste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materiali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contributo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volontario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genitori</a:t>
            </a:r>
            <a:r>
              <a:rPr lang="en-US" sz="1200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intervistati:53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053993306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4. </a:t>
            </a:r>
            <a:r>
              <a:rPr lang="en-US" sz="1200" dirty="0" err="1">
                <a:solidFill>
                  <a:srgbClr val="000000"/>
                </a:solidFill>
              </a:rPr>
              <a:t>Sono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soddisfatto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della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disponibilità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docenti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all'ascolto</a:t>
            </a:r>
            <a:r>
              <a:rPr lang="en-US" sz="1200" dirty="0">
                <a:solidFill>
                  <a:srgbClr val="000000"/>
                </a:solidFill>
              </a:rPr>
              <a:t> e </a:t>
            </a:r>
            <a:r>
              <a:rPr lang="en-US" sz="1200" dirty="0" err="1">
                <a:solidFill>
                  <a:srgbClr val="000000"/>
                </a:solidFill>
              </a:rPr>
              <a:t>alla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collaborazione</a:t>
            </a:r>
            <a:r>
              <a:rPr lang="en-US" sz="1200" dirty="0">
                <a:solidFill>
                  <a:srgbClr val="000000"/>
                </a:solidFill>
              </a:rPr>
              <a:t> con la </a:t>
            </a:r>
            <a:r>
              <a:rPr lang="en-US" sz="1200" dirty="0" err="1">
                <a:solidFill>
                  <a:srgbClr val="000000"/>
                </a:solidFill>
              </a:rPr>
              <a:t>famiglia</a:t>
            </a:r>
            <a:r>
              <a:rPr lang="en-US" sz="1200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intervistati:53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5</a:t>
            </a:r>
            <a:r>
              <a:rPr lang="en-US" dirty="0">
                <a:solidFill>
                  <a:srgbClr val="000000"/>
                </a:solidFill>
              </a:rPr>
              <a:t>. La </a:t>
            </a:r>
            <a:r>
              <a:rPr lang="en-US" dirty="0" err="1">
                <a:solidFill>
                  <a:srgbClr val="000000"/>
                </a:solidFill>
              </a:rPr>
              <a:t>scuola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comunica</a:t>
            </a:r>
            <a:r>
              <a:rPr lang="en-US" dirty="0">
                <a:solidFill>
                  <a:srgbClr val="000000"/>
                </a:solidFill>
              </a:rPr>
              <a:t> in </a:t>
            </a:r>
            <a:r>
              <a:rPr lang="en-US" dirty="0" err="1">
                <a:solidFill>
                  <a:srgbClr val="000000"/>
                </a:solidFill>
              </a:rPr>
              <a:t>maniera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completa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trasparente</a:t>
            </a:r>
            <a:r>
              <a:rPr lang="en-US" dirty="0">
                <a:solidFill>
                  <a:srgbClr val="000000"/>
                </a:solidFill>
              </a:rPr>
              <a:t>  (</a:t>
            </a:r>
            <a:r>
              <a:rPr lang="en-US" dirty="0" err="1">
                <a:solidFill>
                  <a:srgbClr val="000000"/>
                </a:solidFill>
              </a:rPr>
              <a:t>sito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scolastico</a:t>
            </a:r>
            <a:r>
              <a:rPr lang="en-US" dirty="0">
                <a:solidFill>
                  <a:srgbClr val="000000"/>
                </a:solidFill>
              </a:rPr>
              <a:t> e REGEL)?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intervistati:53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6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Sono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adeguatamente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informato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delle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attività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didattiche</a:t>
            </a:r>
            <a:r>
              <a:rPr lang="en-US" sz="1200" dirty="0">
                <a:solidFill>
                  <a:srgbClr val="000000"/>
                </a:solidFill>
              </a:rPr>
              <a:t> e </a:t>
            </a:r>
            <a:r>
              <a:rPr lang="en-US" sz="1200" dirty="0" err="1">
                <a:solidFill>
                  <a:srgbClr val="000000"/>
                </a:solidFill>
              </a:rPr>
              <a:t>dei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progetti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offerti</a:t>
            </a:r>
            <a:r>
              <a:rPr lang="en-US" sz="1200" dirty="0">
                <a:solidFill>
                  <a:srgbClr val="000000"/>
                </a:solidFill>
              </a:rPr>
              <a:t> da </a:t>
            </a:r>
            <a:r>
              <a:rPr lang="en-US" sz="1200" dirty="0" err="1">
                <a:solidFill>
                  <a:srgbClr val="000000"/>
                </a:solidFill>
              </a:rPr>
              <a:t>questa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scuola</a:t>
            </a:r>
            <a:r>
              <a:rPr lang="en-US" sz="1200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intervistati:53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83353023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7</a:t>
            </a:r>
            <a:r>
              <a:rPr lang="en-US" dirty="0">
                <a:solidFill>
                  <a:srgbClr val="000000"/>
                </a:solidFill>
              </a:rPr>
              <a:t>. La </a:t>
            </a:r>
            <a:r>
              <a:rPr lang="en-US" dirty="0" err="1">
                <a:solidFill>
                  <a:srgbClr val="000000"/>
                </a:solidFill>
              </a:rPr>
              <a:t>Dirigente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è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disponibile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all'ascolto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accoglie</a:t>
            </a:r>
            <a:r>
              <a:rPr lang="en-US" dirty="0">
                <a:solidFill>
                  <a:srgbClr val="000000"/>
                </a:solidFill>
              </a:rPr>
              <a:t> le </a:t>
            </a:r>
            <a:r>
              <a:rPr lang="en-US" dirty="0" err="1">
                <a:solidFill>
                  <a:srgbClr val="000000"/>
                </a:solidFill>
              </a:rPr>
              <a:t>richieste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colloquio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intervistati:53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15. </a:t>
            </a:r>
            <a:r>
              <a:rPr lang="en-US" dirty="0" err="1">
                <a:solidFill>
                  <a:srgbClr val="000000"/>
                </a:solidFill>
              </a:rPr>
              <a:t>Quanto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spesso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consulto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scuola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intervistati:53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9786980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16. </a:t>
            </a:r>
            <a:r>
              <a:rPr lang="en-US" dirty="0" err="1">
                <a:solidFill>
                  <a:srgbClr val="000000"/>
                </a:solidFill>
              </a:rPr>
              <a:t>Quanto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spesso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consulto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registro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elettronico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intervistati:53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603016901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ORGANIZZAZIONE DELLA SCUOLA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644329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soddisfatto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distribuzione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dell'orario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settimanale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delle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lezioni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intervistati:53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655808506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soddisfatto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quantità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lavoro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assegnata</a:t>
            </a:r>
            <a:r>
              <a:rPr lang="en-US" dirty="0">
                <a:solidFill>
                  <a:srgbClr val="000000"/>
                </a:solidFill>
              </a:rPr>
              <a:t> per casa (</a:t>
            </a:r>
            <a:r>
              <a:rPr lang="en-US" dirty="0" err="1">
                <a:solidFill>
                  <a:srgbClr val="000000"/>
                </a:solidFill>
              </a:rPr>
              <a:t>compiti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scritti</a:t>
            </a:r>
            <a:r>
              <a:rPr lang="en-US" dirty="0">
                <a:solidFill>
                  <a:srgbClr val="000000"/>
                </a:solidFill>
              </a:rPr>
              <a:t> o studio)?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intervistati:53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13</a:t>
            </a:r>
            <a:r>
              <a:rPr lang="en-US" dirty="0">
                <a:solidFill>
                  <a:srgbClr val="000000"/>
                </a:solidFill>
              </a:rPr>
              <a:t>.Il </a:t>
            </a:r>
            <a:r>
              <a:rPr lang="en-US" dirty="0" err="1">
                <a:solidFill>
                  <a:srgbClr val="000000"/>
                </a:solidFill>
              </a:rPr>
              <a:t>curricolo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verticale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è</a:t>
            </a:r>
            <a:r>
              <a:rPr lang="en-US" dirty="0">
                <a:solidFill>
                  <a:srgbClr val="000000"/>
                </a:solidFill>
              </a:rPr>
              <a:t> in </a:t>
            </a:r>
            <a:r>
              <a:rPr lang="en-US" dirty="0" err="1">
                <a:solidFill>
                  <a:srgbClr val="000000"/>
                </a:solidFill>
              </a:rPr>
              <a:t>grado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guidare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lavoro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singoli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docenti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intervistati:65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311212736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3</a:t>
            </a:r>
            <a:r>
              <a:rPr lang="en-US" sz="1200" dirty="0" smtClean="0">
                <a:solidFill>
                  <a:srgbClr val="000000"/>
                </a:solidFill>
              </a:rPr>
              <a:t>3. </a:t>
            </a:r>
            <a:r>
              <a:rPr lang="en-US" sz="1200" dirty="0" err="1">
                <a:solidFill>
                  <a:srgbClr val="000000"/>
                </a:solidFill>
              </a:rPr>
              <a:t>Sono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soddisfatto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dell'organizzazione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delle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visite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uscite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didattiche</a:t>
            </a:r>
            <a:r>
              <a:rPr lang="en-US" sz="1200" dirty="0">
                <a:solidFill>
                  <a:srgbClr val="000000"/>
                </a:solidFill>
              </a:rPr>
              <a:t> in </a:t>
            </a:r>
            <a:r>
              <a:rPr lang="en-US" sz="1200" dirty="0" err="1">
                <a:solidFill>
                  <a:srgbClr val="000000"/>
                </a:solidFill>
              </a:rPr>
              <a:t>rapporto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programmazione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annuale</a:t>
            </a:r>
            <a:r>
              <a:rPr lang="en-US" sz="1200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intervistati:53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785360103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4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soddisfatto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disponibilità</a:t>
            </a:r>
            <a:r>
              <a:rPr lang="en-US" dirty="0">
                <a:solidFill>
                  <a:srgbClr val="000000"/>
                </a:solidFill>
              </a:rPr>
              <a:t> e la </a:t>
            </a:r>
            <a:r>
              <a:rPr lang="en-US" dirty="0" err="1">
                <a:solidFill>
                  <a:srgbClr val="000000"/>
                </a:solidFill>
              </a:rPr>
              <a:t>cortesia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collaboratori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scolastici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bidelli</a:t>
            </a:r>
            <a:r>
              <a:rPr lang="en-US" dirty="0">
                <a:solidFill>
                  <a:srgbClr val="000000"/>
                </a:solidFill>
              </a:rPr>
              <a:t>)?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intervistati:53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5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soddisfatto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disponibilità</a:t>
            </a:r>
            <a:r>
              <a:rPr lang="en-US" dirty="0">
                <a:solidFill>
                  <a:srgbClr val="000000"/>
                </a:solidFill>
              </a:rPr>
              <a:t> e la </a:t>
            </a:r>
            <a:r>
              <a:rPr lang="en-US" dirty="0" err="1">
                <a:solidFill>
                  <a:srgbClr val="000000"/>
                </a:solidFill>
              </a:rPr>
              <a:t>cortesia</a:t>
            </a:r>
            <a:r>
              <a:rPr lang="en-US" dirty="0">
                <a:solidFill>
                  <a:srgbClr val="000000"/>
                </a:solidFill>
              </a:rPr>
              <a:t> del </a:t>
            </a:r>
            <a:r>
              <a:rPr lang="en-US" dirty="0" err="1">
                <a:solidFill>
                  <a:srgbClr val="000000"/>
                </a:solidFill>
              </a:rPr>
              <a:t>personale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segreteria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intervistati:53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19236303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0C0C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6. 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soddisfatto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gestione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dell’istituto</a:t>
            </a:r>
            <a:r>
              <a:rPr lang="en-US" dirty="0">
                <a:solidFill>
                  <a:srgbClr val="000000"/>
                </a:solidFill>
              </a:rPr>
              <a:t> da parte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dirigenza</a:t>
            </a:r>
            <a:r>
              <a:rPr lang="en-US" dirty="0">
                <a:solidFill>
                  <a:srgbClr val="000000"/>
                </a:solidFill>
              </a:rPr>
              <a:t> 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intervistati:53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014048341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7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soddisfatto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dell'ordine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pulizia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all’interno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scuola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intervistati:53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8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Sono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soddisfatto</a:t>
            </a:r>
            <a:r>
              <a:rPr lang="en-US" sz="1200" dirty="0">
                <a:solidFill>
                  <a:srgbClr val="000000"/>
                </a:solidFill>
              </a:rPr>
              <a:t>/a del </a:t>
            </a:r>
            <a:r>
              <a:rPr lang="en-US" sz="1200" dirty="0" err="1">
                <a:solidFill>
                  <a:srgbClr val="000000"/>
                </a:solidFill>
              </a:rPr>
              <a:t>servizio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mensa</a:t>
            </a:r>
            <a:r>
              <a:rPr lang="en-US" sz="1200" dirty="0">
                <a:solidFill>
                  <a:srgbClr val="000000"/>
                </a:solidFill>
              </a:rPr>
              <a:t>? (</a:t>
            </a:r>
            <a:r>
              <a:rPr lang="en-US" sz="1200" dirty="0" err="1">
                <a:solidFill>
                  <a:srgbClr val="000000"/>
                </a:solidFill>
              </a:rPr>
              <a:t>qualità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cibo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servizio</a:t>
            </a:r>
            <a:r>
              <a:rPr lang="en-US" sz="1200" dirty="0">
                <a:solidFill>
                  <a:srgbClr val="000000"/>
                </a:solidFill>
              </a:rPr>
              <a:t> del </a:t>
            </a:r>
            <a:r>
              <a:rPr lang="en-US" sz="1200" dirty="0" err="1">
                <a:solidFill>
                  <a:srgbClr val="000000"/>
                </a:solidFill>
              </a:rPr>
              <a:t>personale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mediazione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commissione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mensa</a:t>
            </a:r>
            <a:r>
              <a:rPr lang="en-US" sz="1200" dirty="0">
                <a:solidFill>
                  <a:srgbClr val="000000"/>
                </a:solidFill>
              </a:rPr>
              <a:t>)?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intervistati:53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PROGETTI PER L’INCLUSIONE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9449719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err="1" smtClean="0">
                <a:solidFill>
                  <a:srgbClr val="000000"/>
                </a:solidFill>
              </a:rPr>
              <a:t>Progetti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per </a:t>
            </a:r>
            <a:r>
              <a:rPr lang="en-US" sz="1200" dirty="0" err="1">
                <a:solidFill>
                  <a:srgbClr val="000000"/>
                </a:solidFill>
              </a:rPr>
              <a:t>l'inclusione</a:t>
            </a:r>
            <a:r>
              <a:rPr lang="en-US" sz="1200" dirty="0">
                <a:solidFill>
                  <a:srgbClr val="000000"/>
                </a:solidFill>
              </a:rPr>
              <a:t> (CLASSI TUTTE)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l’esperienza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intervistati:53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38664212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Giornata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mondiale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sulla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consapevolezza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dell'Autismo</a:t>
            </a:r>
            <a:r>
              <a:rPr lang="en-US" sz="1200" dirty="0">
                <a:solidFill>
                  <a:srgbClr val="000000"/>
                </a:solidFill>
              </a:rPr>
              <a:t> (CLASSI TUTTE) (dal 6 al 13 </a:t>
            </a:r>
            <a:r>
              <a:rPr lang="en-US" sz="1200" dirty="0" err="1">
                <a:solidFill>
                  <a:srgbClr val="000000"/>
                </a:solidFill>
              </a:rPr>
              <a:t>aprile</a:t>
            </a:r>
            <a:r>
              <a:rPr lang="en-US" sz="1200" dirty="0">
                <a:solidFill>
                  <a:srgbClr val="000000"/>
                </a:solidFill>
              </a:rPr>
              <a:t> 2018)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l’esperienza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intervistati:53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245851259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err="1" smtClean="0">
                <a:solidFill>
                  <a:srgbClr val="000000"/>
                </a:solidFill>
              </a:rPr>
              <a:t>Progetti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per </a:t>
            </a:r>
            <a:r>
              <a:rPr lang="en-US" sz="1200" dirty="0" err="1">
                <a:solidFill>
                  <a:srgbClr val="000000"/>
                </a:solidFill>
              </a:rPr>
              <a:t>l'inclusione</a:t>
            </a:r>
            <a:r>
              <a:rPr lang="en-US" sz="1200" dirty="0">
                <a:solidFill>
                  <a:srgbClr val="000000"/>
                </a:solidFill>
              </a:rPr>
              <a:t> (CLASSI SPECIFICHE)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l’esperienza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intervistati:53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951168726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14</a:t>
            </a:r>
            <a:r>
              <a:rPr lang="en-US" dirty="0">
                <a:solidFill>
                  <a:srgbClr val="000000"/>
                </a:solidFill>
              </a:rPr>
              <a:t>.La </a:t>
            </a:r>
            <a:r>
              <a:rPr lang="en-US" dirty="0" err="1">
                <a:solidFill>
                  <a:srgbClr val="000000"/>
                </a:solidFill>
              </a:rPr>
              <a:t>Dirigenza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è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disponibile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discutere</a:t>
            </a:r>
            <a:r>
              <a:rPr lang="en-US" dirty="0">
                <a:solidFill>
                  <a:srgbClr val="000000"/>
                </a:solidFill>
              </a:rPr>
              <a:t> con </a:t>
            </a:r>
            <a:r>
              <a:rPr lang="en-US" dirty="0" err="1">
                <a:solidFill>
                  <a:srgbClr val="000000"/>
                </a:solidFill>
              </a:rPr>
              <a:t>il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personale</a:t>
            </a:r>
            <a:r>
              <a:rPr lang="en-US" dirty="0">
                <a:solidFill>
                  <a:srgbClr val="000000"/>
                </a:solidFill>
              </a:rPr>
              <a:t> le </a:t>
            </a:r>
            <a:r>
              <a:rPr lang="en-US" dirty="0" err="1">
                <a:solidFill>
                  <a:srgbClr val="000000"/>
                </a:solidFill>
              </a:rPr>
              <a:t>problematiche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Istituto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intervistati:65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PROGETTI PER SANI STILI DI VITA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587787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Progetti</a:t>
            </a:r>
            <a:r>
              <a:rPr lang="en-US" sz="1200" dirty="0">
                <a:solidFill>
                  <a:srgbClr val="000000"/>
                </a:solidFill>
              </a:rPr>
              <a:t> per </a:t>
            </a:r>
            <a:r>
              <a:rPr lang="en-US" sz="1200" dirty="0" err="1">
                <a:solidFill>
                  <a:srgbClr val="000000"/>
                </a:solidFill>
              </a:rPr>
              <a:t>sani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stili</a:t>
            </a:r>
            <a:r>
              <a:rPr lang="en-US" sz="1200" dirty="0">
                <a:solidFill>
                  <a:srgbClr val="000000"/>
                </a:solidFill>
              </a:rPr>
              <a:t> di vita - ATTIVITA' MOTORIA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l’esperienza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intervistati:53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789630387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err="1" smtClean="0">
                <a:solidFill>
                  <a:srgbClr val="000000"/>
                </a:solidFill>
              </a:rPr>
              <a:t>Conoscenza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di </a:t>
            </a:r>
            <a:r>
              <a:rPr lang="en-US" sz="1200" dirty="0" err="1">
                <a:solidFill>
                  <a:srgbClr val="000000"/>
                </a:solidFill>
              </a:rPr>
              <a:t>sé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affettività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sessualità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relazione</a:t>
            </a:r>
            <a:r>
              <a:rPr lang="en-US" sz="1200" dirty="0">
                <a:solidFill>
                  <a:srgbClr val="000000"/>
                </a:solidFill>
              </a:rPr>
              <a:t> (CLASSI IV e V)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l’esperienza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intervistati:53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506192944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Interventi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didattici</a:t>
            </a:r>
            <a:r>
              <a:rPr lang="en-US" sz="1200" dirty="0">
                <a:solidFill>
                  <a:srgbClr val="000000"/>
                </a:solidFill>
              </a:rPr>
              <a:t> per </a:t>
            </a:r>
            <a:r>
              <a:rPr lang="en-US" sz="1200" dirty="0" err="1">
                <a:solidFill>
                  <a:srgbClr val="000000"/>
                </a:solidFill>
              </a:rPr>
              <a:t>sani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stili</a:t>
            </a:r>
            <a:r>
              <a:rPr lang="en-US" sz="1200" dirty="0">
                <a:solidFill>
                  <a:srgbClr val="000000"/>
                </a:solidFill>
              </a:rPr>
              <a:t> di vita (CLASSI SPECIFICHE)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l’esperienza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intervistati:53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369374784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Progetto</a:t>
            </a:r>
            <a:r>
              <a:rPr lang="en-US" sz="1200" dirty="0">
                <a:solidFill>
                  <a:srgbClr val="000000"/>
                </a:solidFill>
              </a:rPr>
              <a:t> "</a:t>
            </a:r>
            <a:r>
              <a:rPr lang="en-US" sz="1200" dirty="0" err="1">
                <a:solidFill>
                  <a:srgbClr val="000000"/>
                </a:solidFill>
              </a:rPr>
              <a:t>Frutta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nelle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scuole</a:t>
            </a:r>
            <a:r>
              <a:rPr lang="en-US" sz="1200" dirty="0">
                <a:solidFill>
                  <a:srgbClr val="000000"/>
                </a:solidFill>
              </a:rPr>
              <a:t>"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l'esperienza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distribuzione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frutta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nella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scuola</a:t>
            </a:r>
            <a:r>
              <a:rPr lang="en-US" sz="1200" dirty="0">
                <a:solidFill>
                  <a:srgbClr val="000000"/>
                </a:solidFill>
              </a:rPr>
              <a:t>?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intervistati:53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err="1" smtClean="0">
                <a:solidFill>
                  <a:srgbClr val="000000"/>
                </a:solidFill>
              </a:rPr>
              <a:t>Progetto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"</a:t>
            </a:r>
            <a:r>
              <a:rPr lang="en-US" sz="1200" dirty="0" err="1">
                <a:solidFill>
                  <a:srgbClr val="000000"/>
                </a:solidFill>
              </a:rPr>
              <a:t>Frutta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nelle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scuole</a:t>
            </a:r>
            <a:r>
              <a:rPr lang="en-US" sz="1200" dirty="0">
                <a:solidFill>
                  <a:srgbClr val="000000"/>
                </a:solidFill>
              </a:rPr>
              <a:t>" </a:t>
            </a:r>
            <a:r>
              <a:rPr lang="en-US" sz="1200" dirty="0" err="1">
                <a:solidFill>
                  <a:srgbClr val="000000"/>
                </a:solidFill>
              </a:rPr>
              <a:t>Ritengo</a:t>
            </a:r>
            <a:r>
              <a:rPr lang="en-US" sz="1200" dirty="0">
                <a:solidFill>
                  <a:srgbClr val="000000"/>
                </a:solidFill>
              </a:rPr>
              <a:t> utile </a:t>
            </a:r>
            <a:r>
              <a:rPr lang="en-US" sz="1200" dirty="0" err="1">
                <a:solidFill>
                  <a:srgbClr val="000000"/>
                </a:solidFill>
              </a:rPr>
              <a:t>riproporre</a:t>
            </a:r>
            <a:r>
              <a:rPr lang="en-US" sz="1200" dirty="0">
                <a:solidFill>
                  <a:srgbClr val="000000"/>
                </a:solidFill>
              </a:rPr>
              <a:t> la </a:t>
            </a:r>
            <a:r>
              <a:rPr lang="en-US" sz="1200" dirty="0" err="1">
                <a:solidFill>
                  <a:srgbClr val="000000"/>
                </a:solidFill>
              </a:rPr>
              <a:t>distribuzione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frutta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il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prossimo</a:t>
            </a:r>
            <a:r>
              <a:rPr lang="en-US" sz="1200" dirty="0">
                <a:solidFill>
                  <a:srgbClr val="000000"/>
                </a:solidFill>
              </a:rPr>
              <a:t> anno </a:t>
            </a:r>
            <a:r>
              <a:rPr lang="en-US" sz="1200" dirty="0" err="1">
                <a:solidFill>
                  <a:srgbClr val="000000"/>
                </a:solidFill>
              </a:rPr>
              <a:t>scolastico</a:t>
            </a:r>
            <a:r>
              <a:rPr lang="en-US" sz="1200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intervistati:53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2048896"/>
          </a:xfrm>
        </p:spPr>
        <p:txBody>
          <a:bodyPr/>
          <a:lstStyle/>
          <a:p>
            <a:r>
              <a:rPr lang="it-IT" dirty="0" smtClean="0"/>
              <a:t>PROGETTI PER LA CITTADINANZA EUROPEA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79463" y="4171460"/>
            <a:ext cx="7583487" cy="857740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4151128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Progetti</a:t>
            </a:r>
            <a:r>
              <a:rPr lang="en-US" sz="1200" dirty="0">
                <a:solidFill>
                  <a:srgbClr val="000000"/>
                </a:solidFill>
              </a:rPr>
              <a:t> per la </a:t>
            </a:r>
            <a:r>
              <a:rPr lang="en-US" sz="1200" dirty="0" err="1">
                <a:solidFill>
                  <a:srgbClr val="000000"/>
                </a:solidFill>
              </a:rPr>
              <a:t>cittadinanza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europea</a:t>
            </a:r>
            <a:r>
              <a:rPr lang="en-US" sz="1200" dirty="0">
                <a:solidFill>
                  <a:srgbClr val="000000"/>
                </a:solidFill>
              </a:rPr>
              <a:t> (CLASSI TUTTE)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l’esperienza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intervistati:53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546176568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err="1" smtClean="0">
                <a:solidFill>
                  <a:srgbClr val="000000"/>
                </a:solidFill>
              </a:rPr>
              <a:t>Progetti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per la </a:t>
            </a:r>
            <a:r>
              <a:rPr lang="en-US" sz="1200" dirty="0" err="1">
                <a:solidFill>
                  <a:srgbClr val="000000"/>
                </a:solidFill>
              </a:rPr>
              <a:t>cittadinanza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europea</a:t>
            </a:r>
            <a:r>
              <a:rPr lang="en-US" sz="1200" dirty="0">
                <a:solidFill>
                  <a:srgbClr val="000000"/>
                </a:solidFill>
              </a:rPr>
              <a:t> (CLASSI SPECIFICHE)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l’esperienza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intervistati:53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399022201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Interventi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didattici</a:t>
            </a:r>
            <a:r>
              <a:rPr lang="en-US" sz="1200" dirty="0">
                <a:solidFill>
                  <a:schemeClr val="tx1"/>
                </a:solidFill>
              </a:rPr>
              <a:t> per la </a:t>
            </a:r>
            <a:r>
              <a:rPr lang="en-US" sz="1200" dirty="0" err="1">
                <a:solidFill>
                  <a:schemeClr val="tx1"/>
                </a:solidFill>
              </a:rPr>
              <a:t>cittadinanza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europea</a:t>
            </a:r>
            <a:r>
              <a:rPr lang="en-US" sz="1200" dirty="0">
                <a:solidFill>
                  <a:schemeClr val="tx1"/>
                </a:solidFill>
              </a:rPr>
              <a:t>  Ho </a:t>
            </a:r>
            <a:r>
              <a:rPr lang="en-US" sz="1200" dirty="0" err="1">
                <a:solidFill>
                  <a:schemeClr val="tx1"/>
                </a:solidFill>
              </a:rPr>
              <a:t>ritenuto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soddisfacente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l’esperienza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educativa</a:t>
            </a:r>
            <a:r>
              <a:rPr lang="en-US" sz="1200" dirty="0">
                <a:solidFill>
                  <a:schemeClr val="tx1"/>
                </a:solidFill>
              </a:rPr>
              <a:t>/</a:t>
            </a:r>
            <a:r>
              <a:rPr lang="en-US" sz="1200" dirty="0" err="1">
                <a:solidFill>
                  <a:schemeClr val="tx1"/>
                </a:solidFill>
              </a:rPr>
              <a:t>didattica</a:t>
            </a:r>
            <a:r>
              <a:rPr lang="en-US" sz="1200" dirty="0">
                <a:solidFill>
                  <a:schemeClr val="tx1"/>
                </a:solidFill>
              </a:rPr>
              <a:t> di </a:t>
            </a:r>
            <a:r>
              <a:rPr lang="en-US" sz="1200" dirty="0" err="1">
                <a:solidFill>
                  <a:schemeClr val="tx1"/>
                </a:solidFill>
              </a:rPr>
              <a:t>mio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figlio</a:t>
            </a:r>
            <a:r>
              <a:rPr lang="en-US" sz="1200" dirty="0">
                <a:solidFill>
                  <a:schemeClr val="tx1"/>
                </a:solidFill>
              </a:rPr>
              <a:t>/a?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intervistati:53</a:t>
            </a:r>
          </a:p>
        </p:txBody>
      </p:sp>
      <p:graphicFrame>
        <p:nvGraphicFramePr>
          <p:cNvPr id="3078" name="New Table" descr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92461"/>
              </p:ext>
            </p:extLst>
          </p:nvPr>
        </p:nvGraphicFramePr>
        <p:xfrm>
          <a:off x="508000" y="1993900"/>
          <a:ext cx="6646332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333"/>
                <a:gridCol w="1947333"/>
                <a:gridCol w="1312333"/>
                <a:gridCol w="1185333"/>
                <a:gridCol w="254000"/>
              </a:tblGrid>
              <a:tr h="381000">
                <a:tc gridSpan="2">
                  <a:txBody>
                    <a:bodyPr/>
                    <a:lstStyle/>
                    <a:p>
                      <a:pPr algn="l"/>
                      <a:r>
                        <a:rPr lang="x-none" altLang="x-none" sz="1100" bmk="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5D8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x-none" altLang="x-none" sz="1100" bmk="">
                          <a:solidFill>
                            <a:srgbClr val="000000"/>
                          </a:solidFill>
                        </a:rPr>
                        <a:t>Totale</a:t>
                      </a:r>
                    </a:p>
                    <a:p>
                      <a:pPr algn="ctr">
                        <a:buNone/>
                      </a:pPr>
                      <a:r>
                        <a:rPr lang="x-none" altLang="x-none" sz="1000" i="1" bmk="">
                          <a:solidFill>
                            <a:srgbClr val="000000"/>
                          </a:solidFill>
                        </a:rPr>
                        <a:t>100% (53)</a:t>
                      </a: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6C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1000">
                <a:tc rowSpan="6">
                  <a:txBody>
                    <a:bodyPr/>
                    <a:lstStyle/>
                    <a:p>
                      <a:pPr algn="l"/>
                      <a:r>
                        <a:rPr lang="x-none" altLang="x-none" sz="1100" dirty="0" bmk="">
                          <a:solidFill>
                            <a:srgbClr val="000000"/>
                          </a:solidFill>
                        </a:rPr>
                        <a:t>Legalità economica - Guardia di finanza </a:t>
                      </a:r>
                      <a:r>
                        <a:rPr lang="x-none" altLang="x-none" sz="1100" dirty="0" smtClean="0" bmk="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it-IT" altLang="x-none" sz="1100" dirty="0" smtClean="0" bmk="">
                          <a:solidFill>
                            <a:srgbClr val="000000"/>
                          </a:solidFill>
                        </a:rPr>
                        <a:t>classi</a:t>
                      </a:r>
                      <a:r>
                        <a:rPr lang="it-IT" altLang="x-none" sz="1100" baseline="0" dirty="0" smtClean="0" bmk="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algn="l"/>
                      <a:r>
                        <a:rPr lang="it-IT" altLang="x-none" sz="1100" baseline="0" dirty="0" smtClean="0" bmk="">
                          <a:solidFill>
                            <a:srgbClr val="000000"/>
                          </a:solidFill>
                        </a:rPr>
                        <a:t>4° e 5°)</a:t>
                      </a:r>
                      <a:endParaRPr lang="x-none" altLang="x-none" sz="1100" dirty="0" bmk="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B9C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dirty="0" bmk="">
                          <a:solidFill>
                            <a:srgbClr val="000000"/>
                          </a:solidFill>
                        </a:rPr>
                        <a:t>Per niente</a:t>
                      </a: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dirty="0" bmk="">
                          <a:solidFill>
                            <a:srgbClr val="000000"/>
                          </a:solidFill>
                        </a:rPr>
                        <a:t>1.89%</a:t>
                      </a: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dirty="0" bmk="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dirty="0" bmk="">
                          <a:solidFill>
                            <a:srgbClr val="000000"/>
                          </a:solidFill>
                        </a:rPr>
                        <a:t>Poco </a:t>
                      </a: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dirty="0" bmk="">
                          <a:solidFill>
                            <a:srgbClr val="000000"/>
                          </a:solidFill>
                        </a:rPr>
                        <a:t>0%</a:t>
                      </a: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dirty="0" bmk="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dirty="0" bmk="">
                          <a:solidFill>
                            <a:srgbClr val="000000"/>
                          </a:solidFill>
                        </a:rPr>
                        <a:t>Abbastanza</a:t>
                      </a: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dirty="0" bmk="">
                          <a:solidFill>
                            <a:srgbClr val="000000"/>
                          </a:solidFill>
                        </a:rPr>
                        <a:t>15.09%</a:t>
                      </a: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dirty="0" bmk="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dirty="0" bmk="">
                          <a:solidFill>
                            <a:srgbClr val="000000"/>
                          </a:solidFill>
                        </a:rPr>
                        <a:t>Molto</a:t>
                      </a: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dirty="0" bmk="">
                          <a:solidFill>
                            <a:srgbClr val="000000"/>
                          </a:solidFill>
                        </a:rPr>
                        <a:t>20.75%</a:t>
                      </a: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dirty="0" bmk="">
                          <a:solidFill>
                            <a:srgbClr val="000000"/>
                          </a:solidFill>
                        </a:rPr>
                        <a:t>11</a:t>
                      </a: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dirty="0" bmk="">
                          <a:solidFill>
                            <a:srgbClr val="000000"/>
                          </a:solidFill>
                        </a:rPr>
                        <a:t>Mio/a figlio/a non ha partecipato </a:t>
                      </a:r>
                      <a:r>
                        <a:rPr lang="x-none" altLang="x-none" sz="1100" dirty="0" smtClean="0" bmk="">
                          <a:solidFill>
                            <a:srgbClr val="000000"/>
                          </a:solidFill>
                        </a:rPr>
                        <a:t>all’</a:t>
                      </a:r>
                      <a:r>
                        <a:rPr lang="it-IT" altLang="x-none" sz="1100" baseline="0" dirty="0" smtClean="0" bmk="">
                          <a:solidFill>
                            <a:srgbClr val="000000"/>
                          </a:solidFill>
                        </a:rPr>
                        <a:t> intervento didattico</a:t>
                      </a:r>
                      <a:endParaRPr lang="x-none" altLang="x-none" sz="1100" dirty="0" bmk="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dirty="0" bmk="">
                          <a:solidFill>
                            <a:srgbClr val="000000"/>
                          </a:solidFill>
                        </a:rPr>
                        <a:t>9.43%</a:t>
                      </a: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dirty="0" bmk="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dirty="0" bmk="">
                          <a:solidFill>
                            <a:srgbClr val="000000"/>
                          </a:solidFill>
                        </a:rPr>
                        <a:t>Mio/a figlio/a non frequenta la/le </a:t>
                      </a:r>
                      <a:r>
                        <a:rPr lang="x-none" altLang="x-none" sz="1100" dirty="0" smtClean="0" bmk="">
                          <a:solidFill>
                            <a:srgbClr val="000000"/>
                          </a:solidFill>
                        </a:rPr>
                        <a:t>classe/</a:t>
                      </a:r>
                      <a:r>
                        <a:rPr lang="it-IT" altLang="x-none" sz="1100" dirty="0" smtClean="0" bmk="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it-IT" altLang="x-none" sz="1100" baseline="0" dirty="0" smtClean="0" bmk="">
                          <a:solidFill>
                            <a:srgbClr val="000000"/>
                          </a:solidFill>
                        </a:rPr>
                        <a:t> in oggetto</a:t>
                      </a:r>
                      <a:endParaRPr lang="x-none" altLang="x-none" sz="1100" dirty="0" bmk="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dirty="0" bmk="">
                          <a:solidFill>
                            <a:srgbClr val="000000"/>
                          </a:solidFill>
                        </a:rPr>
                        <a:t>52.83%</a:t>
                      </a: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dirty="0" bmk="">
                          <a:solidFill>
                            <a:srgbClr val="000000"/>
                          </a:solidFill>
                        </a:rPr>
                        <a:t>28</a:t>
                      </a: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15.Sono </a:t>
            </a:r>
            <a:r>
              <a:rPr lang="en-US" dirty="0" err="1">
                <a:solidFill>
                  <a:srgbClr val="000000"/>
                </a:solidFill>
              </a:rPr>
              <a:t>soddisfatto</a:t>
            </a:r>
            <a:r>
              <a:rPr lang="en-US" dirty="0">
                <a:solidFill>
                  <a:srgbClr val="000000"/>
                </a:solidFill>
              </a:rPr>
              <a:t>/a del Piano </a:t>
            </a:r>
            <a:r>
              <a:rPr lang="en-US" dirty="0" err="1">
                <a:solidFill>
                  <a:srgbClr val="000000"/>
                </a:solidFill>
              </a:rPr>
              <a:t>Triennale</a:t>
            </a: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err="1">
                <a:solidFill>
                  <a:srgbClr val="000000"/>
                </a:solidFill>
              </a:rPr>
              <a:t>dell’Offerta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Formativa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intervistati:65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958046826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Interventi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didattici</a:t>
            </a:r>
            <a:r>
              <a:rPr lang="en-US" sz="1200" dirty="0">
                <a:solidFill>
                  <a:srgbClr val="000000"/>
                </a:solidFill>
              </a:rPr>
              <a:t> per la </a:t>
            </a:r>
            <a:r>
              <a:rPr lang="en-US" sz="1200" dirty="0" err="1">
                <a:solidFill>
                  <a:srgbClr val="000000"/>
                </a:solidFill>
              </a:rPr>
              <a:t>cittadinanza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europea</a:t>
            </a:r>
            <a:r>
              <a:rPr lang="en-US" sz="1200" dirty="0">
                <a:solidFill>
                  <a:srgbClr val="000000"/>
                </a:solidFill>
              </a:rPr>
              <a:t> 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l’esperienza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intervistati:53</a:t>
            </a:r>
          </a:p>
        </p:txBody>
      </p:sp>
      <p:graphicFrame>
        <p:nvGraphicFramePr>
          <p:cNvPr id="3078" name="New Table" descr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519197"/>
              </p:ext>
            </p:extLst>
          </p:nvPr>
        </p:nvGraphicFramePr>
        <p:xfrm>
          <a:off x="508000" y="1993900"/>
          <a:ext cx="6646332" cy="3444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333"/>
                <a:gridCol w="1947333"/>
                <a:gridCol w="1312333"/>
                <a:gridCol w="1185333"/>
                <a:gridCol w="254000"/>
              </a:tblGrid>
              <a:tr h="381000">
                <a:tc gridSpan="2">
                  <a:txBody>
                    <a:bodyPr/>
                    <a:lstStyle/>
                    <a:p>
                      <a:pPr algn="l"/>
                      <a:r>
                        <a:rPr lang="x-none" altLang="x-none" sz="1100" bmk="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x-none" altLang="x-none" sz="1100" bmk="">
                          <a:solidFill>
                            <a:srgbClr val="000000"/>
                          </a:solidFill>
                        </a:rPr>
                        <a:t>Totale</a:t>
                      </a:r>
                    </a:p>
                    <a:p>
                      <a:pPr algn="ctr">
                        <a:buNone/>
                      </a:pPr>
                      <a:r>
                        <a:rPr lang="x-none" altLang="x-none" sz="1000" i="1" bmk="">
                          <a:solidFill>
                            <a:srgbClr val="000000"/>
                          </a:solidFill>
                        </a:rPr>
                        <a:t>100% (53)</a:t>
                      </a: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6C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1000">
                <a:tc rowSpan="3">
                  <a:txBody>
                    <a:bodyPr/>
                    <a:lstStyle/>
                    <a:p>
                      <a:pPr algn="l"/>
                      <a:r>
                        <a:rPr lang="x-none" altLang="x-none" sz="1100" dirty="0" bmk="">
                          <a:solidFill>
                            <a:srgbClr val="000000"/>
                          </a:solidFill>
                        </a:rPr>
                        <a:t>"I commercialisti... tornano a scuola" </a:t>
                      </a:r>
                      <a:r>
                        <a:rPr lang="x-none" altLang="x-none" sz="1100" dirty="0" smtClean="0" bmk="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it-IT" altLang="x-none" sz="1100" dirty="0" smtClean="0" bmk="">
                          <a:solidFill>
                            <a:srgbClr val="000000"/>
                          </a:solidFill>
                        </a:rPr>
                        <a:t>classi</a:t>
                      </a:r>
                      <a:r>
                        <a:rPr lang="it-IT" altLang="x-none" sz="1100" baseline="0" dirty="0" smtClean="0" bmk="">
                          <a:solidFill>
                            <a:srgbClr val="000000"/>
                          </a:solidFill>
                        </a:rPr>
                        <a:t> 5°)</a:t>
                      </a:r>
                      <a:endParaRPr lang="x-none" altLang="x-none" sz="1100" dirty="0" bmk="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B9C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dirty="0" bmk="">
                          <a:solidFill>
                            <a:srgbClr val="000000"/>
                          </a:solidFill>
                        </a:rPr>
                        <a:t>Per niente</a:t>
                      </a: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dirty="0" bmk="">
                          <a:solidFill>
                            <a:srgbClr val="000000"/>
                          </a:solidFill>
                        </a:rPr>
                        <a:t>0%</a:t>
                      </a: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dirty="0" bmk="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B9C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dirty="0" bmk="">
                          <a:solidFill>
                            <a:srgbClr val="000000"/>
                          </a:solidFill>
                        </a:rPr>
                        <a:t>Poco </a:t>
                      </a: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dirty="0" bmk="">
                          <a:solidFill>
                            <a:srgbClr val="000000"/>
                          </a:solidFill>
                        </a:rPr>
                        <a:t>0%</a:t>
                      </a: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dirty="0" bmk="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B9C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dirty="0" bmk="">
                          <a:solidFill>
                            <a:srgbClr val="000000"/>
                          </a:solidFill>
                        </a:rPr>
                        <a:t>Abbastanza</a:t>
                      </a: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dirty="0" bmk="">
                          <a:solidFill>
                            <a:srgbClr val="000000"/>
                          </a:solidFill>
                        </a:rPr>
                        <a:t>7.55%</a:t>
                      </a: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dirty="0" bmk="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1000">
                <a:tc rowSpan="3">
                  <a:txBody>
                    <a:bodyPr/>
                    <a:lstStyle/>
                    <a:p>
                      <a:pPr algn="l"/>
                      <a:endParaRPr lang="x-none" altLang="x-none" sz="1100" dirty="0" bmk="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9C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dirty="0" bmk="">
                          <a:solidFill>
                            <a:srgbClr val="000000"/>
                          </a:solidFill>
                        </a:rPr>
                        <a:t>Molto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dirty="0" bmk="">
                          <a:solidFill>
                            <a:srgbClr val="000000"/>
                          </a:solidFill>
                        </a:rPr>
                        <a:t>15.09%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dirty="0" bmk="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dirty="0" bmk="">
                          <a:solidFill>
                            <a:srgbClr val="000000"/>
                          </a:solidFill>
                        </a:rPr>
                        <a:t>Mio/a figlio/a non ha partecipato </a:t>
                      </a:r>
                      <a:r>
                        <a:rPr lang="x-none" altLang="x-none" sz="1100" dirty="0" smtClean="0" bmk="">
                          <a:solidFill>
                            <a:srgbClr val="000000"/>
                          </a:solidFill>
                        </a:rPr>
                        <a:t>all’</a:t>
                      </a:r>
                      <a:r>
                        <a:rPr lang="it-IT" altLang="x-none" sz="1100" baseline="0" dirty="0" smtClean="0" bmk="">
                          <a:solidFill>
                            <a:srgbClr val="000000"/>
                          </a:solidFill>
                        </a:rPr>
                        <a:t> intervento didattico</a:t>
                      </a:r>
                      <a:endParaRPr lang="x-none" altLang="x-none" sz="1100" dirty="0" bmk="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dirty="0" bmk="">
                          <a:solidFill>
                            <a:srgbClr val="000000"/>
                          </a:solidFill>
                        </a:rPr>
                        <a:t>5.66%</a:t>
                      </a: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dirty="0" bmk="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dirty="0" bmk="">
                          <a:solidFill>
                            <a:srgbClr val="000000"/>
                          </a:solidFill>
                        </a:rPr>
                        <a:t>Mio/a figlio/a non frequenta la/le </a:t>
                      </a:r>
                      <a:r>
                        <a:rPr lang="x-none" altLang="x-none" sz="1100" dirty="0" smtClean="0" bmk="">
                          <a:solidFill>
                            <a:srgbClr val="000000"/>
                          </a:solidFill>
                        </a:rPr>
                        <a:t>classe/</a:t>
                      </a:r>
                      <a:r>
                        <a:rPr lang="it-IT" altLang="x-none" sz="1100" dirty="0" smtClean="0" bmk="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it-IT" altLang="x-none" sz="1100" baseline="0" dirty="0" smtClean="0" bmk="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altLang="x-none" sz="1100" baseline="0" smtClean="0" bmk="">
                          <a:solidFill>
                            <a:srgbClr val="000000"/>
                          </a:solidFill>
                        </a:rPr>
                        <a:t>in oggetto</a:t>
                      </a:r>
                      <a:endParaRPr lang="x-none" altLang="x-none" sz="1100" dirty="0" bmk="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dirty="0" bmk="">
                          <a:solidFill>
                            <a:srgbClr val="000000"/>
                          </a:solidFill>
                        </a:rPr>
                        <a:t>71.7%</a:t>
                      </a: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dirty="0" bmk="">
                          <a:solidFill>
                            <a:srgbClr val="000000"/>
                          </a:solidFill>
                        </a:rPr>
                        <a:t>38</a:t>
                      </a: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endParaRPr dirty="0"/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Concorsi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vari</a:t>
            </a:r>
            <a:r>
              <a:rPr lang="en-US" sz="1200" dirty="0">
                <a:solidFill>
                  <a:srgbClr val="000000"/>
                </a:solidFill>
              </a:rPr>
              <a:t>  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l'esperienza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/a 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intervistati:53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IRC DAY (12 </a:t>
            </a:r>
            <a:r>
              <a:rPr lang="en-US" sz="1200" dirty="0" err="1">
                <a:solidFill>
                  <a:srgbClr val="000000"/>
                </a:solidFill>
              </a:rPr>
              <a:t>maggio</a:t>
            </a:r>
            <a:r>
              <a:rPr lang="en-US" sz="1200" dirty="0">
                <a:solidFill>
                  <a:srgbClr val="000000"/>
                </a:solidFill>
              </a:rPr>
              <a:t> 2018)-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l'esperienza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intervistati:53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012378752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PLESSO MORO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2110202"/>
          </a:xfrm>
        </p:spPr>
        <p:txBody>
          <a:bodyPr>
            <a:normAutofit/>
          </a:bodyPr>
          <a:lstStyle/>
          <a:p>
            <a:endParaRPr lang="it-IT" sz="2400" b="1" cap="small" dirty="0" smtClean="0"/>
          </a:p>
          <a:p>
            <a:r>
              <a:rPr lang="it-IT" sz="2400" b="1" cap="small" dirty="0" smtClean="0"/>
              <a:t>Partecipazione: 43 risposte su  141 ( 30 %)</a:t>
            </a:r>
          </a:p>
          <a:p>
            <a:endParaRPr lang="it-IT" b="1" dirty="0"/>
          </a:p>
          <a:p>
            <a:r>
              <a:rPr lang="it-IT" b="1" dirty="0" smtClean="0">
                <a:solidFill>
                  <a:srgbClr val="000000"/>
                </a:solidFill>
              </a:rPr>
              <a:t>SODDISFAZIONE </a:t>
            </a:r>
            <a:r>
              <a:rPr lang="it-IT" b="1" dirty="0">
                <a:solidFill>
                  <a:srgbClr val="000000"/>
                </a:solidFill>
              </a:rPr>
              <a:t>MEDIA POSITIVA:</a:t>
            </a:r>
          </a:p>
          <a:p>
            <a:r>
              <a:rPr lang="it-IT" b="1" dirty="0" smtClean="0">
                <a:solidFill>
                  <a:srgbClr val="000000"/>
                </a:solidFill>
              </a:rPr>
              <a:t>85 </a:t>
            </a:r>
            <a:r>
              <a:rPr lang="it-IT" b="1" dirty="0">
                <a:solidFill>
                  <a:srgbClr val="000000"/>
                </a:solidFill>
              </a:rPr>
              <a:t>%</a:t>
            </a:r>
          </a:p>
          <a:p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824134" y="48393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3081160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cap="all" dirty="0" err="1" smtClean="0"/>
              <a:t>QUALITà</a:t>
            </a:r>
            <a:r>
              <a:rPr lang="it-IT" cap="all" dirty="0" smtClean="0"/>
              <a:t> DELLA SCUOLA</a:t>
            </a:r>
            <a:endParaRPr lang="it-IT" cap="all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5015393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0C0C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1) Mio/a </a:t>
            </a:r>
            <a:r>
              <a:rPr lang="en-US" dirty="0" err="1">
                <a:solidFill>
                  <a:srgbClr val="000000"/>
                </a:solidFill>
              </a:rPr>
              <a:t>figlio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trova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bene</a:t>
            </a:r>
            <a:r>
              <a:rPr lang="en-US" dirty="0">
                <a:solidFill>
                  <a:srgbClr val="000000"/>
                </a:solidFill>
              </a:rPr>
              <a:t> con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compagni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379346028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) Mio/a </a:t>
            </a:r>
            <a:r>
              <a:rPr lang="en-US" dirty="0" err="1">
                <a:solidFill>
                  <a:srgbClr val="000000"/>
                </a:solidFill>
              </a:rPr>
              <a:t>figlio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trova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bene</a:t>
            </a:r>
            <a:r>
              <a:rPr lang="en-US" dirty="0">
                <a:solidFill>
                  <a:srgbClr val="000000"/>
                </a:solidFill>
              </a:rPr>
              <a:t> con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suoi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insegnanti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433004176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) Mio/a </a:t>
            </a:r>
            <a:r>
              <a:rPr lang="en-US" dirty="0" err="1">
                <a:solidFill>
                  <a:srgbClr val="000000"/>
                </a:solidFill>
              </a:rPr>
              <a:t>figlio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è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interessato</a:t>
            </a:r>
            <a:r>
              <a:rPr lang="en-US" dirty="0">
                <a:solidFill>
                  <a:srgbClr val="000000"/>
                </a:solidFill>
              </a:rPr>
              <a:t> al </a:t>
            </a:r>
            <a:r>
              <a:rPr lang="en-US" dirty="0" err="1">
                <a:solidFill>
                  <a:srgbClr val="000000"/>
                </a:solidFill>
              </a:rPr>
              <a:t>lavoro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scolastico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4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Gli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insegnanti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propongono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regole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comportamento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valori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educativi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5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Gli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insegnanti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mostrano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attenzione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bisogni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scolastici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mio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figlio</a:t>
            </a:r>
            <a:r>
              <a:rPr lang="en-US" dirty="0">
                <a:solidFill>
                  <a:srgbClr val="000000"/>
                </a:solidFill>
              </a:rPr>
              <a:t>/a?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16. </a:t>
            </a:r>
            <a:r>
              <a:rPr lang="en-US" sz="1200" dirty="0" err="1">
                <a:solidFill>
                  <a:srgbClr val="000000"/>
                </a:solidFill>
              </a:rPr>
              <a:t>Ritengo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che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il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Dirigente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Scolastico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ricopra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il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suo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ruolo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richiamando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gli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obiettivi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strategici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definiti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nel</a:t>
            </a:r>
            <a:r>
              <a:rPr lang="en-US" sz="1200" dirty="0">
                <a:solidFill>
                  <a:srgbClr val="000000"/>
                </a:solidFill>
              </a:rPr>
              <a:t> PTOF?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intervistati:65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230117818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6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Ritengo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soddisfacente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l’attività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curricolare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proposta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975036816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0C0C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7) </a:t>
            </a:r>
            <a:r>
              <a:rPr lang="en-US" dirty="0" err="1">
                <a:solidFill>
                  <a:srgbClr val="000000"/>
                </a:solidFill>
              </a:rPr>
              <a:t>Gli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insegnanti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comunicano</a:t>
            </a:r>
            <a:r>
              <a:rPr lang="en-US" dirty="0">
                <a:solidFill>
                  <a:srgbClr val="000000"/>
                </a:solidFill>
              </a:rPr>
              <a:t> con </a:t>
            </a:r>
            <a:r>
              <a:rPr lang="en-US" dirty="0" err="1">
                <a:solidFill>
                  <a:srgbClr val="000000"/>
                </a:solidFill>
              </a:rPr>
              <a:t>chiarezza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criteri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valutazione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RAPPORTI SCUOLA FAMIGLIA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9023531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1) </a:t>
            </a:r>
            <a:r>
              <a:rPr lang="en-US" sz="1200" dirty="0" err="1">
                <a:solidFill>
                  <a:srgbClr val="000000"/>
                </a:solidFill>
              </a:rPr>
              <a:t>Gli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incontri</a:t>
            </a:r>
            <a:r>
              <a:rPr lang="en-US" sz="1200" dirty="0">
                <a:solidFill>
                  <a:srgbClr val="000000"/>
                </a:solidFill>
              </a:rPr>
              <a:t> con la </a:t>
            </a:r>
            <a:r>
              <a:rPr lang="en-US" sz="1200" dirty="0" err="1">
                <a:solidFill>
                  <a:srgbClr val="000000"/>
                </a:solidFill>
              </a:rPr>
              <a:t>famiglia</a:t>
            </a:r>
            <a:r>
              <a:rPr lang="en-US" sz="1200" dirty="0">
                <a:solidFill>
                  <a:srgbClr val="000000"/>
                </a:solidFill>
              </a:rPr>
              <a:t> (</a:t>
            </a:r>
            <a:r>
              <a:rPr lang="en-US" sz="1200" dirty="0" err="1">
                <a:solidFill>
                  <a:srgbClr val="000000"/>
                </a:solidFill>
              </a:rPr>
              <a:t>colloqui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individuali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assemblee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classe</a:t>
            </a:r>
            <a:r>
              <a:rPr lang="en-US" sz="1200" dirty="0">
                <a:solidFill>
                  <a:srgbClr val="000000"/>
                </a:solidFill>
              </a:rPr>
              <a:t>) </a:t>
            </a:r>
            <a:r>
              <a:rPr lang="en-US" sz="1200" dirty="0" err="1">
                <a:solidFill>
                  <a:srgbClr val="000000"/>
                </a:solidFill>
              </a:rPr>
              <a:t>sono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organizzati</a:t>
            </a:r>
            <a:r>
              <a:rPr lang="en-US" sz="1200" dirty="0">
                <a:solidFill>
                  <a:srgbClr val="000000"/>
                </a:solidFill>
              </a:rPr>
              <a:t> in </a:t>
            </a:r>
            <a:r>
              <a:rPr lang="en-US" sz="1200" dirty="0" err="1">
                <a:solidFill>
                  <a:srgbClr val="000000"/>
                </a:solidFill>
              </a:rPr>
              <a:t>maniera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efficace</a:t>
            </a:r>
            <a:r>
              <a:rPr lang="en-US" sz="1200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2</a:t>
            </a:r>
            <a:r>
              <a:rPr lang="en-US" sz="1200" dirty="0">
                <a:solidFill>
                  <a:srgbClr val="000000"/>
                </a:solidFill>
              </a:rPr>
              <a:t>) </a:t>
            </a:r>
            <a:r>
              <a:rPr lang="en-US" sz="1200" dirty="0" err="1">
                <a:solidFill>
                  <a:srgbClr val="000000"/>
                </a:solidFill>
              </a:rPr>
              <a:t>Sono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soddisfatto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della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comunicazione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scuola</a:t>
            </a:r>
            <a:r>
              <a:rPr lang="en-US" sz="1200" dirty="0">
                <a:solidFill>
                  <a:srgbClr val="000000"/>
                </a:solidFill>
              </a:rPr>
              <a:t>–</a:t>
            </a:r>
            <a:r>
              <a:rPr lang="en-US" sz="1200" dirty="0" err="1">
                <a:solidFill>
                  <a:srgbClr val="000000"/>
                </a:solidFill>
              </a:rPr>
              <a:t>famiglia</a:t>
            </a:r>
            <a:r>
              <a:rPr lang="en-US" sz="1200" dirty="0">
                <a:solidFill>
                  <a:srgbClr val="000000"/>
                </a:solidFill>
              </a:rPr>
              <a:t> (libretti, </a:t>
            </a:r>
            <a:r>
              <a:rPr lang="en-US" sz="1200" dirty="0" err="1">
                <a:solidFill>
                  <a:srgbClr val="000000"/>
                </a:solidFill>
              </a:rPr>
              <a:t>rapporto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valutazione</a:t>
            </a:r>
            <a:r>
              <a:rPr lang="en-US" sz="1200" dirty="0">
                <a:solidFill>
                  <a:srgbClr val="000000"/>
                </a:solidFill>
              </a:rPr>
              <a:t> online, </a:t>
            </a:r>
            <a:r>
              <a:rPr lang="en-US" sz="1200" dirty="0" err="1">
                <a:solidFill>
                  <a:srgbClr val="000000"/>
                </a:solidFill>
              </a:rPr>
              <a:t>comunicazioni</a:t>
            </a:r>
            <a:r>
              <a:rPr lang="en-US" sz="1200" dirty="0">
                <a:solidFill>
                  <a:srgbClr val="000000"/>
                </a:solidFill>
              </a:rPr>
              <a:t> REGEL e </a:t>
            </a:r>
            <a:r>
              <a:rPr lang="en-US" sz="1200" dirty="0" err="1">
                <a:solidFill>
                  <a:srgbClr val="000000"/>
                </a:solidFill>
              </a:rPr>
              <a:t>sito</a:t>
            </a:r>
            <a:r>
              <a:rPr lang="en-US" sz="1200" dirty="0">
                <a:solidFill>
                  <a:srgbClr val="000000"/>
                </a:solidFill>
              </a:rPr>
              <a:t> web)?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3) </a:t>
            </a:r>
            <a:r>
              <a:rPr lang="en-US" sz="1200" dirty="0" err="1">
                <a:solidFill>
                  <a:srgbClr val="000000"/>
                </a:solidFill>
              </a:rPr>
              <a:t>Sono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soddisfatto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delle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richieste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scuola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nei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confronti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delle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famiglie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riguardo</a:t>
            </a:r>
            <a:r>
              <a:rPr lang="en-US" sz="1200" dirty="0">
                <a:solidFill>
                  <a:srgbClr val="000000"/>
                </a:solidFill>
              </a:rPr>
              <a:t> quote </a:t>
            </a:r>
            <a:r>
              <a:rPr lang="en-US" sz="1200" dirty="0" err="1">
                <a:solidFill>
                  <a:srgbClr val="000000"/>
                </a:solidFill>
              </a:rPr>
              <a:t>viaggi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istruzione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richieste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materiali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contributo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volontario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genitori</a:t>
            </a:r>
            <a:r>
              <a:rPr lang="en-US" sz="1200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4</a:t>
            </a:r>
            <a:r>
              <a:rPr lang="en-US" sz="1200" dirty="0">
                <a:solidFill>
                  <a:srgbClr val="000000"/>
                </a:solidFill>
              </a:rPr>
              <a:t>) </a:t>
            </a:r>
            <a:r>
              <a:rPr lang="en-US" sz="1200" dirty="0" err="1">
                <a:solidFill>
                  <a:srgbClr val="000000"/>
                </a:solidFill>
              </a:rPr>
              <a:t>Sono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soddisfatto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della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disponibilità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docenti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all'ascolto</a:t>
            </a:r>
            <a:r>
              <a:rPr lang="en-US" sz="1200" dirty="0">
                <a:solidFill>
                  <a:srgbClr val="000000"/>
                </a:solidFill>
              </a:rPr>
              <a:t> e </a:t>
            </a:r>
            <a:r>
              <a:rPr lang="en-US" sz="1200" dirty="0" err="1">
                <a:solidFill>
                  <a:srgbClr val="000000"/>
                </a:solidFill>
              </a:rPr>
              <a:t>alla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collaborazione</a:t>
            </a:r>
            <a:r>
              <a:rPr lang="en-US" sz="1200" dirty="0">
                <a:solidFill>
                  <a:srgbClr val="000000"/>
                </a:solidFill>
              </a:rPr>
              <a:t> con la </a:t>
            </a:r>
            <a:r>
              <a:rPr lang="en-US" sz="1200" dirty="0" err="1">
                <a:solidFill>
                  <a:srgbClr val="000000"/>
                </a:solidFill>
              </a:rPr>
              <a:t>famiglia</a:t>
            </a:r>
            <a:r>
              <a:rPr lang="en-US" sz="1200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709139520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5</a:t>
            </a:r>
            <a:r>
              <a:rPr lang="en-US" dirty="0">
                <a:solidFill>
                  <a:srgbClr val="000000"/>
                </a:solidFill>
              </a:rPr>
              <a:t>) La </a:t>
            </a:r>
            <a:r>
              <a:rPr lang="en-US" dirty="0" err="1">
                <a:solidFill>
                  <a:srgbClr val="000000"/>
                </a:solidFill>
              </a:rPr>
              <a:t>scuola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comunica</a:t>
            </a:r>
            <a:r>
              <a:rPr lang="en-US" dirty="0">
                <a:solidFill>
                  <a:srgbClr val="000000"/>
                </a:solidFill>
              </a:rPr>
              <a:t> in </a:t>
            </a:r>
            <a:r>
              <a:rPr lang="en-US" dirty="0" err="1">
                <a:solidFill>
                  <a:srgbClr val="000000"/>
                </a:solidFill>
              </a:rPr>
              <a:t>maniera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completa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trasparente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sito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scolastico</a:t>
            </a:r>
            <a:r>
              <a:rPr lang="en-US" dirty="0">
                <a:solidFill>
                  <a:srgbClr val="000000"/>
                </a:solidFill>
              </a:rPr>
              <a:t> e REGEL)?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407217547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6</a:t>
            </a:r>
            <a:r>
              <a:rPr lang="en-US" sz="1200" dirty="0">
                <a:solidFill>
                  <a:srgbClr val="000000"/>
                </a:solidFill>
              </a:rPr>
              <a:t>) </a:t>
            </a:r>
            <a:r>
              <a:rPr lang="en-US" sz="1200" dirty="0" err="1">
                <a:solidFill>
                  <a:srgbClr val="000000"/>
                </a:solidFill>
              </a:rPr>
              <a:t>Sono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adeguatamente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informato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delle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attività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didattiche</a:t>
            </a:r>
            <a:r>
              <a:rPr lang="en-US" sz="1200" dirty="0">
                <a:solidFill>
                  <a:srgbClr val="000000"/>
                </a:solidFill>
              </a:rPr>
              <a:t> e </a:t>
            </a:r>
            <a:r>
              <a:rPr lang="en-US" sz="1200" dirty="0" err="1">
                <a:solidFill>
                  <a:srgbClr val="000000"/>
                </a:solidFill>
              </a:rPr>
              <a:t>dei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progetti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offerti</a:t>
            </a:r>
            <a:r>
              <a:rPr lang="en-US" sz="1200" dirty="0">
                <a:solidFill>
                  <a:srgbClr val="000000"/>
                </a:solidFill>
              </a:rPr>
              <a:t> da </a:t>
            </a:r>
            <a:r>
              <a:rPr lang="en-US" sz="1200" dirty="0" err="1">
                <a:solidFill>
                  <a:srgbClr val="000000"/>
                </a:solidFill>
              </a:rPr>
              <a:t>questa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scuola</a:t>
            </a:r>
            <a:r>
              <a:rPr lang="en-US" sz="1200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917644535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7</a:t>
            </a:r>
            <a:r>
              <a:rPr lang="en-US" dirty="0">
                <a:solidFill>
                  <a:srgbClr val="000000"/>
                </a:solidFill>
              </a:rPr>
              <a:t>) La </a:t>
            </a:r>
            <a:r>
              <a:rPr lang="en-US" dirty="0" err="1">
                <a:solidFill>
                  <a:srgbClr val="000000"/>
                </a:solidFill>
              </a:rPr>
              <a:t>Dirigente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è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disponibile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all'ascolto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accoglie</a:t>
            </a:r>
            <a:r>
              <a:rPr lang="en-US" dirty="0">
                <a:solidFill>
                  <a:srgbClr val="000000"/>
                </a:solidFill>
              </a:rPr>
              <a:t> le </a:t>
            </a:r>
            <a:r>
              <a:rPr lang="en-US" dirty="0" err="1">
                <a:solidFill>
                  <a:srgbClr val="000000"/>
                </a:solidFill>
              </a:rPr>
              <a:t>richieste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colloquio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Questionario Docenti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2416766"/>
          </a:xfrm>
        </p:spPr>
        <p:txBody>
          <a:bodyPr>
            <a:normAutofit fontScale="77500" lnSpcReduction="20000"/>
          </a:bodyPr>
          <a:lstStyle/>
          <a:p>
            <a:r>
              <a:rPr lang="it-IT" sz="2400" b="1" cap="small" dirty="0" smtClean="0"/>
              <a:t>Partecipazione: 65 risposte su 99 ( 66%)</a:t>
            </a:r>
          </a:p>
          <a:p>
            <a:endParaRPr lang="it-IT" sz="1900" b="1" dirty="0" smtClean="0"/>
          </a:p>
          <a:p>
            <a:r>
              <a:rPr lang="it-IT" sz="1900" b="1" dirty="0" smtClean="0"/>
              <a:t>Docenti scuola dell’infanzia: 9 su 13 (69%)</a:t>
            </a:r>
          </a:p>
          <a:p>
            <a:r>
              <a:rPr lang="it-IT" sz="1900" b="1" dirty="0" smtClean="0"/>
              <a:t>Docenti scuola primaria: 36 su 48 (75%)</a:t>
            </a:r>
          </a:p>
          <a:p>
            <a:r>
              <a:rPr lang="it-IT" sz="1900" b="1" dirty="0" smtClean="0"/>
              <a:t>Docenti scuola secondaria: 20 su 38 (52%)</a:t>
            </a:r>
          </a:p>
          <a:p>
            <a:endParaRPr lang="it-IT" sz="2000" b="1" dirty="0" smtClean="0">
              <a:solidFill>
                <a:srgbClr val="000000"/>
              </a:solidFill>
            </a:endParaRPr>
          </a:p>
          <a:p>
            <a:r>
              <a:rPr lang="it-IT" sz="2000" b="1" dirty="0" smtClean="0">
                <a:solidFill>
                  <a:srgbClr val="000000"/>
                </a:solidFill>
              </a:rPr>
              <a:t>SODDISFAZIONE </a:t>
            </a:r>
            <a:r>
              <a:rPr lang="it-IT" sz="2000" b="1" dirty="0">
                <a:solidFill>
                  <a:srgbClr val="000000"/>
                </a:solidFill>
              </a:rPr>
              <a:t>MEDIA POSITIVA:</a:t>
            </a:r>
          </a:p>
          <a:p>
            <a:r>
              <a:rPr lang="it-IT" sz="2000" b="1" dirty="0">
                <a:solidFill>
                  <a:srgbClr val="000000"/>
                </a:solidFill>
              </a:rPr>
              <a:t>82.5%</a:t>
            </a:r>
          </a:p>
          <a:p>
            <a:endParaRPr lang="it-IT" sz="1900" b="1" dirty="0"/>
          </a:p>
        </p:txBody>
      </p:sp>
    </p:spTree>
    <p:extLst>
      <p:ext uri="{BB962C8B-B14F-4D97-AF65-F5344CB8AC3E}">
        <p14:creationId xmlns:p14="http://schemas.microsoft.com/office/powerpoint/2010/main" val="3817601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17</a:t>
            </a:r>
            <a:r>
              <a:rPr lang="en-US" dirty="0">
                <a:solidFill>
                  <a:srgbClr val="000000"/>
                </a:solidFill>
              </a:rPr>
              <a:t>.Ritengo </a:t>
            </a:r>
            <a:r>
              <a:rPr lang="en-US" dirty="0" err="1">
                <a:solidFill>
                  <a:srgbClr val="000000"/>
                </a:solidFill>
              </a:rPr>
              <a:t>che</a:t>
            </a:r>
            <a:r>
              <a:rPr lang="en-US" dirty="0">
                <a:solidFill>
                  <a:srgbClr val="000000"/>
                </a:solidFill>
              </a:rPr>
              <a:t> Il </a:t>
            </a:r>
            <a:r>
              <a:rPr lang="en-US" dirty="0" err="1">
                <a:solidFill>
                  <a:srgbClr val="000000"/>
                </a:solidFill>
              </a:rPr>
              <a:t>Dirigente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Scolastico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impegnato</a:t>
            </a:r>
            <a:r>
              <a:rPr lang="en-US" dirty="0">
                <a:solidFill>
                  <a:srgbClr val="000000"/>
                </a:solidFill>
              </a:rPr>
              <a:t>  a </a:t>
            </a:r>
            <a:r>
              <a:rPr lang="en-US" dirty="0" err="1">
                <a:solidFill>
                  <a:srgbClr val="000000"/>
                </a:solidFill>
              </a:rPr>
              <a:t>promuovere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miglioramento</a:t>
            </a:r>
            <a:r>
              <a:rPr lang="en-US" dirty="0">
                <a:solidFill>
                  <a:srgbClr val="000000"/>
                </a:solidFill>
              </a:rPr>
              <a:t> continuo?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intervistati:65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8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Quanto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spesso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consulto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scuola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179565001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9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Quanto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spesso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consulto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registro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elettronico</a:t>
            </a:r>
            <a:r>
              <a:rPr lang="en-US" dirty="0">
                <a:solidFill>
                  <a:srgbClr val="000000"/>
                </a:solidFill>
              </a:rPr>
              <a:t>?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728929220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ORGANIZZAZIONE DELLA SCUOLA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1058291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soddisfatto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distribuzione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dell'orario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settimanale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delle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lezioni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874990897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0C0C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2) 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soddisfatto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quantità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lavoro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assegnata</a:t>
            </a:r>
            <a:r>
              <a:rPr lang="en-US" dirty="0">
                <a:solidFill>
                  <a:srgbClr val="000000"/>
                </a:solidFill>
              </a:rPr>
              <a:t> per casa (</a:t>
            </a:r>
            <a:r>
              <a:rPr lang="en-US" dirty="0" err="1">
                <a:solidFill>
                  <a:srgbClr val="000000"/>
                </a:solidFill>
              </a:rPr>
              <a:t>compiti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scritti</a:t>
            </a:r>
            <a:r>
              <a:rPr lang="en-US" dirty="0">
                <a:solidFill>
                  <a:srgbClr val="000000"/>
                </a:solidFill>
              </a:rPr>
              <a:t> o studio)?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3</a:t>
            </a:r>
            <a:r>
              <a:rPr lang="en-US" sz="1200" dirty="0">
                <a:solidFill>
                  <a:srgbClr val="000000"/>
                </a:solidFill>
              </a:rPr>
              <a:t>) </a:t>
            </a:r>
            <a:r>
              <a:rPr lang="en-US" sz="1200" dirty="0" err="1">
                <a:solidFill>
                  <a:srgbClr val="000000"/>
                </a:solidFill>
              </a:rPr>
              <a:t>Sono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soddisfatto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dell'organizzazione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delle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visite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uscite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didattiche</a:t>
            </a:r>
            <a:r>
              <a:rPr lang="en-US" sz="1200" dirty="0">
                <a:solidFill>
                  <a:srgbClr val="000000"/>
                </a:solidFill>
              </a:rPr>
              <a:t> in </a:t>
            </a:r>
            <a:r>
              <a:rPr lang="en-US" sz="1200" dirty="0" err="1">
                <a:solidFill>
                  <a:srgbClr val="000000"/>
                </a:solidFill>
              </a:rPr>
              <a:t>rapporto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programmazione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annuale</a:t>
            </a:r>
            <a:r>
              <a:rPr lang="en-US" sz="1200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994020626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4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soddisfatto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disponibilità</a:t>
            </a:r>
            <a:r>
              <a:rPr lang="en-US" dirty="0">
                <a:solidFill>
                  <a:srgbClr val="000000"/>
                </a:solidFill>
              </a:rPr>
              <a:t> e la </a:t>
            </a:r>
            <a:r>
              <a:rPr lang="en-US" dirty="0" err="1">
                <a:solidFill>
                  <a:srgbClr val="000000"/>
                </a:solidFill>
              </a:rPr>
              <a:t>cortesia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collaboratori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scolastici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bidelli</a:t>
            </a:r>
            <a:r>
              <a:rPr lang="en-US" dirty="0">
                <a:solidFill>
                  <a:srgbClr val="000000"/>
                </a:solidFill>
              </a:rPr>
              <a:t>)?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5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soddisfatto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disponibilità</a:t>
            </a:r>
            <a:r>
              <a:rPr lang="en-US" dirty="0">
                <a:solidFill>
                  <a:srgbClr val="000000"/>
                </a:solidFill>
              </a:rPr>
              <a:t> e la </a:t>
            </a:r>
            <a:r>
              <a:rPr lang="en-US" dirty="0" err="1">
                <a:solidFill>
                  <a:srgbClr val="000000"/>
                </a:solidFill>
              </a:rPr>
              <a:t>cortesia</a:t>
            </a:r>
            <a:r>
              <a:rPr lang="en-US" dirty="0">
                <a:solidFill>
                  <a:srgbClr val="000000"/>
                </a:solidFill>
              </a:rPr>
              <a:t> del </a:t>
            </a:r>
            <a:r>
              <a:rPr lang="en-US" dirty="0" err="1">
                <a:solidFill>
                  <a:srgbClr val="000000"/>
                </a:solidFill>
              </a:rPr>
              <a:t>personale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segreteria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6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soddisfatto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gestione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dell’Istituto</a:t>
            </a:r>
            <a:r>
              <a:rPr lang="en-US" dirty="0">
                <a:solidFill>
                  <a:srgbClr val="000000"/>
                </a:solidFill>
              </a:rPr>
              <a:t> da parte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dirigenza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91331478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7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soddisfatto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dell'ordine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pulizia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all'interno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scuola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18</a:t>
            </a:r>
            <a:r>
              <a:rPr lang="en-US" dirty="0">
                <a:solidFill>
                  <a:srgbClr val="000000"/>
                </a:solidFill>
              </a:rPr>
              <a:t>. Lo staff </a:t>
            </a:r>
            <a:r>
              <a:rPr lang="en-US" dirty="0" err="1">
                <a:solidFill>
                  <a:srgbClr val="000000"/>
                </a:solidFill>
              </a:rPr>
              <a:t>dirigenziale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contribuisce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creare</a:t>
            </a:r>
            <a:r>
              <a:rPr lang="en-US" dirty="0">
                <a:solidFill>
                  <a:srgbClr val="000000"/>
                </a:solidFill>
              </a:rPr>
              <a:t> un </a:t>
            </a:r>
            <a:r>
              <a:rPr lang="en-US" dirty="0" err="1">
                <a:solidFill>
                  <a:srgbClr val="000000"/>
                </a:solidFill>
              </a:rPr>
              <a:t>clima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lavoro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positivo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intervistati:65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PROGETTI PER L’INCLUSIONE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46126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PROGETTI </a:t>
            </a:r>
            <a:r>
              <a:rPr lang="en-US" sz="1200" dirty="0">
                <a:solidFill>
                  <a:srgbClr val="000000"/>
                </a:solidFill>
              </a:rPr>
              <a:t>PER L'INCLUSIONE (</a:t>
            </a:r>
            <a:r>
              <a:rPr lang="en-US" sz="1200" dirty="0" err="1">
                <a:solidFill>
                  <a:srgbClr val="000000"/>
                </a:solidFill>
              </a:rPr>
              <a:t>classi</a:t>
            </a:r>
            <a:r>
              <a:rPr lang="en-US" sz="1200" dirty="0">
                <a:solidFill>
                  <a:srgbClr val="000000"/>
                </a:solidFill>
              </a:rPr>
              <a:t> prime).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l’esperienza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intervistati:43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508412374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PROGETTI </a:t>
            </a:r>
            <a:r>
              <a:rPr lang="en-US" sz="1200" dirty="0">
                <a:solidFill>
                  <a:srgbClr val="000000"/>
                </a:solidFill>
              </a:rPr>
              <a:t>PER L'INCLUSIONE (</a:t>
            </a:r>
            <a:r>
              <a:rPr lang="en-US" sz="1200" dirty="0" err="1">
                <a:solidFill>
                  <a:srgbClr val="000000"/>
                </a:solidFill>
              </a:rPr>
              <a:t>classi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seconde</a:t>
            </a:r>
            <a:r>
              <a:rPr lang="en-US" sz="1200" dirty="0">
                <a:solidFill>
                  <a:srgbClr val="000000"/>
                </a:solidFill>
              </a:rPr>
              <a:t>).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l’esperienza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intervistati:43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429697919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PROGETTI PER L'INCLUSIONE (</a:t>
            </a:r>
            <a:r>
              <a:rPr lang="en-US" sz="1200" dirty="0" err="1">
                <a:solidFill>
                  <a:srgbClr val="000000"/>
                </a:solidFill>
              </a:rPr>
              <a:t>classi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seconde</a:t>
            </a:r>
            <a:r>
              <a:rPr lang="en-US" sz="1200" dirty="0">
                <a:solidFill>
                  <a:srgbClr val="000000"/>
                </a:solidFill>
              </a:rPr>
              <a:t> e </a:t>
            </a:r>
            <a:r>
              <a:rPr lang="en-US" sz="1200" dirty="0" err="1">
                <a:solidFill>
                  <a:srgbClr val="000000"/>
                </a:solidFill>
              </a:rPr>
              <a:t>terze</a:t>
            </a:r>
            <a:r>
              <a:rPr lang="en-US" sz="1200" dirty="0">
                <a:solidFill>
                  <a:srgbClr val="000000"/>
                </a:solidFill>
              </a:rPr>
              <a:t>).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l’esperienza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intervistati:43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738659330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PROGETTI PER SANI STILI DI VITA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5023836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PROGETTI PER SANI STILI DI VITA (</a:t>
            </a:r>
            <a:r>
              <a:rPr lang="en-US" sz="1200" dirty="0" err="1">
                <a:solidFill>
                  <a:srgbClr val="000000"/>
                </a:solidFill>
              </a:rPr>
              <a:t>classi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tutte</a:t>
            </a:r>
            <a:r>
              <a:rPr lang="en-US" sz="1200" dirty="0">
                <a:solidFill>
                  <a:srgbClr val="000000"/>
                </a:solidFill>
              </a:rPr>
              <a:t>).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l’esperienza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intervistati:43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274753433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PROGETTI PER SANI STILI DI VITA (</a:t>
            </a:r>
            <a:r>
              <a:rPr lang="en-US" sz="1200" dirty="0" err="1">
                <a:solidFill>
                  <a:srgbClr val="000000"/>
                </a:solidFill>
              </a:rPr>
              <a:t>classi</a:t>
            </a:r>
            <a:r>
              <a:rPr lang="en-US" sz="1200" dirty="0">
                <a:solidFill>
                  <a:srgbClr val="000000"/>
                </a:solidFill>
              </a:rPr>
              <a:t> prime, </a:t>
            </a:r>
            <a:r>
              <a:rPr lang="en-US" sz="1200" dirty="0" err="1">
                <a:solidFill>
                  <a:srgbClr val="000000"/>
                </a:solidFill>
              </a:rPr>
              <a:t>seconde</a:t>
            </a:r>
            <a:r>
              <a:rPr lang="en-US" sz="1200" dirty="0">
                <a:solidFill>
                  <a:srgbClr val="000000"/>
                </a:solidFill>
              </a:rPr>
              <a:t> e </a:t>
            </a:r>
            <a:r>
              <a:rPr lang="en-US" sz="1200" dirty="0" err="1">
                <a:solidFill>
                  <a:srgbClr val="000000"/>
                </a:solidFill>
              </a:rPr>
              <a:t>terza</a:t>
            </a:r>
            <a:r>
              <a:rPr lang="en-US" sz="1200" dirty="0">
                <a:solidFill>
                  <a:srgbClr val="000000"/>
                </a:solidFill>
              </a:rPr>
              <a:t> B).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l’esperienza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intervistati:43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05732133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PROGETTI </a:t>
            </a:r>
            <a:r>
              <a:rPr lang="en-US" sz="1200" dirty="0">
                <a:solidFill>
                  <a:srgbClr val="000000"/>
                </a:solidFill>
              </a:rPr>
              <a:t>PER SANI STILI DI VITA (</a:t>
            </a:r>
            <a:r>
              <a:rPr lang="en-US" sz="1200" dirty="0" err="1">
                <a:solidFill>
                  <a:srgbClr val="000000"/>
                </a:solidFill>
              </a:rPr>
              <a:t>classi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seconde</a:t>
            </a:r>
            <a:r>
              <a:rPr lang="en-US" sz="1200" dirty="0">
                <a:solidFill>
                  <a:srgbClr val="000000"/>
                </a:solidFill>
              </a:rPr>
              <a:t>).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l’esperienza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intervistati:43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241010826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PROGETTI PER SANI STILI DI VITA (</a:t>
            </a:r>
            <a:r>
              <a:rPr lang="en-US" sz="1200" dirty="0" err="1">
                <a:solidFill>
                  <a:srgbClr val="000000"/>
                </a:solidFill>
              </a:rPr>
              <a:t>classi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terze</a:t>
            </a:r>
            <a:r>
              <a:rPr lang="en-US" sz="1200" dirty="0">
                <a:solidFill>
                  <a:srgbClr val="000000"/>
                </a:solidFill>
              </a:rPr>
              <a:t>).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l’esperienza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intervistati:43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205979612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2125537"/>
          </a:xfrm>
        </p:spPr>
        <p:txBody>
          <a:bodyPr/>
          <a:lstStyle/>
          <a:p>
            <a:r>
              <a:rPr lang="it-IT" dirty="0" smtClean="0"/>
              <a:t>PROGETTI PER LA CITTADINANZA EUROPEA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79463" y="4029126"/>
            <a:ext cx="7583487" cy="1000074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1160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19.Ritengo  </a:t>
            </a:r>
            <a:r>
              <a:rPr lang="en-US" sz="1200" dirty="0" err="1">
                <a:solidFill>
                  <a:srgbClr val="000000"/>
                </a:solidFill>
              </a:rPr>
              <a:t>il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personale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docente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sia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valorizzato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negli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incarichi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assegnati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sulla</a:t>
            </a:r>
            <a:r>
              <a:rPr lang="en-US" sz="1200" dirty="0">
                <a:solidFill>
                  <a:srgbClr val="000000"/>
                </a:solidFill>
              </a:rPr>
              <a:t> base di </a:t>
            </a:r>
            <a:r>
              <a:rPr lang="en-US" sz="1200" dirty="0" err="1">
                <a:solidFill>
                  <a:srgbClr val="000000"/>
                </a:solidFill>
              </a:rPr>
              <a:t>competenze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specifiche</a:t>
            </a:r>
            <a:r>
              <a:rPr lang="en-US" sz="1200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intervistati:65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PROGETTI PER LA CITTADINANZA EUROPEA (</a:t>
            </a:r>
            <a:r>
              <a:rPr lang="en-US" sz="1200" dirty="0" err="1">
                <a:solidFill>
                  <a:srgbClr val="000000"/>
                </a:solidFill>
              </a:rPr>
              <a:t>classi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tutte</a:t>
            </a:r>
            <a:r>
              <a:rPr lang="en-US" sz="1200" dirty="0">
                <a:solidFill>
                  <a:srgbClr val="000000"/>
                </a:solidFill>
              </a:rPr>
              <a:t>).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l’esperienza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intervistati:43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933056691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PROGETTI </a:t>
            </a:r>
            <a:r>
              <a:rPr lang="en-US" sz="1200" dirty="0">
                <a:solidFill>
                  <a:srgbClr val="000000"/>
                </a:solidFill>
              </a:rPr>
              <a:t>PER LA CITTADINANZA EUROPEA (</a:t>
            </a:r>
            <a:r>
              <a:rPr lang="en-US" sz="1200" dirty="0" err="1">
                <a:solidFill>
                  <a:srgbClr val="000000"/>
                </a:solidFill>
              </a:rPr>
              <a:t>classi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seconde</a:t>
            </a:r>
            <a:r>
              <a:rPr lang="en-US" sz="1200" dirty="0">
                <a:solidFill>
                  <a:srgbClr val="000000"/>
                </a:solidFill>
              </a:rPr>
              <a:t> e </a:t>
            </a:r>
            <a:r>
              <a:rPr lang="en-US" sz="1200" dirty="0" err="1">
                <a:solidFill>
                  <a:srgbClr val="000000"/>
                </a:solidFill>
              </a:rPr>
              <a:t>terze</a:t>
            </a:r>
            <a:r>
              <a:rPr lang="en-US" sz="1200" dirty="0">
                <a:solidFill>
                  <a:srgbClr val="000000"/>
                </a:solidFill>
              </a:rPr>
              <a:t>).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l’esperienza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intervistati:43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026091443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PROGETTI PER LA CITTADINANZA EUROPEA (</a:t>
            </a:r>
            <a:r>
              <a:rPr lang="en-US" sz="1200" dirty="0" err="1">
                <a:solidFill>
                  <a:srgbClr val="000000"/>
                </a:solidFill>
              </a:rPr>
              <a:t>classi</a:t>
            </a:r>
            <a:r>
              <a:rPr lang="en-US" sz="1200" dirty="0">
                <a:solidFill>
                  <a:srgbClr val="000000"/>
                </a:solidFill>
              </a:rPr>
              <a:t> prima, </a:t>
            </a:r>
            <a:r>
              <a:rPr lang="en-US" sz="1200" dirty="0" err="1">
                <a:solidFill>
                  <a:srgbClr val="000000"/>
                </a:solidFill>
              </a:rPr>
              <a:t>seconda</a:t>
            </a:r>
            <a:r>
              <a:rPr lang="en-US" sz="1200" dirty="0">
                <a:solidFill>
                  <a:srgbClr val="000000"/>
                </a:solidFill>
              </a:rPr>
              <a:t> e </a:t>
            </a:r>
            <a:r>
              <a:rPr lang="en-US" sz="1200" dirty="0" err="1">
                <a:solidFill>
                  <a:srgbClr val="000000"/>
                </a:solidFill>
              </a:rPr>
              <a:t>terza</a:t>
            </a:r>
            <a:r>
              <a:rPr lang="en-US" sz="1200" dirty="0">
                <a:solidFill>
                  <a:srgbClr val="000000"/>
                </a:solidFill>
              </a:rPr>
              <a:t> B, </a:t>
            </a:r>
            <a:r>
              <a:rPr lang="en-US" sz="1200" dirty="0" err="1">
                <a:solidFill>
                  <a:srgbClr val="000000"/>
                </a:solidFill>
              </a:rPr>
              <a:t>seconda</a:t>
            </a:r>
            <a:r>
              <a:rPr lang="en-US" sz="1200" dirty="0">
                <a:solidFill>
                  <a:srgbClr val="000000"/>
                </a:solidFill>
              </a:rPr>
              <a:t> A).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l’esperienza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intervistati:43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187614708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PROGETTI </a:t>
            </a:r>
            <a:r>
              <a:rPr lang="en-US" sz="1200" dirty="0">
                <a:solidFill>
                  <a:srgbClr val="000000"/>
                </a:solidFill>
              </a:rPr>
              <a:t>PER LA CITTADINANZA EUROPEA (</a:t>
            </a:r>
            <a:r>
              <a:rPr lang="en-US" sz="1200" dirty="0" err="1">
                <a:solidFill>
                  <a:srgbClr val="000000"/>
                </a:solidFill>
              </a:rPr>
              <a:t>classi</a:t>
            </a:r>
            <a:r>
              <a:rPr lang="en-US" sz="1200" dirty="0">
                <a:solidFill>
                  <a:srgbClr val="000000"/>
                </a:solidFill>
              </a:rPr>
              <a:t> prime e </a:t>
            </a:r>
            <a:r>
              <a:rPr lang="en-US" sz="1200" dirty="0" err="1">
                <a:solidFill>
                  <a:srgbClr val="000000"/>
                </a:solidFill>
              </a:rPr>
              <a:t>seconde</a:t>
            </a:r>
            <a:r>
              <a:rPr lang="en-US" sz="1200" dirty="0">
                <a:solidFill>
                  <a:srgbClr val="000000"/>
                </a:solidFill>
              </a:rPr>
              <a:t>).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l’esperienza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intervistati:43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200591943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PROGETTI </a:t>
            </a:r>
            <a:r>
              <a:rPr lang="en-US" sz="1200" dirty="0">
                <a:solidFill>
                  <a:srgbClr val="000000"/>
                </a:solidFill>
              </a:rPr>
              <a:t>PER LA CITTADINANZA EUROPEA (</a:t>
            </a:r>
            <a:r>
              <a:rPr lang="en-US" sz="1200" dirty="0" err="1">
                <a:solidFill>
                  <a:srgbClr val="000000"/>
                </a:solidFill>
              </a:rPr>
              <a:t>classi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seconde</a:t>
            </a:r>
            <a:r>
              <a:rPr lang="en-US" sz="1200" dirty="0">
                <a:solidFill>
                  <a:srgbClr val="000000"/>
                </a:solidFill>
              </a:rPr>
              <a:t>).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l’esperienza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intervistati:43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891652644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PROGETTI </a:t>
            </a:r>
            <a:r>
              <a:rPr lang="en-US" sz="1200" dirty="0">
                <a:solidFill>
                  <a:srgbClr val="000000"/>
                </a:solidFill>
              </a:rPr>
              <a:t>PER LA CITTADINANZA EUROPEA (</a:t>
            </a:r>
            <a:r>
              <a:rPr lang="en-US" sz="1200" dirty="0" err="1">
                <a:solidFill>
                  <a:srgbClr val="000000"/>
                </a:solidFill>
              </a:rPr>
              <a:t>classi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terze</a:t>
            </a:r>
            <a:r>
              <a:rPr lang="en-US" sz="1200" dirty="0">
                <a:solidFill>
                  <a:srgbClr val="000000"/>
                </a:solidFill>
              </a:rPr>
              <a:t>).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l’esperienza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intervistati:43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39265991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PROGETTI PER LA CITTADINANZA EUROPEA (</a:t>
            </a:r>
            <a:r>
              <a:rPr lang="en-US" sz="1200" dirty="0" err="1">
                <a:solidFill>
                  <a:srgbClr val="000000"/>
                </a:solidFill>
              </a:rPr>
              <a:t>classe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terza</a:t>
            </a:r>
            <a:r>
              <a:rPr lang="en-US" sz="1200" dirty="0">
                <a:solidFill>
                  <a:srgbClr val="000000"/>
                </a:solidFill>
              </a:rPr>
              <a:t> A).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l’esperienza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intervistati:43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942269891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PROGETTI</a:t>
            </a:r>
            <a:br>
              <a:rPr lang="it-IT" dirty="0" smtClean="0"/>
            </a:br>
            <a:r>
              <a:rPr lang="it-IT" dirty="0" smtClean="0"/>
              <a:t>EXTRA CURRICOLARI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2481807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PROGETTI EXTRACURRICOLARI (</a:t>
            </a:r>
            <a:r>
              <a:rPr lang="en-US" sz="1200" dirty="0" err="1">
                <a:solidFill>
                  <a:srgbClr val="000000"/>
                </a:solidFill>
              </a:rPr>
              <a:t>classi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seconde</a:t>
            </a:r>
            <a:r>
              <a:rPr lang="en-US" sz="1200" dirty="0">
                <a:solidFill>
                  <a:srgbClr val="000000"/>
                </a:solidFill>
              </a:rPr>
              <a:t> e </a:t>
            </a:r>
            <a:r>
              <a:rPr lang="en-US" sz="1200" dirty="0" err="1">
                <a:solidFill>
                  <a:srgbClr val="000000"/>
                </a:solidFill>
              </a:rPr>
              <a:t>terze</a:t>
            </a:r>
            <a:r>
              <a:rPr lang="en-US" sz="1200" dirty="0">
                <a:solidFill>
                  <a:srgbClr val="000000"/>
                </a:solidFill>
              </a:rPr>
              <a:t>).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l’esperienza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intervistati:43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925336938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PROGETTI </a:t>
            </a:r>
            <a:r>
              <a:rPr lang="en-US" sz="1200" dirty="0">
                <a:solidFill>
                  <a:srgbClr val="000000"/>
                </a:solidFill>
              </a:rPr>
              <a:t>EXTRACURRICOLARI (</a:t>
            </a:r>
            <a:r>
              <a:rPr lang="en-US" sz="1200" dirty="0" err="1">
                <a:solidFill>
                  <a:srgbClr val="000000"/>
                </a:solidFill>
              </a:rPr>
              <a:t>classi</a:t>
            </a:r>
            <a:r>
              <a:rPr lang="en-US" sz="1200" dirty="0">
                <a:solidFill>
                  <a:srgbClr val="000000"/>
                </a:solidFill>
              </a:rPr>
              <a:t> prime).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l’esperienza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intervistati:43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018145696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20</a:t>
            </a:r>
            <a:r>
              <a:rPr lang="en-US" sz="1200" dirty="0">
                <a:solidFill>
                  <a:srgbClr val="000000"/>
                </a:solidFill>
              </a:rPr>
              <a:t>.La </a:t>
            </a:r>
            <a:r>
              <a:rPr lang="en-US" sz="1200" dirty="0" err="1">
                <a:solidFill>
                  <a:srgbClr val="000000"/>
                </a:solidFill>
              </a:rPr>
              <a:t>Dirigenza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riconosce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l’impegno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individuale</a:t>
            </a:r>
            <a:r>
              <a:rPr lang="en-US" sz="1200" dirty="0">
                <a:solidFill>
                  <a:srgbClr val="000000"/>
                </a:solidFill>
              </a:rPr>
              <a:t> e di </a:t>
            </a:r>
            <a:r>
              <a:rPr lang="en-US" sz="1200" dirty="0" err="1">
                <a:solidFill>
                  <a:srgbClr val="000000"/>
                </a:solidFill>
              </a:rPr>
              <a:t>gruppo</a:t>
            </a:r>
            <a:r>
              <a:rPr lang="en-US" sz="1200" dirty="0">
                <a:solidFill>
                  <a:srgbClr val="000000"/>
                </a:solidFill>
              </a:rPr>
              <a:t> e lo </a:t>
            </a:r>
            <a:r>
              <a:rPr lang="en-US" sz="1200" dirty="0" err="1">
                <a:solidFill>
                  <a:srgbClr val="000000"/>
                </a:solidFill>
              </a:rPr>
              <a:t>incoraggia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fini</a:t>
            </a:r>
            <a:r>
              <a:rPr lang="en-US" sz="1200" dirty="0">
                <a:solidFill>
                  <a:srgbClr val="000000"/>
                </a:solidFill>
              </a:rPr>
              <a:t> del </a:t>
            </a:r>
            <a:r>
              <a:rPr lang="en-US" sz="1200" dirty="0" err="1">
                <a:solidFill>
                  <a:srgbClr val="000000"/>
                </a:solidFill>
              </a:rPr>
              <a:t>miglioramento</a:t>
            </a:r>
            <a:r>
              <a:rPr lang="en-US" sz="1200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intervistati:65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921030293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PROGETTI </a:t>
            </a:r>
            <a:r>
              <a:rPr lang="en-US" sz="1200" dirty="0">
                <a:solidFill>
                  <a:schemeClr val="tx1"/>
                </a:solidFill>
              </a:rPr>
              <a:t>EXTRACURRICOLARI (</a:t>
            </a:r>
            <a:r>
              <a:rPr lang="en-US" sz="1200" dirty="0" err="1">
                <a:solidFill>
                  <a:schemeClr val="tx1"/>
                </a:solidFill>
              </a:rPr>
              <a:t>classi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seconde</a:t>
            </a:r>
            <a:r>
              <a:rPr lang="en-US" sz="1200" dirty="0">
                <a:solidFill>
                  <a:schemeClr val="tx1"/>
                </a:solidFill>
              </a:rPr>
              <a:t>). Ho </a:t>
            </a:r>
            <a:r>
              <a:rPr lang="en-US" sz="1200" dirty="0" err="1">
                <a:solidFill>
                  <a:schemeClr val="tx1"/>
                </a:solidFill>
              </a:rPr>
              <a:t>ritenuto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soddisfacente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l’esperienza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educativa</a:t>
            </a:r>
            <a:r>
              <a:rPr lang="en-US" sz="1200" dirty="0">
                <a:solidFill>
                  <a:schemeClr val="tx1"/>
                </a:solidFill>
              </a:rPr>
              <a:t>/</a:t>
            </a:r>
            <a:r>
              <a:rPr lang="en-US" sz="1200" dirty="0" err="1">
                <a:solidFill>
                  <a:schemeClr val="tx1"/>
                </a:solidFill>
              </a:rPr>
              <a:t>didattica</a:t>
            </a:r>
            <a:r>
              <a:rPr lang="en-US" sz="1200" dirty="0">
                <a:solidFill>
                  <a:schemeClr val="tx1"/>
                </a:solidFill>
              </a:rPr>
              <a:t> di </a:t>
            </a:r>
            <a:r>
              <a:rPr lang="en-US" sz="1200" dirty="0" err="1">
                <a:solidFill>
                  <a:schemeClr val="tx1"/>
                </a:solidFill>
              </a:rPr>
              <a:t>mio</a:t>
            </a:r>
            <a:r>
              <a:rPr lang="en-US" sz="1200" dirty="0">
                <a:solidFill>
                  <a:schemeClr val="tx1"/>
                </a:solidFill>
              </a:rPr>
              <a:t>/a </a:t>
            </a:r>
            <a:r>
              <a:rPr lang="en-US" sz="1200" dirty="0" err="1">
                <a:solidFill>
                  <a:schemeClr val="tx1"/>
                </a:solidFill>
              </a:rPr>
              <a:t>figlio</a:t>
            </a:r>
            <a:r>
              <a:rPr lang="en-US" sz="1200" dirty="0">
                <a:solidFill>
                  <a:schemeClr val="tx1"/>
                </a:solidFill>
              </a:rPr>
              <a:t>/a?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intervistati:43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849163467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PROGETTI EXTRACURRICOLARI (</a:t>
            </a:r>
            <a:r>
              <a:rPr lang="en-US" sz="1200" dirty="0" err="1">
                <a:solidFill>
                  <a:srgbClr val="000000"/>
                </a:solidFill>
              </a:rPr>
              <a:t>classi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terze</a:t>
            </a:r>
            <a:r>
              <a:rPr lang="en-US" sz="1200" dirty="0">
                <a:solidFill>
                  <a:srgbClr val="000000"/>
                </a:solidFill>
              </a:rPr>
              <a:t>).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l’esperienza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intervistati:43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865293271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PARTECIPAZIONE </a:t>
            </a:r>
            <a:r>
              <a:rPr lang="en-US" sz="1200" dirty="0">
                <a:solidFill>
                  <a:srgbClr val="000000"/>
                </a:solidFill>
              </a:rPr>
              <a:t>A CONCORSI VARI (</a:t>
            </a:r>
            <a:r>
              <a:rPr lang="en-US" sz="1200" dirty="0" err="1">
                <a:solidFill>
                  <a:srgbClr val="000000"/>
                </a:solidFill>
              </a:rPr>
              <a:t>classi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tutte</a:t>
            </a:r>
            <a:r>
              <a:rPr lang="en-US" sz="1200" dirty="0">
                <a:solidFill>
                  <a:srgbClr val="000000"/>
                </a:solidFill>
              </a:rPr>
              <a:t>).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l’esperienza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PLESSO VOLTA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2110202"/>
          </a:xfrm>
        </p:spPr>
        <p:txBody>
          <a:bodyPr>
            <a:normAutofit/>
          </a:bodyPr>
          <a:lstStyle/>
          <a:p>
            <a:endParaRPr lang="it-IT" sz="2400" b="1" cap="small" dirty="0" smtClean="0"/>
          </a:p>
          <a:p>
            <a:r>
              <a:rPr lang="it-IT" sz="2400" b="1" cap="small" dirty="0" smtClean="0"/>
              <a:t>Partecipazione: 47 risposte su 146 (32 %)</a:t>
            </a:r>
          </a:p>
          <a:p>
            <a:endParaRPr lang="it-IT" b="1" dirty="0"/>
          </a:p>
          <a:p>
            <a:r>
              <a:rPr lang="it-IT" b="1" dirty="0" smtClean="0">
                <a:solidFill>
                  <a:srgbClr val="000000"/>
                </a:solidFill>
              </a:rPr>
              <a:t>SODDISFAZIONE </a:t>
            </a:r>
            <a:r>
              <a:rPr lang="it-IT" b="1" dirty="0">
                <a:solidFill>
                  <a:srgbClr val="000000"/>
                </a:solidFill>
              </a:rPr>
              <a:t>MEDIA POSITIVA:</a:t>
            </a:r>
          </a:p>
          <a:p>
            <a:r>
              <a:rPr lang="it-IT" b="1" dirty="0" smtClean="0">
                <a:solidFill>
                  <a:srgbClr val="000000"/>
                </a:solidFill>
              </a:rPr>
              <a:t>84 </a:t>
            </a:r>
            <a:r>
              <a:rPr lang="it-IT" b="1" dirty="0">
                <a:solidFill>
                  <a:srgbClr val="000000"/>
                </a:solidFill>
              </a:rPr>
              <a:t>%</a:t>
            </a:r>
          </a:p>
          <a:p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824134" y="48393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3081160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cap="all" dirty="0" err="1" smtClean="0"/>
              <a:t>QUALITà</a:t>
            </a:r>
            <a:r>
              <a:rPr lang="it-IT" cap="all" dirty="0" smtClean="0"/>
              <a:t> DELLA SCUOLA</a:t>
            </a:r>
            <a:endParaRPr lang="it-IT" cap="all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230792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) Mio/a </a:t>
            </a:r>
            <a:r>
              <a:rPr lang="en-US" dirty="0" err="1">
                <a:solidFill>
                  <a:srgbClr val="000000"/>
                </a:solidFill>
              </a:rPr>
              <a:t>figlio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trova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bene</a:t>
            </a:r>
            <a:r>
              <a:rPr lang="en-US" dirty="0">
                <a:solidFill>
                  <a:srgbClr val="000000"/>
                </a:solidFill>
              </a:rPr>
              <a:t> con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compagni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671513365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) Mio/a </a:t>
            </a:r>
            <a:r>
              <a:rPr lang="en-US" dirty="0" err="1">
                <a:solidFill>
                  <a:srgbClr val="000000"/>
                </a:solidFill>
              </a:rPr>
              <a:t>figlio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trova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bene</a:t>
            </a:r>
            <a:r>
              <a:rPr lang="en-US" dirty="0">
                <a:solidFill>
                  <a:srgbClr val="000000"/>
                </a:solidFill>
              </a:rPr>
              <a:t> con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suoi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insegnanti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871139269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) Mio/a </a:t>
            </a:r>
            <a:r>
              <a:rPr lang="en-US" dirty="0" err="1">
                <a:solidFill>
                  <a:srgbClr val="000000"/>
                </a:solidFill>
              </a:rPr>
              <a:t>figlio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è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interessato</a:t>
            </a:r>
            <a:r>
              <a:rPr lang="en-US" dirty="0">
                <a:solidFill>
                  <a:srgbClr val="000000"/>
                </a:solidFill>
              </a:rPr>
              <a:t>/a al </a:t>
            </a:r>
            <a:r>
              <a:rPr lang="en-US" dirty="0" err="1">
                <a:solidFill>
                  <a:srgbClr val="000000"/>
                </a:solidFill>
              </a:rPr>
              <a:t>lavoro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scolastico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199831646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4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Gli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insegnanti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propongono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regole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comportamento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valori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educativi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5</a:t>
            </a:r>
            <a:r>
              <a:rPr lang="en-US" sz="1200" dirty="0">
                <a:solidFill>
                  <a:srgbClr val="000000"/>
                </a:solidFill>
              </a:rPr>
              <a:t>) Come </a:t>
            </a:r>
            <a:r>
              <a:rPr lang="en-US" sz="1200" dirty="0" err="1">
                <a:solidFill>
                  <a:srgbClr val="000000"/>
                </a:solidFill>
              </a:rPr>
              <a:t>valuto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l'attenzione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alle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difficoltà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apprendimento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degli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alunni</a:t>
            </a:r>
            <a:r>
              <a:rPr lang="en-US" sz="1200" dirty="0">
                <a:solidFill>
                  <a:srgbClr val="000000"/>
                </a:solidFill>
              </a:rPr>
              <a:t> da parte </a:t>
            </a:r>
            <a:r>
              <a:rPr lang="en-US" sz="1200" dirty="0" err="1">
                <a:solidFill>
                  <a:srgbClr val="000000"/>
                </a:solidFill>
              </a:rPr>
              <a:t>degli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insegnanti</a:t>
            </a:r>
            <a:r>
              <a:rPr lang="en-US" sz="1200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6810496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21</a:t>
            </a:r>
            <a:r>
              <a:rPr lang="en-US" sz="1200" dirty="0">
                <a:solidFill>
                  <a:srgbClr val="000000"/>
                </a:solidFill>
              </a:rPr>
              <a:t>.Ritengo </a:t>
            </a:r>
            <a:r>
              <a:rPr lang="en-US" sz="1200" dirty="0" err="1">
                <a:solidFill>
                  <a:srgbClr val="000000"/>
                </a:solidFill>
              </a:rPr>
              <a:t>che</a:t>
            </a:r>
            <a:r>
              <a:rPr lang="en-US" sz="1200" dirty="0">
                <a:solidFill>
                  <a:srgbClr val="000000"/>
                </a:solidFill>
              </a:rPr>
              <a:t> le </a:t>
            </a:r>
            <a:r>
              <a:rPr lang="en-US" sz="1200" dirty="0" err="1">
                <a:solidFill>
                  <a:srgbClr val="000000"/>
                </a:solidFill>
              </a:rPr>
              <a:t>relazioni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fra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colleghi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siano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collaborazione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rispetto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alle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scelte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lavoro</a:t>
            </a:r>
            <a:r>
              <a:rPr lang="en-US" sz="1200" dirty="0">
                <a:solidFill>
                  <a:srgbClr val="000000"/>
                </a:solidFill>
              </a:rPr>
              <a:t> e al </a:t>
            </a:r>
            <a:r>
              <a:rPr lang="en-US" sz="1200" dirty="0" err="1">
                <a:solidFill>
                  <a:srgbClr val="000000"/>
                </a:solidFill>
              </a:rPr>
              <a:t>conseguimento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finalità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obiettivi</a:t>
            </a:r>
            <a:r>
              <a:rPr lang="en-US" sz="1200" dirty="0">
                <a:solidFill>
                  <a:srgbClr val="000000"/>
                </a:solidFill>
              </a:rPr>
              <a:t>?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intervistati:65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6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Ritengo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soddisfacente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l’attività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curricolare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proposta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7</a:t>
            </a:r>
            <a:r>
              <a:rPr lang="en-US" dirty="0">
                <a:solidFill>
                  <a:srgbClr val="000000"/>
                </a:solidFill>
              </a:rPr>
              <a:t>)  </a:t>
            </a:r>
            <a:r>
              <a:rPr lang="en-US" dirty="0" err="1">
                <a:solidFill>
                  <a:srgbClr val="000000"/>
                </a:solidFill>
              </a:rPr>
              <a:t>Gli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insegnanti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comunicano</a:t>
            </a:r>
            <a:r>
              <a:rPr lang="en-US" dirty="0">
                <a:solidFill>
                  <a:srgbClr val="000000"/>
                </a:solidFill>
              </a:rPr>
              <a:t> con </a:t>
            </a:r>
            <a:r>
              <a:rPr lang="en-US" dirty="0" err="1">
                <a:solidFill>
                  <a:srgbClr val="000000"/>
                </a:solidFill>
              </a:rPr>
              <a:t>chiarezza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criteri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valutazione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RAPPORTI SCUOLA FAMIGLIA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0055027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1</a:t>
            </a:r>
            <a:r>
              <a:rPr lang="en-US" sz="1200" dirty="0">
                <a:solidFill>
                  <a:srgbClr val="000000"/>
                </a:solidFill>
              </a:rPr>
              <a:t>) </a:t>
            </a:r>
            <a:r>
              <a:rPr lang="en-US" sz="1200" dirty="0" err="1">
                <a:solidFill>
                  <a:srgbClr val="000000"/>
                </a:solidFill>
              </a:rPr>
              <a:t>Gli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incontri</a:t>
            </a:r>
            <a:r>
              <a:rPr lang="en-US" sz="1200" dirty="0">
                <a:solidFill>
                  <a:srgbClr val="000000"/>
                </a:solidFill>
              </a:rPr>
              <a:t> con la </a:t>
            </a:r>
            <a:r>
              <a:rPr lang="en-US" sz="1200" dirty="0" err="1">
                <a:solidFill>
                  <a:srgbClr val="000000"/>
                </a:solidFill>
              </a:rPr>
              <a:t>famiglia</a:t>
            </a:r>
            <a:r>
              <a:rPr lang="en-US" sz="1200" dirty="0">
                <a:solidFill>
                  <a:srgbClr val="000000"/>
                </a:solidFill>
              </a:rPr>
              <a:t> (</a:t>
            </a:r>
            <a:r>
              <a:rPr lang="en-US" sz="1200" dirty="0" err="1">
                <a:solidFill>
                  <a:srgbClr val="000000"/>
                </a:solidFill>
              </a:rPr>
              <a:t>colloqui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individuali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assemblee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classe</a:t>
            </a:r>
            <a:r>
              <a:rPr lang="en-US" sz="1200" dirty="0">
                <a:solidFill>
                  <a:srgbClr val="000000"/>
                </a:solidFill>
              </a:rPr>
              <a:t>) </a:t>
            </a:r>
            <a:r>
              <a:rPr lang="en-US" sz="1200" dirty="0" err="1">
                <a:solidFill>
                  <a:srgbClr val="000000"/>
                </a:solidFill>
              </a:rPr>
              <a:t>sono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organizzati</a:t>
            </a:r>
            <a:r>
              <a:rPr lang="en-US" sz="1200" dirty="0">
                <a:solidFill>
                  <a:srgbClr val="000000"/>
                </a:solidFill>
              </a:rPr>
              <a:t> in </a:t>
            </a:r>
            <a:r>
              <a:rPr lang="en-US" sz="1200" dirty="0" err="1">
                <a:solidFill>
                  <a:srgbClr val="000000"/>
                </a:solidFill>
              </a:rPr>
              <a:t>maniera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efficace</a:t>
            </a:r>
            <a:r>
              <a:rPr lang="en-US" sz="1200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076275076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2) </a:t>
            </a:r>
            <a:r>
              <a:rPr lang="en-US" sz="1200" dirty="0" err="1">
                <a:solidFill>
                  <a:srgbClr val="000000"/>
                </a:solidFill>
              </a:rPr>
              <a:t>Sono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soddisfatto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della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comunicazione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scuola</a:t>
            </a:r>
            <a:r>
              <a:rPr lang="en-US" sz="1200" dirty="0">
                <a:solidFill>
                  <a:srgbClr val="000000"/>
                </a:solidFill>
              </a:rPr>
              <a:t> – </a:t>
            </a:r>
            <a:r>
              <a:rPr lang="en-US" sz="1200" dirty="0" err="1">
                <a:solidFill>
                  <a:srgbClr val="000000"/>
                </a:solidFill>
              </a:rPr>
              <a:t>famiglia</a:t>
            </a:r>
            <a:r>
              <a:rPr lang="en-US" sz="1200" dirty="0">
                <a:solidFill>
                  <a:srgbClr val="000000"/>
                </a:solidFill>
              </a:rPr>
              <a:t> (libretto, </a:t>
            </a:r>
            <a:r>
              <a:rPr lang="en-US" sz="1200" dirty="0" err="1">
                <a:solidFill>
                  <a:srgbClr val="000000"/>
                </a:solidFill>
              </a:rPr>
              <a:t>valutazioni</a:t>
            </a:r>
            <a:r>
              <a:rPr lang="en-US" sz="1200" dirty="0">
                <a:solidFill>
                  <a:srgbClr val="000000"/>
                </a:solidFill>
              </a:rPr>
              <a:t> on line, </a:t>
            </a:r>
            <a:r>
              <a:rPr lang="en-US" sz="1200" dirty="0" err="1">
                <a:solidFill>
                  <a:srgbClr val="000000"/>
                </a:solidFill>
              </a:rPr>
              <a:t>comunicazioni</a:t>
            </a:r>
            <a:r>
              <a:rPr lang="en-US" sz="1200" dirty="0">
                <a:solidFill>
                  <a:srgbClr val="000000"/>
                </a:solidFill>
              </a:rPr>
              <a:t> REGEL e </a:t>
            </a:r>
            <a:r>
              <a:rPr lang="en-US" sz="1200" dirty="0" err="1">
                <a:solidFill>
                  <a:srgbClr val="000000"/>
                </a:solidFill>
              </a:rPr>
              <a:t>sito</a:t>
            </a:r>
            <a:r>
              <a:rPr lang="en-US" sz="1200" dirty="0">
                <a:solidFill>
                  <a:srgbClr val="000000"/>
                </a:solidFill>
              </a:rPr>
              <a:t> web )?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3</a:t>
            </a:r>
            <a:r>
              <a:rPr lang="en-US" sz="1200" dirty="0">
                <a:solidFill>
                  <a:srgbClr val="000000"/>
                </a:solidFill>
              </a:rPr>
              <a:t>) </a:t>
            </a:r>
            <a:r>
              <a:rPr lang="en-US" sz="1200" dirty="0" err="1">
                <a:solidFill>
                  <a:srgbClr val="000000"/>
                </a:solidFill>
              </a:rPr>
              <a:t>Sono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soddisfatto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delle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richieste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scuola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nei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confronti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delle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famiglie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riguardo</a:t>
            </a:r>
            <a:r>
              <a:rPr lang="en-US" sz="1200" dirty="0">
                <a:solidFill>
                  <a:srgbClr val="000000"/>
                </a:solidFill>
              </a:rPr>
              <a:t> quote </a:t>
            </a:r>
            <a:r>
              <a:rPr lang="en-US" sz="1200" dirty="0" err="1">
                <a:solidFill>
                  <a:srgbClr val="000000"/>
                </a:solidFill>
              </a:rPr>
              <a:t>viaggi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istruzione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richieste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materiali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contributo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volontario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genitori</a:t>
            </a:r>
            <a:r>
              <a:rPr lang="en-US" sz="1200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4</a:t>
            </a:r>
            <a:r>
              <a:rPr lang="en-US" dirty="0">
                <a:solidFill>
                  <a:srgbClr val="000000"/>
                </a:solidFill>
              </a:rPr>
              <a:t>) Come </a:t>
            </a:r>
            <a:r>
              <a:rPr lang="en-US" dirty="0" err="1">
                <a:solidFill>
                  <a:srgbClr val="000000"/>
                </a:solidFill>
              </a:rPr>
              <a:t>reputo</a:t>
            </a:r>
            <a:r>
              <a:rPr lang="en-US" dirty="0">
                <a:solidFill>
                  <a:srgbClr val="000000"/>
                </a:solidFill>
              </a:rPr>
              <a:t> la </a:t>
            </a:r>
            <a:r>
              <a:rPr lang="en-US" dirty="0" err="1">
                <a:solidFill>
                  <a:srgbClr val="000000"/>
                </a:solidFill>
              </a:rPr>
              <a:t>disponibilità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docenti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all’ascolto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alla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collaborazione</a:t>
            </a:r>
            <a:r>
              <a:rPr lang="en-US" dirty="0">
                <a:solidFill>
                  <a:srgbClr val="000000"/>
                </a:solidFill>
              </a:rPr>
              <a:t> con la </a:t>
            </a:r>
            <a:r>
              <a:rPr lang="en-US" dirty="0" err="1">
                <a:solidFill>
                  <a:srgbClr val="000000"/>
                </a:solidFill>
              </a:rPr>
              <a:t>famiglia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54999859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5</a:t>
            </a:r>
            <a:r>
              <a:rPr lang="en-US" dirty="0">
                <a:solidFill>
                  <a:srgbClr val="000000"/>
                </a:solidFill>
              </a:rPr>
              <a:t>) La </a:t>
            </a:r>
            <a:r>
              <a:rPr lang="en-US" dirty="0" err="1">
                <a:solidFill>
                  <a:srgbClr val="000000"/>
                </a:solidFill>
              </a:rPr>
              <a:t>scuola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comunica</a:t>
            </a:r>
            <a:r>
              <a:rPr lang="en-US" dirty="0">
                <a:solidFill>
                  <a:srgbClr val="000000"/>
                </a:solidFill>
              </a:rPr>
              <a:t> in </a:t>
            </a:r>
            <a:r>
              <a:rPr lang="en-US" dirty="0" err="1">
                <a:solidFill>
                  <a:srgbClr val="000000"/>
                </a:solidFill>
              </a:rPr>
              <a:t>maniera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completa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trasparente</a:t>
            </a:r>
            <a:r>
              <a:rPr lang="en-US" dirty="0">
                <a:solidFill>
                  <a:srgbClr val="000000"/>
                </a:solidFill>
              </a:rPr>
              <a:t>  (</a:t>
            </a:r>
            <a:r>
              <a:rPr lang="en-US" dirty="0" err="1">
                <a:solidFill>
                  <a:srgbClr val="000000"/>
                </a:solidFill>
              </a:rPr>
              <a:t>sito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scolastico</a:t>
            </a:r>
            <a:r>
              <a:rPr lang="en-US" dirty="0">
                <a:solidFill>
                  <a:srgbClr val="000000"/>
                </a:solidFill>
              </a:rPr>
              <a:t> e REGEL)?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6</a:t>
            </a:r>
            <a:r>
              <a:rPr lang="en-US" sz="1200" dirty="0">
                <a:solidFill>
                  <a:srgbClr val="000000"/>
                </a:solidFill>
              </a:rPr>
              <a:t>) </a:t>
            </a:r>
            <a:r>
              <a:rPr lang="en-US" sz="1200" dirty="0" err="1">
                <a:solidFill>
                  <a:srgbClr val="000000"/>
                </a:solidFill>
              </a:rPr>
              <a:t>Sono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adeguatamente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informato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delle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attività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didattiche</a:t>
            </a:r>
            <a:r>
              <a:rPr lang="en-US" sz="1200" dirty="0">
                <a:solidFill>
                  <a:srgbClr val="000000"/>
                </a:solidFill>
              </a:rPr>
              <a:t> e </a:t>
            </a:r>
            <a:r>
              <a:rPr lang="en-US" sz="1200" dirty="0" err="1">
                <a:solidFill>
                  <a:srgbClr val="000000"/>
                </a:solidFill>
              </a:rPr>
              <a:t>dei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progetti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offerti</a:t>
            </a:r>
            <a:r>
              <a:rPr lang="en-US" sz="1200" dirty="0">
                <a:solidFill>
                  <a:srgbClr val="000000"/>
                </a:solidFill>
              </a:rPr>
              <a:t> da </a:t>
            </a:r>
            <a:r>
              <a:rPr lang="en-US" sz="1200" dirty="0" err="1">
                <a:solidFill>
                  <a:srgbClr val="000000"/>
                </a:solidFill>
              </a:rPr>
              <a:t>questa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scuola</a:t>
            </a:r>
            <a:r>
              <a:rPr lang="en-US" sz="1200" dirty="0">
                <a:solidFill>
                  <a:srgbClr val="000000"/>
                </a:solidFill>
              </a:rPr>
              <a:t>?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0C0C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7) La </a:t>
            </a:r>
            <a:r>
              <a:rPr lang="en-US" dirty="0" err="1">
                <a:solidFill>
                  <a:srgbClr val="000000"/>
                </a:solidFill>
              </a:rPr>
              <a:t>Dirigente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è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disponibile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all’ascolto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accoglie</a:t>
            </a:r>
            <a:r>
              <a:rPr lang="en-US" dirty="0">
                <a:solidFill>
                  <a:srgbClr val="000000"/>
                </a:solidFill>
              </a:rPr>
              <a:t> le </a:t>
            </a:r>
            <a:r>
              <a:rPr lang="en-US" dirty="0" err="1">
                <a:solidFill>
                  <a:srgbClr val="000000"/>
                </a:solidFill>
              </a:rPr>
              <a:t>richieste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colloquio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22</a:t>
            </a:r>
            <a:r>
              <a:rPr lang="en-US" dirty="0">
                <a:solidFill>
                  <a:srgbClr val="000000"/>
                </a:solidFill>
              </a:rPr>
              <a:t>. I </a:t>
            </a:r>
            <a:r>
              <a:rPr lang="en-US" dirty="0" err="1">
                <a:solidFill>
                  <a:srgbClr val="000000"/>
                </a:solidFill>
              </a:rPr>
              <a:t>rapporti</a:t>
            </a:r>
            <a:r>
              <a:rPr lang="en-US" dirty="0">
                <a:solidFill>
                  <a:srgbClr val="000000"/>
                </a:solidFill>
              </a:rPr>
              <a:t> con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miei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colleghi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buoni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intervistati:65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802999353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8) </a:t>
            </a:r>
            <a:r>
              <a:rPr lang="en-US" dirty="0" err="1">
                <a:solidFill>
                  <a:srgbClr val="000000"/>
                </a:solidFill>
              </a:rPr>
              <a:t>Quanto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spesso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consulto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scuola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973277412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9) </a:t>
            </a:r>
            <a:r>
              <a:rPr lang="en-US" dirty="0" err="1">
                <a:solidFill>
                  <a:srgbClr val="000000"/>
                </a:solidFill>
              </a:rPr>
              <a:t>Quanto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spesso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consulto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registro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elettronico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917045209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ORGANIZZAZIONE DELLA SCUOLA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9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1) </a:t>
            </a:r>
            <a:r>
              <a:rPr lang="en-US" sz="1200" dirty="0" err="1">
                <a:solidFill>
                  <a:srgbClr val="000000"/>
                </a:solidFill>
              </a:rPr>
              <a:t>Sono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soddisfatto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dell'organizzazione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dell'orario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settimanale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delle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lezioni</a:t>
            </a:r>
            <a:r>
              <a:rPr lang="en-US" sz="1200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2</a:t>
            </a:r>
            <a:r>
              <a:rPr lang="en-US" sz="1200" dirty="0">
                <a:solidFill>
                  <a:srgbClr val="000000"/>
                </a:solidFill>
              </a:rPr>
              <a:t>)  </a:t>
            </a:r>
            <a:r>
              <a:rPr lang="en-US" sz="1200" dirty="0" err="1">
                <a:solidFill>
                  <a:srgbClr val="000000"/>
                </a:solidFill>
              </a:rPr>
              <a:t>Sono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soddisfatto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della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quantità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lavoro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assegnata</a:t>
            </a:r>
            <a:r>
              <a:rPr lang="en-US" sz="1200" dirty="0">
                <a:solidFill>
                  <a:srgbClr val="000000"/>
                </a:solidFill>
              </a:rPr>
              <a:t> per casa (</a:t>
            </a:r>
            <a:r>
              <a:rPr lang="en-US" sz="1200" dirty="0" err="1">
                <a:solidFill>
                  <a:srgbClr val="000000"/>
                </a:solidFill>
              </a:rPr>
              <a:t>compiti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scritti</a:t>
            </a:r>
            <a:r>
              <a:rPr lang="en-US" sz="1200" dirty="0">
                <a:solidFill>
                  <a:srgbClr val="000000"/>
                </a:solidFill>
              </a:rPr>
              <a:t> e/o studio)?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3) </a:t>
            </a:r>
            <a:r>
              <a:rPr lang="en-US" sz="1200" dirty="0" err="1">
                <a:solidFill>
                  <a:srgbClr val="000000"/>
                </a:solidFill>
              </a:rPr>
              <a:t>Sono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soddisfatto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dell'organizzazione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delle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visite</a:t>
            </a:r>
            <a:r>
              <a:rPr lang="en-US" sz="1200" dirty="0">
                <a:solidFill>
                  <a:srgbClr val="000000"/>
                </a:solidFill>
              </a:rPr>
              <a:t> e </a:t>
            </a:r>
            <a:r>
              <a:rPr lang="en-US" sz="1200" dirty="0" err="1">
                <a:solidFill>
                  <a:srgbClr val="000000"/>
                </a:solidFill>
              </a:rPr>
              <a:t>uscite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didattiche</a:t>
            </a:r>
            <a:r>
              <a:rPr lang="en-US" sz="1200" dirty="0">
                <a:solidFill>
                  <a:srgbClr val="000000"/>
                </a:solidFill>
              </a:rPr>
              <a:t> in </a:t>
            </a:r>
            <a:r>
              <a:rPr lang="en-US" sz="1200" dirty="0" err="1">
                <a:solidFill>
                  <a:srgbClr val="000000"/>
                </a:solidFill>
              </a:rPr>
              <a:t>rapporto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programmazione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annuale</a:t>
            </a:r>
            <a:r>
              <a:rPr lang="en-US" sz="1200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003777989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4) </a:t>
            </a:r>
            <a:r>
              <a:rPr lang="en-US" sz="1200" dirty="0" err="1">
                <a:solidFill>
                  <a:srgbClr val="000000"/>
                </a:solidFill>
              </a:rPr>
              <a:t>Sono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soddisfatto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della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disponibilità</a:t>
            </a:r>
            <a:r>
              <a:rPr lang="en-US" sz="1200" dirty="0">
                <a:solidFill>
                  <a:srgbClr val="000000"/>
                </a:solidFill>
              </a:rPr>
              <a:t> e </a:t>
            </a:r>
            <a:r>
              <a:rPr lang="en-US" sz="1200" dirty="0" err="1">
                <a:solidFill>
                  <a:srgbClr val="000000"/>
                </a:solidFill>
              </a:rPr>
              <a:t>della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cortesia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collaboratori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scolastici</a:t>
            </a:r>
            <a:r>
              <a:rPr lang="en-US" sz="1200" dirty="0">
                <a:solidFill>
                  <a:srgbClr val="000000"/>
                </a:solidFill>
              </a:rPr>
              <a:t> (</a:t>
            </a:r>
            <a:r>
              <a:rPr lang="en-US" sz="1200" dirty="0" err="1">
                <a:solidFill>
                  <a:srgbClr val="000000"/>
                </a:solidFill>
              </a:rPr>
              <a:t>bidelli</a:t>
            </a:r>
            <a:r>
              <a:rPr lang="en-US" sz="1200" dirty="0">
                <a:solidFill>
                  <a:srgbClr val="000000"/>
                </a:solidFill>
              </a:rPr>
              <a:t>)?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906386892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5) </a:t>
            </a:r>
            <a:r>
              <a:rPr lang="en-US" sz="1200" dirty="0" err="1">
                <a:solidFill>
                  <a:srgbClr val="000000"/>
                </a:solidFill>
              </a:rPr>
              <a:t>Valuto</a:t>
            </a:r>
            <a:r>
              <a:rPr lang="en-US" sz="1200" dirty="0">
                <a:solidFill>
                  <a:srgbClr val="000000"/>
                </a:solidFill>
              </a:rPr>
              <a:t> in </a:t>
            </a:r>
            <a:r>
              <a:rPr lang="en-US" sz="1200" dirty="0" err="1">
                <a:solidFill>
                  <a:srgbClr val="000000"/>
                </a:solidFill>
              </a:rPr>
              <a:t>modo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la </a:t>
            </a:r>
            <a:r>
              <a:rPr lang="en-US" sz="1200" dirty="0" err="1">
                <a:solidFill>
                  <a:srgbClr val="000000"/>
                </a:solidFill>
              </a:rPr>
              <a:t>disponibilità</a:t>
            </a:r>
            <a:r>
              <a:rPr lang="en-US" sz="1200" dirty="0">
                <a:solidFill>
                  <a:srgbClr val="000000"/>
                </a:solidFill>
              </a:rPr>
              <a:t> e </a:t>
            </a:r>
            <a:r>
              <a:rPr lang="en-US" sz="1200" dirty="0" err="1">
                <a:solidFill>
                  <a:srgbClr val="000000"/>
                </a:solidFill>
              </a:rPr>
              <a:t>della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cortesia</a:t>
            </a:r>
            <a:r>
              <a:rPr lang="en-US" sz="1200" dirty="0">
                <a:solidFill>
                  <a:srgbClr val="000000"/>
                </a:solidFill>
              </a:rPr>
              <a:t> del </a:t>
            </a:r>
            <a:r>
              <a:rPr lang="en-US" sz="1200" dirty="0" err="1">
                <a:solidFill>
                  <a:srgbClr val="000000"/>
                </a:solidFill>
              </a:rPr>
              <a:t>personale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segreteria</a:t>
            </a:r>
            <a:r>
              <a:rPr lang="en-US" sz="1200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040601000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6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soddisfatto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gestione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dell’Istituto</a:t>
            </a:r>
            <a:r>
              <a:rPr lang="en-US" dirty="0">
                <a:solidFill>
                  <a:srgbClr val="000000"/>
                </a:solidFill>
              </a:rPr>
              <a:t> da parte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Dirigenza</a:t>
            </a:r>
            <a:r>
              <a:rPr lang="en-US" dirty="0">
                <a:solidFill>
                  <a:srgbClr val="000000"/>
                </a:solidFill>
              </a:rPr>
              <a:t> 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081921307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7)  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soddisfatto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dell'ordine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pulizia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all’interno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scuola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23.L'istituto </a:t>
            </a:r>
            <a:r>
              <a:rPr lang="en-US" sz="1200" dirty="0" err="1">
                <a:solidFill>
                  <a:srgbClr val="000000"/>
                </a:solidFill>
              </a:rPr>
              <a:t>realizza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efficacemente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l'inclusione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degli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studenti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origine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straniera</a:t>
            </a:r>
            <a:r>
              <a:rPr lang="en-US" sz="1200" dirty="0">
                <a:solidFill>
                  <a:srgbClr val="000000"/>
                </a:solidFill>
              </a:rPr>
              <a:t>, BES e con </a:t>
            </a:r>
            <a:r>
              <a:rPr lang="en-US" sz="1200" dirty="0" err="1">
                <a:solidFill>
                  <a:srgbClr val="000000"/>
                </a:solidFill>
              </a:rPr>
              <a:t>disabilità</a:t>
            </a:r>
            <a:r>
              <a:rPr lang="en-US" sz="1200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intervistati:65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PROGETTI PER L’INCLUSIONE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114426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PROGETTI </a:t>
            </a:r>
            <a:r>
              <a:rPr lang="en-US" sz="1200" dirty="0">
                <a:solidFill>
                  <a:srgbClr val="000000"/>
                </a:solidFill>
              </a:rPr>
              <a:t>PER L'INCLUSIONE  1)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l’esperienza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(</a:t>
            </a:r>
            <a:r>
              <a:rPr lang="en-US" sz="1200" dirty="0" err="1">
                <a:solidFill>
                  <a:srgbClr val="000000"/>
                </a:solidFill>
              </a:rPr>
              <a:t>tutte</a:t>
            </a:r>
            <a:r>
              <a:rPr lang="en-US" sz="1200" dirty="0">
                <a:solidFill>
                  <a:srgbClr val="000000"/>
                </a:solidFill>
              </a:rPr>
              <a:t> le </a:t>
            </a:r>
            <a:r>
              <a:rPr lang="en-US" sz="1200" dirty="0" err="1">
                <a:solidFill>
                  <a:srgbClr val="000000"/>
                </a:solidFill>
              </a:rPr>
              <a:t>classi</a:t>
            </a:r>
            <a:r>
              <a:rPr lang="en-US" sz="1200" dirty="0">
                <a:solidFill>
                  <a:srgbClr val="000000"/>
                </a:solidFill>
              </a:rPr>
              <a:t>)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882454008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2)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l'esperienza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(</a:t>
            </a:r>
            <a:r>
              <a:rPr lang="en-US" sz="1200" dirty="0" err="1">
                <a:solidFill>
                  <a:srgbClr val="000000"/>
                </a:solidFill>
              </a:rPr>
              <a:t>classi</a:t>
            </a:r>
            <a:r>
              <a:rPr lang="en-US" sz="1200" dirty="0">
                <a:solidFill>
                  <a:srgbClr val="000000"/>
                </a:solidFill>
              </a:rPr>
              <a:t> I e II)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154002873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0C0C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3) Ho </a:t>
            </a:r>
            <a:r>
              <a:rPr lang="en-US" dirty="0" err="1">
                <a:solidFill>
                  <a:srgbClr val="000000"/>
                </a:solidFill>
              </a:rPr>
              <a:t>ritenuto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soddisfacente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l'esperienza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educativa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didattica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mio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figlio</a:t>
            </a:r>
            <a:r>
              <a:rPr lang="en-US" dirty="0">
                <a:solidFill>
                  <a:srgbClr val="000000"/>
                </a:solidFill>
              </a:rPr>
              <a:t>/a? (</a:t>
            </a:r>
            <a:r>
              <a:rPr lang="en-US" dirty="0" err="1">
                <a:solidFill>
                  <a:srgbClr val="000000"/>
                </a:solidFill>
              </a:rPr>
              <a:t>classi</a:t>
            </a:r>
            <a:r>
              <a:rPr lang="en-US" dirty="0">
                <a:solidFill>
                  <a:srgbClr val="000000"/>
                </a:solidFill>
              </a:rPr>
              <a:t>  III)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285996771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4)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l'esperienza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(</a:t>
            </a:r>
            <a:r>
              <a:rPr lang="en-US" sz="1200" dirty="0" err="1">
                <a:solidFill>
                  <a:srgbClr val="000000"/>
                </a:solidFill>
              </a:rPr>
              <a:t>classi</a:t>
            </a:r>
            <a:r>
              <a:rPr lang="en-US" sz="1200" dirty="0">
                <a:solidFill>
                  <a:srgbClr val="000000"/>
                </a:solidFill>
              </a:rPr>
              <a:t> II e III)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831048438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5</a:t>
            </a:r>
            <a:r>
              <a:rPr lang="en-US" dirty="0">
                <a:solidFill>
                  <a:srgbClr val="000000"/>
                </a:solidFill>
              </a:rPr>
              <a:t>) Ho </a:t>
            </a:r>
            <a:r>
              <a:rPr lang="en-US" dirty="0" err="1">
                <a:solidFill>
                  <a:srgbClr val="000000"/>
                </a:solidFill>
              </a:rPr>
              <a:t>ritenuto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soddisfacente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l'esperienza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educativa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didattica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mio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figlio</a:t>
            </a:r>
            <a:r>
              <a:rPr lang="en-US" dirty="0">
                <a:solidFill>
                  <a:srgbClr val="000000"/>
                </a:solidFill>
              </a:rPr>
              <a:t>/a? (</a:t>
            </a:r>
            <a:r>
              <a:rPr lang="en-US" dirty="0" err="1">
                <a:solidFill>
                  <a:srgbClr val="000000"/>
                </a:solidFill>
              </a:rPr>
              <a:t>classe</a:t>
            </a:r>
            <a:r>
              <a:rPr lang="en-US" dirty="0">
                <a:solidFill>
                  <a:srgbClr val="000000"/>
                </a:solidFill>
              </a:rPr>
              <a:t> II C)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765428908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6) Ho </a:t>
            </a:r>
            <a:r>
              <a:rPr lang="en-US" dirty="0" err="1">
                <a:solidFill>
                  <a:srgbClr val="000000"/>
                </a:solidFill>
              </a:rPr>
              <a:t>ritenuto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soddisfacente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l'esperienza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educativa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didattica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mio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figlio</a:t>
            </a:r>
            <a:r>
              <a:rPr lang="en-US" dirty="0">
                <a:solidFill>
                  <a:srgbClr val="000000"/>
                </a:solidFill>
              </a:rPr>
              <a:t>/a? (</a:t>
            </a:r>
            <a:r>
              <a:rPr lang="en-US" dirty="0" err="1">
                <a:solidFill>
                  <a:srgbClr val="000000"/>
                </a:solidFill>
              </a:rPr>
              <a:t>classi</a:t>
            </a:r>
            <a:r>
              <a:rPr lang="en-US" dirty="0">
                <a:solidFill>
                  <a:srgbClr val="000000"/>
                </a:solidFill>
              </a:rPr>
              <a:t> II)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690670679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PROGETTI PER SANI STILI DI VITA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0496262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1)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l'esperienza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(</a:t>
            </a:r>
            <a:r>
              <a:rPr lang="en-US" sz="1200" dirty="0" err="1">
                <a:solidFill>
                  <a:srgbClr val="000000"/>
                </a:solidFill>
              </a:rPr>
              <a:t>Classi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tutte</a:t>
            </a:r>
            <a:r>
              <a:rPr lang="en-US" sz="1200" dirty="0">
                <a:solidFill>
                  <a:srgbClr val="000000"/>
                </a:solidFill>
              </a:rPr>
              <a:t>)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431912153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) Ho </a:t>
            </a:r>
            <a:r>
              <a:rPr lang="en-US" dirty="0" err="1">
                <a:solidFill>
                  <a:srgbClr val="000000"/>
                </a:solidFill>
              </a:rPr>
              <a:t>ritenuto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soddisfacente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l'esperienza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educativa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didattica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mio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figlio</a:t>
            </a:r>
            <a:r>
              <a:rPr lang="en-US" dirty="0">
                <a:solidFill>
                  <a:srgbClr val="000000"/>
                </a:solidFill>
              </a:rPr>
              <a:t>/a? (</a:t>
            </a:r>
            <a:r>
              <a:rPr lang="en-US" dirty="0" err="1">
                <a:solidFill>
                  <a:srgbClr val="000000"/>
                </a:solidFill>
              </a:rPr>
              <a:t>Classi</a:t>
            </a:r>
            <a:r>
              <a:rPr lang="en-US" dirty="0">
                <a:solidFill>
                  <a:srgbClr val="000000"/>
                </a:solidFill>
              </a:rPr>
              <a:t> I)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087229376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24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L'Istituto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valorizza</a:t>
            </a:r>
            <a:r>
              <a:rPr lang="en-US" dirty="0">
                <a:solidFill>
                  <a:srgbClr val="000000"/>
                </a:solidFill>
              </a:rPr>
              <a:t> lo </a:t>
            </a:r>
            <a:r>
              <a:rPr lang="en-US" dirty="0" err="1">
                <a:solidFill>
                  <a:srgbClr val="000000"/>
                </a:solidFill>
              </a:rPr>
              <a:t>sviluppo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delle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potenzialità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degli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studenti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più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brillanti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intervistati:65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3)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l'esperienza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(</a:t>
            </a:r>
            <a:r>
              <a:rPr lang="en-US" sz="1200" dirty="0" err="1">
                <a:solidFill>
                  <a:srgbClr val="000000"/>
                </a:solidFill>
              </a:rPr>
              <a:t>Classi</a:t>
            </a:r>
            <a:r>
              <a:rPr lang="en-US" sz="1200" dirty="0">
                <a:solidFill>
                  <a:srgbClr val="000000"/>
                </a:solidFill>
              </a:rPr>
              <a:t> II e III)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231005134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4</a:t>
            </a:r>
            <a:r>
              <a:rPr lang="en-US" sz="1200" dirty="0">
                <a:solidFill>
                  <a:srgbClr val="000000"/>
                </a:solidFill>
              </a:rPr>
              <a:t>)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l'esperienza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(</a:t>
            </a:r>
            <a:r>
              <a:rPr lang="en-US" sz="1200" dirty="0" err="1">
                <a:solidFill>
                  <a:srgbClr val="000000"/>
                </a:solidFill>
              </a:rPr>
              <a:t>classi</a:t>
            </a:r>
            <a:r>
              <a:rPr lang="en-US" sz="1200" dirty="0">
                <a:solidFill>
                  <a:srgbClr val="000000"/>
                </a:solidFill>
              </a:rPr>
              <a:t> II e III)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039704765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0C0C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5) Ho </a:t>
            </a:r>
            <a:r>
              <a:rPr lang="en-US" dirty="0" err="1">
                <a:solidFill>
                  <a:srgbClr val="000000"/>
                </a:solidFill>
              </a:rPr>
              <a:t>ritenuto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soddisfacente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l'esperienza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educativa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didattica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mio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figlio</a:t>
            </a:r>
            <a:r>
              <a:rPr lang="en-US" dirty="0">
                <a:solidFill>
                  <a:srgbClr val="000000"/>
                </a:solidFill>
              </a:rPr>
              <a:t>/a? (</a:t>
            </a:r>
            <a:r>
              <a:rPr lang="en-US" dirty="0" err="1">
                <a:solidFill>
                  <a:srgbClr val="000000"/>
                </a:solidFill>
              </a:rPr>
              <a:t>classi</a:t>
            </a:r>
            <a:r>
              <a:rPr lang="en-US" dirty="0">
                <a:solidFill>
                  <a:srgbClr val="000000"/>
                </a:solidFill>
              </a:rPr>
              <a:t>  III)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158847003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2059845"/>
          </a:xfrm>
        </p:spPr>
        <p:txBody>
          <a:bodyPr/>
          <a:lstStyle/>
          <a:p>
            <a:r>
              <a:rPr lang="it-IT" dirty="0" smtClean="0"/>
              <a:t>PROGETTI PER LA CITTADINANZA EUROPEA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79463" y="3810152"/>
            <a:ext cx="7583487" cy="1219048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9559474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1</a:t>
            </a:r>
            <a:r>
              <a:rPr lang="en-US" sz="1200" dirty="0">
                <a:solidFill>
                  <a:srgbClr val="000000"/>
                </a:solidFill>
              </a:rPr>
              <a:t>)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l'esperienza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(</a:t>
            </a:r>
            <a:r>
              <a:rPr lang="en-US" sz="1200" dirty="0" err="1">
                <a:solidFill>
                  <a:srgbClr val="000000"/>
                </a:solidFill>
              </a:rPr>
              <a:t>Classi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tutte</a:t>
            </a:r>
            <a:r>
              <a:rPr lang="en-US" sz="1200" dirty="0">
                <a:solidFill>
                  <a:srgbClr val="000000"/>
                </a:solidFill>
              </a:rPr>
              <a:t>)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446129531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) Ho </a:t>
            </a:r>
            <a:r>
              <a:rPr lang="en-US" dirty="0" err="1">
                <a:solidFill>
                  <a:srgbClr val="000000"/>
                </a:solidFill>
              </a:rPr>
              <a:t>ritenuto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soddisfacente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l'esperienza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educativa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didattica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mio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figlio</a:t>
            </a:r>
            <a:r>
              <a:rPr lang="en-US" dirty="0">
                <a:solidFill>
                  <a:srgbClr val="000000"/>
                </a:solidFill>
              </a:rPr>
              <a:t>/a? (</a:t>
            </a:r>
            <a:r>
              <a:rPr lang="en-US" dirty="0" err="1">
                <a:solidFill>
                  <a:srgbClr val="000000"/>
                </a:solidFill>
              </a:rPr>
              <a:t>Classi</a:t>
            </a:r>
            <a:r>
              <a:rPr lang="en-US" dirty="0">
                <a:solidFill>
                  <a:srgbClr val="000000"/>
                </a:solidFill>
              </a:rPr>
              <a:t> II)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923322418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3)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l'esperienza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(</a:t>
            </a:r>
            <a:r>
              <a:rPr lang="en-US" sz="1200" dirty="0" err="1">
                <a:solidFill>
                  <a:srgbClr val="000000"/>
                </a:solidFill>
              </a:rPr>
              <a:t>Classi</a:t>
            </a:r>
            <a:r>
              <a:rPr lang="en-US" sz="1200" dirty="0">
                <a:solidFill>
                  <a:srgbClr val="000000"/>
                </a:solidFill>
              </a:rPr>
              <a:t> II e III)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174969194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0C0C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4) Ho </a:t>
            </a:r>
            <a:r>
              <a:rPr lang="en-US" dirty="0" err="1">
                <a:solidFill>
                  <a:srgbClr val="000000"/>
                </a:solidFill>
              </a:rPr>
              <a:t>ritenuto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soddisfacente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l'esperienza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educativa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didattica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mio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figlio</a:t>
            </a:r>
            <a:r>
              <a:rPr lang="en-US" dirty="0">
                <a:solidFill>
                  <a:srgbClr val="000000"/>
                </a:solidFill>
              </a:rPr>
              <a:t>/a? (</a:t>
            </a:r>
            <a:r>
              <a:rPr lang="en-US" dirty="0" err="1">
                <a:solidFill>
                  <a:srgbClr val="000000"/>
                </a:solidFill>
              </a:rPr>
              <a:t>Classi</a:t>
            </a:r>
            <a:r>
              <a:rPr lang="en-US" dirty="0">
                <a:solidFill>
                  <a:srgbClr val="000000"/>
                </a:solidFill>
              </a:rPr>
              <a:t> III)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419962988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PROGETTI EXTRA CURRICOLARI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4387963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1</a:t>
            </a:r>
            <a:r>
              <a:rPr lang="en-US" sz="1200" dirty="0">
                <a:solidFill>
                  <a:srgbClr val="000000"/>
                </a:solidFill>
              </a:rPr>
              <a:t>)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l'esperienza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(</a:t>
            </a:r>
            <a:r>
              <a:rPr lang="en-US" sz="1200" dirty="0" err="1">
                <a:solidFill>
                  <a:srgbClr val="000000"/>
                </a:solidFill>
              </a:rPr>
              <a:t>classi</a:t>
            </a:r>
            <a:r>
              <a:rPr lang="en-US" sz="1200" dirty="0">
                <a:solidFill>
                  <a:srgbClr val="000000"/>
                </a:solidFill>
              </a:rPr>
              <a:t> I) 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546898347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25</a:t>
            </a:r>
            <a:r>
              <a:rPr lang="en-US" dirty="0">
                <a:solidFill>
                  <a:srgbClr val="000000"/>
                </a:solidFill>
              </a:rPr>
              <a:t>.Le </a:t>
            </a:r>
            <a:r>
              <a:rPr lang="en-US" dirty="0" err="1">
                <a:solidFill>
                  <a:srgbClr val="000000"/>
                </a:solidFill>
              </a:rPr>
              <a:t>relazioni</a:t>
            </a:r>
            <a:r>
              <a:rPr lang="en-US" dirty="0">
                <a:solidFill>
                  <a:srgbClr val="000000"/>
                </a:solidFill>
              </a:rPr>
              <a:t> con le </a:t>
            </a:r>
            <a:r>
              <a:rPr lang="en-US" dirty="0" err="1">
                <a:solidFill>
                  <a:srgbClr val="000000"/>
                </a:solidFill>
              </a:rPr>
              <a:t>famiglie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rispetto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collaborazione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intervistati:65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2) Ho </a:t>
            </a:r>
            <a:r>
              <a:rPr lang="en-US" dirty="0" err="1">
                <a:solidFill>
                  <a:srgbClr val="000000"/>
                </a:solidFill>
              </a:rPr>
              <a:t>ritenuto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soddisfacente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l'esperienza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educativa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didattica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mio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figlio</a:t>
            </a:r>
            <a:r>
              <a:rPr lang="en-US" dirty="0">
                <a:solidFill>
                  <a:srgbClr val="000000"/>
                </a:solidFill>
              </a:rPr>
              <a:t>/a? (</a:t>
            </a:r>
            <a:r>
              <a:rPr lang="en-US" dirty="0" err="1">
                <a:solidFill>
                  <a:srgbClr val="000000"/>
                </a:solidFill>
              </a:rPr>
              <a:t>classi</a:t>
            </a:r>
            <a:r>
              <a:rPr lang="en-US" dirty="0">
                <a:solidFill>
                  <a:srgbClr val="000000"/>
                </a:solidFill>
              </a:rPr>
              <a:t> III)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321911353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) Ho </a:t>
            </a:r>
            <a:r>
              <a:rPr lang="en-US" dirty="0" err="1">
                <a:solidFill>
                  <a:srgbClr val="000000"/>
                </a:solidFill>
              </a:rPr>
              <a:t>ritenuto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soddisfacente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l'esperienza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educativa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didattica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mio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figlio</a:t>
            </a:r>
            <a:r>
              <a:rPr lang="en-US" dirty="0">
                <a:solidFill>
                  <a:srgbClr val="000000"/>
                </a:solidFill>
              </a:rPr>
              <a:t>/a? (</a:t>
            </a:r>
            <a:r>
              <a:rPr lang="en-US" dirty="0" err="1">
                <a:solidFill>
                  <a:srgbClr val="000000"/>
                </a:solidFill>
              </a:rPr>
              <a:t>classi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tutte</a:t>
            </a:r>
            <a:r>
              <a:rPr lang="en-US" dirty="0">
                <a:solidFill>
                  <a:srgbClr val="000000"/>
                </a:solidFill>
              </a:rPr>
              <a:t>)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712624375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PLESSO MORO ALUNNI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2110202"/>
          </a:xfrm>
        </p:spPr>
        <p:txBody>
          <a:bodyPr>
            <a:normAutofit/>
          </a:bodyPr>
          <a:lstStyle/>
          <a:p>
            <a:endParaRPr lang="it-IT" sz="2400" b="1" cap="small" dirty="0" smtClean="0"/>
          </a:p>
          <a:p>
            <a:r>
              <a:rPr lang="it-IT" sz="2400" b="1" cap="small" dirty="0" smtClean="0"/>
              <a:t>Partecipazione:  26 risposte su 141 ( 18.4%)</a:t>
            </a:r>
          </a:p>
          <a:p>
            <a:endParaRPr lang="it-IT" b="1" dirty="0"/>
          </a:p>
          <a:p>
            <a:r>
              <a:rPr lang="it-IT" b="1" dirty="0" smtClean="0">
                <a:solidFill>
                  <a:srgbClr val="000000"/>
                </a:solidFill>
              </a:rPr>
              <a:t>SODDISFAZIONE </a:t>
            </a:r>
            <a:r>
              <a:rPr lang="it-IT" b="1" dirty="0">
                <a:solidFill>
                  <a:srgbClr val="000000"/>
                </a:solidFill>
              </a:rPr>
              <a:t>MEDIA POSITIVA:</a:t>
            </a:r>
          </a:p>
          <a:p>
            <a:r>
              <a:rPr lang="it-IT" b="1" dirty="0" smtClean="0">
                <a:solidFill>
                  <a:srgbClr val="000000"/>
                </a:solidFill>
              </a:rPr>
              <a:t>65 </a:t>
            </a:r>
            <a:r>
              <a:rPr lang="it-IT" b="1" dirty="0">
                <a:solidFill>
                  <a:srgbClr val="000000"/>
                </a:solidFill>
              </a:rPr>
              <a:t>%</a:t>
            </a:r>
          </a:p>
          <a:p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824134" y="48393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5261891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1. </a:t>
            </a:r>
            <a:r>
              <a:rPr lang="en-US" dirty="0" err="1">
                <a:solidFill>
                  <a:srgbClr val="000000"/>
                </a:solidFill>
              </a:rPr>
              <a:t>Frequento</a:t>
            </a:r>
            <a:r>
              <a:rPr lang="en-US" dirty="0">
                <a:solidFill>
                  <a:srgbClr val="000000"/>
                </a:solidFill>
              </a:rPr>
              <a:t> la </a:t>
            </a:r>
            <a:r>
              <a:rPr lang="en-US" dirty="0" err="1">
                <a:solidFill>
                  <a:srgbClr val="000000"/>
                </a:solidFill>
              </a:rPr>
              <a:t>classe</a:t>
            </a:r>
            <a:r>
              <a:rPr lang="en-US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intervistati:26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19242423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2. Durante </a:t>
            </a:r>
            <a:r>
              <a:rPr lang="en-US" dirty="0" err="1">
                <a:solidFill>
                  <a:srgbClr val="000000"/>
                </a:solidFill>
              </a:rPr>
              <a:t>una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normale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giornata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quante</a:t>
            </a:r>
            <a:r>
              <a:rPr lang="en-US" dirty="0">
                <a:solidFill>
                  <a:srgbClr val="000000"/>
                </a:solidFill>
              </a:rPr>
              <a:t> ore </a:t>
            </a:r>
            <a:r>
              <a:rPr lang="en-US" dirty="0" err="1">
                <a:solidFill>
                  <a:srgbClr val="000000"/>
                </a:solidFill>
              </a:rPr>
              <a:t>dedico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svolgere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compiti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assegnati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intervistati:26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129036500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3. </a:t>
            </a:r>
            <a:r>
              <a:rPr lang="en-US" dirty="0" err="1">
                <a:solidFill>
                  <a:srgbClr val="000000"/>
                </a:solidFill>
              </a:rPr>
              <a:t>Collaboro</a:t>
            </a:r>
            <a:r>
              <a:rPr lang="en-US" dirty="0">
                <a:solidFill>
                  <a:srgbClr val="000000"/>
                </a:solidFill>
              </a:rPr>
              <a:t> con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miei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compagni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classe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durante</a:t>
            </a:r>
            <a:r>
              <a:rPr lang="en-US" dirty="0">
                <a:solidFill>
                  <a:srgbClr val="000000"/>
                </a:solidFill>
              </a:rPr>
              <a:t> le </a:t>
            </a:r>
            <a:r>
              <a:rPr lang="en-US" dirty="0" err="1">
                <a:solidFill>
                  <a:srgbClr val="000000"/>
                </a:solidFill>
              </a:rPr>
              <a:t>attività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scolastiche</a:t>
            </a:r>
            <a:r>
              <a:rPr lang="en-US" dirty="0">
                <a:solidFill>
                  <a:srgbClr val="000000"/>
                </a:solidFill>
              </a:rPr>
              <a:t>?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intervistati:26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987206740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4. </a:t>
            </a:r>
            <a:r>
              <a:rPr lang="en-US" dirty="0" err="1">
                <a:solidFill>
                  <a:srgbClr val="000000"/>
                </a:solidFill>
              </a:rPr>
              <a:t>Mi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è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capitato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prendere</a:t>
            </a:r>
            <a:r>
              <a:rPr lang="en-US" dirty="0">
                <a:solidFill>
                  <a:srgbClr val="000000"/>
                </a:solidFill>
              </a:rPr>
              <a:t> in </a:t>
            </a:r>
            <a:r>
              <a:rPr lang="en-US" dirty="0" err="1">
                <a:solidFill>
                  <a:srgbClr val="000000"/>
                </a:solidFill>
              </a:rPr>
              <a:t>giro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alcuni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compagni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classe</a:t>
            </a:r>
            <a:r>
              <a:rPr lang="en-US" dirty="0">
                <a:solidFill>
                  <a:srgbClr val="000000"/>
                </a:solidFill>
              </a:rPr>
              <a:t>?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intervistati:26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545509139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5.  In </a:t>
            </a:r>
            <a:r>
              <a:rPr lang="en-US" dirty="0" err="1">
                <a:solidFill>
                  <a:srgbClr val="000000"/>
                </a:solidFill>
              </a:rPr>
              <a:t>classe</a:t>
            </a:r>
            <a:r>
              <a:rPr lang="en-US" dirty="0">
                <a:solidFill>
                  <a:srgbClr val="000000"/>
                </a:solidFill>
              </a:rPr>
              <a:t> ci 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compagni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che</a:t>
            </a:r>
            <a:r>
              <a:rPr lang="en-US" dirty="0">
                <a:solidFill>
                  <a:srgbClr val="000000"/>
                </a:solidFill>
              </a:rPr>
              <a:t> mi </a:t>
            </a:r>
            <a:r>
              <a:rPr lang="en-US" dirty="0" err="1">
                <a:solidFill>
                  <a:srgbClr val="000000"/>
                </a:solidFill>
              </a:rPr>
              <a:t>prendono</a:t>
            </a:r>
            <a:r>
              <a:rPr lang="en-US" dirty="0">
                <a:solidFill>
                  <a:srgbClr val="000000"/>
                </a:solidFill>
              </a:rPr>
              <a:t> in </a:t>
            </a:r>
            <a:r>
              <a:rPr lang="en-US" dirty="0" err="1">
                <a:solidFill>
                  <a:srgbClr val="000000"/>
                </a:solidFill>
              </a:rPr>
              <a:t>giro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intervistati:26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149228956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6. Ho </a:t>
            </a:r>
            <a:r>
              <a:rPr lang="en-US" dirty="0" err="1">
                <a:solidFill>
                  <a:srgbClr val="000000"/>
                </a:solidFill>
              </a:rPr>
              <a:t>assistito</a:t>
            </a:r>
            <a:r>
              <a:rPr lang="en-US" dirty="0">
                <a:solidFill>
                  <a:srgbClr val="000000"/>
                </a:solidFill>
              </a:rPr>
              <a:t> ad </a:t>
            </a:r>
            <a:r>
              <a:rPr lang="en-US" dirty="0" err="1">
                <a:solidFill>
                  <a:srgbClr val="000000"/>
                </a:solidFill>
              </a:rPr>
              <a:t>episodi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violenza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scuola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intervistati:26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7. </a:t>
            </a:r>
            <a:r>
              <a:rPr lang="en-US" dirty="0" err="1">
                <a:solidFill>
                  <a:srgbClr val="000000"/>
                </a:solidFill>
              </a:rPr>
              <a:t>Quando</a:t>
            </a:r>
            <a:r>
              <a:rPr lang="en-US" dirty="0">
                <a:solidFill>
                  <a:srgbClr val="000000"/>
                </a:solidFill>
              </a:rPr>
              <a:t> ho </a:t>
            </a:r>
            <a:r>
              <a:rPr lang="en-US" dirty="0" err="1">
                <a:solidFill>
                  <a:srgbClr val="000000"/>
                </a:solidFill>
              </a:rPr>
              <a:t>dei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problemi</a:t>
            </a:r>
            <a:r>
              <a:rPr lang="en-US" dirty="0">
                <a:solidFill>
                  <a:srgbClr val="000000"/>
                </a:solidFill>
              </a:rPr>
              <a:t> con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miei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compagni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classe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cerco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soluzione</a:t>
            </a:r>
            <a:r>
              <a:rPr lang="en-US" dirty="0">
                <a:solidFill>
                  <a:srgbClr val="000000"/>
                </a:solidFill>
              </a:rPr>
              <a:t> con </a:t>
            </a:r>
            <a:r>
              <a:rPr lang="en-US" dirty="0" err="1">
                <a:solidFill>
                  <a:srgbClr val="000000"/>
                </a:solidFill>
              </a:rPr>
              <a:t>loro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intervistati:26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663474952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26. Le </a:t>
            </a:r>
            <a:r>
              <a:rPr lang="en-US" dirty="0" err="1">
                <a:solidFill>
                  <a:srgbClr val="000000"/>
                </a:solidFill>
              </a:rPr>
              <a:t>relazioni</a:t>
            </a:r>
            <a:r>
              <a:rPr lang="en-US" dirty="0">
                <a:solidFill>
                  <a:srgbClr val="000000"/>
                </a:solidFill>
              </a:rPr>
              <a:t> con </a:t>
            </a:r>
            <a:r>
              <a:rPr lang="en-US" dirty="0" err="1">
                <a:solidFill>
                  <a:srgbClr val="000000"/>
                </a:solidFill>
              </a:rPr>
              <a:t>gli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alunni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rispetto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collaborazione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intervistati:65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8. I </a:t>
            </a:r>
            <a:r>
              <a:rPr lang="en-US" dirty="0" err="1">
                <a:solidFill>
                  <a:srgbClr val="000000"/>
                </a:solidFill>
              </a:rPr>
              <a:t>miei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insegnanti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spiegano</a:t>
            </a:r>
            <a:r>
              <a:rPr lang="en-US" dirty="0">
                <a:solidFill>
                  <a:srgbClr val="000000"/>
                </a:solidFill>
              </a:rPr>
              <a:t> in </a:t>
            </a:r>
            <a:r>
              <a:rPr lang="en-US" dirty="0" err="1">
                <a:solidFill>
                  <a:srgbClr val="000000"/>
                </a:solidFill>
              </a:rPr>
              <a:t>modo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chiaro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intervistati:26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9. In </a:t>
            </a:r>
            <a:r>
              <a:rPr lang="en-US" dirty="0" err="1">
                <a:solidFill>
                  <a:srgbClr val="000000"/>
                </a:solidFill>
              </a:rPr>
              <a:t>classe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facciamo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discussioni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gruppo</a:t>
            </a:r>
            <a:r>
              <a:rPr lang="en-US" dirty="0">
                <a:solidFill>
                  <a:srgbClr val="000000"/>
                </a:solidFill>
              </a:rPr>
              <a:t>?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intervistati:26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10. </a:t>
            </a:r>
            <a:r>
              <a:rPr lang="en-US" dirty="0" err="1">
                <a:solidFill>
                  <a:srgbClr val="000000"/>
                </a:solidFill>
              </a:rPr>
              <a:t>Ricevo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indicazioni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miei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insegnanti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su</a:t>
            </a:r>
            <a:r>
              <a:rPr lang="en-US" dirty="0">
                <a:solidFill>
                  <a:srgbClr val="000000"/>
                </a:solidFill>
              </a:rPr>
              <a:t> come fare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compiti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intervistati:26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11. </a:t>
            </a:r>
            <a:r>
              <a:rPr lang="en-US" dirty="0" err="1">
                <a:solidFill>
                  <a:srgbClr val="000000"/>
                </a:solidFill>
              </a:rPr>
              <a:t>Correggiamo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insieme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agli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insegnanti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gli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esercizi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compiti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intervistati:26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12. </a:t>
            </a:r>
            <a:r>
              <a:rPr lang="en-US" dirty="0" err="1">
                <a:solidFill>
                  <a:srgbClr val="000000"/>
                </a:solidFill>
              </a:rPr>
              <a:t>Gli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insegnanti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fanno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domande</a:t>
            </a:r>
            <a:r>
              <a:rPr lang="en-US" dirty="0">
                <a:solidFill>
                  <a:srgbClr val="000000"/>
                </a:solidFill>
              </a:rPr>
              <a:t> per </a:t>
            </a:r>
            <a:r>
              <a:rPr lang="en-US" dirty="0" err="1">
                <a:solidFill>
                  <a:srgbClr val="000000"/>
                </a:solidFill>
              </a:rPr>
              <a:t>vedere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cosa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abbiamo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capito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intervistati:26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13. </a:t>
            </a:r>
            <a:r>
              <a:rPr lang="en-US" dirty="0" err="1">
                <a:solidFill>
                  <a:srgbClr val="000000"/>
                </a:solidFill>
              </a:rPr>
              <a:t>Gli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insegnanti</a:t>
            </a:r>
            <a:r>
              <a:rPr lang="en-US" dirty="0">
                <a:solidFill>
                  <a:srgbClr val="000000"/>
                </a:solidFill>
              </a:rPr>
              <a:t> ci </a:t>
            </a:r>
            <a:r>
              <a:rPr lang="en-US" dirty="0" err="1">
                <a:solidFill>
                  <a:srgbClr val="000000"/>
                </a:solidFill>
              </a:rPr>
              <a:t>spiegano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criteri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valutazione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intervistati:26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14. </a:t>
            </a:r>
            <a:r>
              <a:rPr lang="en-US" dirty="0" err="1">
                <a:solidFill>
                  <a:srgbClr val="000000"/>
                </a:solidFill>
              </a:rPr>
              <a:t>Gli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insegnanti</a:t>
            </a:r>
            <a:r>
              <a:rPr lang="en-US" dirty="0">
                <a:solidFill>
                  <a:srgbClr val="000000"/>
                </a:solidFill>
              </a:rPr>
              <a:t> mi </a:t>
            </a:r>
            <a:r>
              <a:rPr lang="en-US" dirty="0" err="1">
                <a:solidFill>
                  <a:srgbClr val="000000"/>
                </a:solidFill>
              </a:rPr>
              <a:t>danno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consigli</a:t>
            </a:r>
            <a:r>
              <a:rPr lang="en-US" dirty="0">
                <a:solidFill>
                  <a:srgbClr val="000000"/>
                </a:solidFill>
              </a:rPr>
              <a:t> per </a:t>
            </a:r>
            <a:r>
              <a:rPr lang="en-US" dirty="0" err="1">
                <a:solidFill>
                  <a:srgbClr val="000000"/>
                </a:solidFill>
              </a:rPr>
              <a:t>migliorare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intervistati:26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15. A </a:t>
            </a:r>
            <a:r>
              <a:rPr lang="en-US" dirty="0" err="1">
                <a:solidFill>
                  <a:srgbClr val="000000"/>
                </a:solidFill>
              </a:rPr>
              <a:t>scuola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facciamo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esercizi</a:t>
            </a:r>
            <a:r>
              <a:rPr lang="en-US" dirty="0">
                <a:solidFill>
                  <a:srgbClr val="000000"/>
                </a:solidFill>
              </a:rPr>
              <a:t> da soli?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intervistati:26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089354949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16.  A </a:t>
            </a:r>
            <a:r>
              <a:rPr lang="en-US" dirty="0" err="1">
                <a:solidFill>
                  <a:srgbClr val="000000"/>
                </a:solidFill>
              </a:rPr>
              <a:t>scuola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facciamo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esercizi</a:t>
            </a:r>
            <a:r>
              <a:rPr lang="en-US" dirty="0">
                <a:solidFill>
                  <a:srgbClr val="000000"/>
                </a:solidFill>
              </a:rPr>
              <a:t> in </a:t>
            </a:r>
            <a:r>
              <a:rPr lang="en-US" dirty="0" err="1">
                <a:solidFill>
                  <a:srgbClr val="000000"/>
                </a:solidFill>
              </a:rPr>
              <a:t>coppia</a:t>
            </a:r>
            <a:r>
              <a:rPr lang="en-US" dirty="0">
                <a:solidFill>
                  <a:srgbClr val="000000"/>
                </a:solidFill>
              </a:rPr>
              <a:t> o in </a:t>
            </a:r>
            <a:r>
              <a:rPr lang="en-US" dirty="0" err="1">
                <a:solidFill>
                  <a:srgbClr val="000000"/>
                </a:solidFill>
              </a:rPr>
              <a:t>gruppo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intervistati:26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17. A </a:t>
            </a:r>
            <a:r>
              <a:rPr lang="en-US" dirty="0" err="1">
                <a:solidFill>
                  <a:srgbClr val="000000"/>
                </a:solidFill>
              </a:rPr>
              <a:t>scuola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facciamo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ricerche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progetti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esperimenti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intervistati:26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1. </a:t>
            </a:r>
            <a:r>
              <a:rPr lang="en-US" dirty="0" err="1">
                <a:solidFill>
                  <a:schemeClr val="tx1"/>
                </a:solidFill>
              </a:rPr>
              <a:t>Sono</a:t>
            </a:r>
            <a:r>
              <a:rPr lang="en-US" dirty="0">
                <a:solidFill>
                  <a:schemeClr val="tx1"/>
                </a:solidFill>
              </a:rPr>
              <a:t> un </a:t>
            </a:r>
            <a:r>
              <a:rPr lang="en-US" dirty="0" err="1">
                <a:solidFill>
                  <a:schemeClr val="tx1"/>
                </a:solidFill>
              </a:rPr>
              <a:t>docente</a:t>
            </a:r>
            <a:r>
              <a:rPr lang="en-US" dirty="0">
                <a:solidFill>
                  <a:schemeClr val="tx1"/>
                </a:solidFill>
              </a:rPr>
              <a:t> di...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intervistati:65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27. </a:t>
            </a:r>
            <a:r>
              <a:rPr lang="en-US" dirty="0" err="1">
                <a:solidFill>
                  <a:srgbClr val="000000"/>
                </a:solidFill>
              </a:rPr>
              <a:t>Docenti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personale</a:t>
            </a:r>
            <a:r>
              <a:rPr lang="en-US" dirty="0">
                <a:solidFill>
                  <a:srgbClr val="000000"/>
                </a:solidFill>
              </a:rPr>
              <a:t> ATA </a:t>
            </a:r>
            <a:r>
              <a:rPr lang="en-US" dirty="0" err="1">
                <a:solidFill>
                  <a:srgbClr val="000000"/>
                </a:solidFill>
              </a:rPr>
              <a:t>collaborano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positivamente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intervistati:65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583113271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18. </a:t>
            </a:r>
            <a:r>
              <a:rPr lang="en-US" dirty="0" err="1">
                <a:solidFill>
                  <a:srgbClr val="000000"/>
                </a:solidFill>
              </a:rPr>
              <a:t>Seguo</a:t>
            </a:r>
            <a:r>
              <a:rPr lang="en-US" dirty="0">
                <a:solidFill>
                  <a:srgbClr val="000000"/>
                </a:solidFill>
              </a:rPr>
              <a:t> con </a:t>
            </a:r>
            <a:r>
              <a:rPr lang="en-US" dirty="0" err="1">
                <a:solidFill>
                  <a:srgbClr val="000000"/>
                </a:solidFill>
              </a:rPr>
              <a:t>piacere</a:t>
            </a:r>
            <a:r>
              <a:rPr lang="en-US" dirty="0">
                <a:solidFill>
                  <a:srgbClr val="000000"/>
                </a:solidFill>
              </a:rPr>
              <a:t> le </a:t>
            </a:r>
            <a:r>
              <a:rPr lang="en-US" dirty="0" err="1">
                <a:solidFill>
                  <a:srgbClr val="000000"/>
                </a:solidFill>
              </a:rPr>
              <a:t>lezioni</a:t>
            </a:r>
            <a:r>
              <a:rPr lang="en-US" dirty="0">
                <a:solidFill>
                  <a:srgbClr val="000000"/>
                </a:solidFill>
              </a:rPr>
              <a:t>?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intervistati:26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72958588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19.  I </a:t>
            </a:r>
            <a:r>
              <a:rPr lang="en-US" dirty="0" err="1">
                <a:solidFill>
                  <a:srgbClr val="000000"/>
                </a:solidFill>
              </a:rPr>
              <a:t>progetti</a:t>
            </a:r>
            <a:r>
              <a:rPr lang="en-US" dirty="0">
                <a:solidFill>
                  <a:srgbClr val="000000"/>
                </a:solidFill>
              </a:rPr>
              <a:t> e le </a:t>
            </a:r>
            <a:r>
              <a:rPr lang="en-US" dirty="0" err="1">
                <a:solidFill>
                  <a:srgbClr val="000000"/>
                </a:solidFill>
              </a:rPr>
              <a:t>attività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aggiuntive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interessanti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intervistati:26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20. </a:t>
            </a:r>
            <a:r>
              <a:rPr lang="en-US" dirty="0" err="1">
                <a:solidFill>
                  <a:srgbClr val="000000"/>
                </a:solidFill>
              </a:rPr>
              <a:t>Utilizziamo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gli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strumenti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informatici</a:t>
            </a:r>
            <a:r>
              <a:rPr lang="en-US" dirty="0">
                <a:solidFill>
                  <a:srgbClr val="000000"/>
                </a:solidFill>
              </a:rPr>
              <a:t> (computer, LIM, tablet, </a:t>
            </a:r>
            <a:r>
              <a:rPr lang="en-US" dirty="0" err="1">
                <a:solidFill>
                  <a:srgbClr val="000000"/>
                </a:solidFill>
              </a:rPr>
              <a:t>altro</a:t>
            </a:r>
            <a:r>
              <a:rPr lang="en-US" dirty="0">
                <a:solidFill>
                  <a:srgbClr val="000000"/>
                </a:solidFill>
              </a:rPr>
              <a:t>)?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intervistati:26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536936366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21. Le </a:t>
            </a:r>
            <a:r>
              <a:rPr lang="en-US" dirty="0" err="1">
                <a:solidFill>
                  <a:srgbClr val="000000"/>
                </a:solidFill>
              </a:rPr>
              <a:t>uscite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didattiche</a:t>
            </a:r>
            <a:r>
              <a:rPr lang="en-US" dirty="0">
                <a:solidFill>
                  <a:srgbClr val="000000"/>
                </a:solidFill>
              </a:rPr>
              <a:t> e le </a:t>
            </a:r>
            <a:r>
              <a:rPr lang="en-US" dirty="0" err="1">
                <a:solidFill>
                  <a:srgbClr val="000000"/>
                </a:solidFill>
              </a:rPr>
              <a:t>gite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vengono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organizzate</a:t>
            </a:r>
            <a:r>
              <a:rPr lang="en-US" dirty="0">
                <a:solidFill>
                  <a:srgbClr val="000000"/>
                </a:solidFill>
              </a:rPr>
              <a:t> mi </a:t>
            </a:r>
            <a:r>
              <a:rPr lang="en-US" dirty="0" err="1">
                <a:solidFill>
                  <a:srgbClr val="000000"/>
                </a:solidFill>
              </a:rPr>
              <a:t>piacciono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intervistati:26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22. </a:t>
            </a:r>
            <a:r>
              <a:rPr lang="en-US" dirty="0" err="1">
                <a:solidFill>
                  <a:srgbClr val="000000"/>
                </a:solidFill>
              </a:rPr>
              <a:t>L’ambiente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scolastico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è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pulito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ordinato</a:t>
            </a:r>
            <a:r>
              <a:rPr lang="en-US" dirty="0">
                <a:solidFill>
                  <a:srgbClr val="000000"/>
                </a:solidFill>
              </a:rPr>
              <a:t>?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intervistati:26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>
                <a:solidFill>
                  <a:srgbClr val="000000"/>
                </a:solidFill>
              </a:rPr>
              <a:t>23. Le </a:t>
            </a:r>
            <a:r>
              <a:rPr lang="en-US" sz="1200" dirty="0" err="1">
                <a:solidFill>
                  <a:srgbClr val="000000"/>
                </a:solidFill>
              </a:rPr>
              <a:t>attrezzature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presenti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adeguate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alle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attività</a:t>
            </a:r>
            <a:r>
              <a:rPr lang="en-US" sz="1200" dirty="0">
                <a:solidFill>
                  <a:srgbClr val="000000"/>
                </a:solidFill>
              </a:rPr>
              <a:t> (</a:t>
            </a:r>
            <a:r>
              <a:rPr lang="en-US" sz="1200" dirty="0" err="1">
                <a:solidFill>
                  <a:srgbClr val="000000"/>
                </a:solidFill>
              </a:rPr>
              <a:t>attrezzature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informatiche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laboratori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palestre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ecc</a:t>
            </a:r>
            <a:r>
              <a:rPr lang="en-US" sz="1200" dirty="0">
                <a:solidFill>
                  <a:srgbClr val="000000"/>
                </a:solidFill>
              </a:rPr>
              <a:t>...)?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intervistati:26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572132696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PLESSO VOLTA ALUNNI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2110202"/>
          </a:xfrm>
        </p:spPr>
        <p:txBody>
          <a:bodyPr>
            <a:normAutofit/>
          </a:bodyPr>
          <a:lstStyle/>
          <a:p>
            <a:endParaRPr lang="it-IT" sz="2400" b="1" cap="small" dirty="0" smtClean="0"/>
          </a:p>
          <a:p>
            <a:r>
              <a:rPr lang="it-IT" sz="2400" b="1" cap="small" dirty="0" smtClean="0"/>
              <a:t>Partecipazione: 47 risposte su 153 ( 30.7%)</a:t>
            </a:r>
          </a:p>
          <a:p>
            <a:endParaRPr lang="it-IT" b="1" dirty="0"/>
          </a:p>
          <a:p>
            <a:r>
              <a:rPr lang="it-IT" b="1" dirty="0" smtClean="0">
                <a:solidFill>
                  <a:srgbClr val="000000"/>
                </a:solidFill>
              </a:rPr>
              <a:t>SODDISFAZIONE </a:t>
            </a:r>
            <a:r>
              <a:rPr lang="it-IT" b="1" dirty="0">
                <a:solidFill>
                  <a:srgbClr val="000000"/>
                </a:solidFill>
              </a:rPr>
              <a:t>MEDIA POSITIVA:</a:t>
            </a:r>
          </a:p>
          <a:p>
            <a:r>
              <a:rPr lang="it-IT" b="1" dirty="0" smtClean="0">
                <a:solidFill>
                  <a:srgbClr val="000000"/>
                </a:solidFill>
              </a:rPr>
              <a:t>69 </a:t>
            </a:r>
            <a:r>
              <a:rPr lang="it-IT" b="1" dirty="0">
                <a:solidFill>
                  <a:srgbClr val="000000"/>
                </a:solidFill>
              </a:rPr>
              <a:t>%</a:t>
            </a:r>
          </a:p>
          <a:p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824134" y="48393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5261891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Frequento</a:t>
            </a:r>
            <a:r>
              <a:rPr lang="en-US" dirty="0">
                <a:solidFill>
                  <a:srgbClr val="000000"/>
                </a:solidFill>
              </a:rPr>
              <a:t> la </a:t>
            </a:r>
            <a:r>
              <a:rPr lang="en-US" dirty="0" err="1">
                <a:solidFill>
                  <a:srgbClr val="000000"/>
                </a:solidFill>
              </a:rPr>
              <a:t>classe</a:t>
            </a:r>
            <a:r>
              <a:rPr lang="en-US" dirty="0">
                <a:solidFill>
                  <a:srgbClr val="000000"/>
                </a:solidFill>
              </a:rPr>
              <a:t> ...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2) Durante </a:t>
            </a:r>
            <a:r>
              <a:rPr lang="en-US" dirty="0" err="1">
                <a:solidFill>
                  <a:srgbClr val="000000"/>
                </a:solidFill>
              </a:rPr>
              <a:t>una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normale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giornata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quante</a:t>
            </a:r>
            <a:r>
              <a:rPr lang="en-US" dirty="0">
                <a:solidFill>
                  <a:srgbClr val="000000"/>
                </a:solidFill>
              </a:rPr>
              <a:t> ore </a:t>
            </a:r>
            <a:r>
              <a:rPr lang="en-US" dirty="0" err="1">
                <a:solidFill>
                  <a:srgbClr val="000000"/>
                </a:solidFill>
              </a:rPr>
              <a:t>dedico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svolgere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compiti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assegnati</a:t>
            </a:r>
            <a:r>
              <a:rPr lang="en-US" dirty="0">
                <a:solidFill>
                  <a:srgbClr val="000000"/>
                </a:solidFill>
              </a:rPr>
              <a:t> per casa?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Collaboro</a:t>
            </a:r>
            <a:r>
              <a:rPr lang="en-US" dirty="0">
                <a:solidFill>
                  <a:srgbClr val="000000"/>
                </a:solidFill>
              </a:rPr>
              <a:t> con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miei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compagni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classe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durante</a:t>
            </a:r>
            <a:r>
              <a:rPr lang="en-US" dirty="0">
                <a:solidFill>
                  <a:srgbClr val="000000"/>
                </a:solidFill>
              </a:rPr>
              <a:t> le </a:t>
            </a:r>
            <a:r>
              <a:rPr lang="en-US" dirty="0" err="1">
                <a:solidFill>
                  <a:srgbClr val="000000"/>
                </a:solidFill>
              </a:rPr>
              <a:t>attività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scolastiche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28</a:t>
            </a:r>
            <a:r>
              <a:rPr lang="en-US" dirty="0">
                <a:solidFill>
                  <a:srgbClr val="000000"/>
                </a:solidFill>
              </a:rPr>
              <a:t>.I </a:t>
            </a:r>
            <a:r>
              <a:rPr lang="en-US" dirty="0" err="1">
                <a:solidFill>
                  <a:srgbClr val="000000"/>
                </a:solidFill>
              </a:rPr>
              <a:t>locali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scuola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accoglienti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puliti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intervistati:65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850668165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4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Mi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è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capitato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prendere</a:t>
            </a:r>
            <a:r>
              <a:rPr lang="en-US" dirty="0">
                <a:solidFill>
                  <a:srgbClr val="000000"/>
                </a:solidFill>
              </a:rPr>
              <a:t> in </a:t>
            </a:r>
            <a:r>
              <a:rPr lang="en-US" dirty="0" err="1">
                <a:solidFill>
                  <a:srgbClr val="000000"/>
                </a:solidFill>
              </a:rPr>
              <a:t>giro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alcuni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compagni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classe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972227546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5</a:t>
            </a:r>
            <a:r>
              <a:rPr lang="en-US" dirty="0">
                <a:solidFill>
                  <a:srgbClr val="000000"/>
                </a:solidFill>
              </a:rPr>
              <a:t>) In </a:t>
            </a:r>
            <a:r>
              <a:rPr lang="en-US" dirty="0" err="1">
                <a:solidFill>
                  <a:srgbClr val="000000"/>
                </a:solidFill>
              </a:rPr>
              <a:t>classe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compagni</a:t>
            </a:r>
            <a:r>
              <a:rPr lang="en-US" dirty="0">
                <a:solidFill>
                  <a:srgbClr val="000000"/>
                </a:solidFill>
              </a:rPr>
              <a:t> mi </a:t>
            </a:r>
            <a:r>
              <a:rPr lang="en-US" dirty="0" err="1">
                <a:solidFill>
                  <a:srgbClr val="000000"/>
                </a:solidFill>
              </a:rPr>
              <a:t>prendono</a:t>
            </a:r>
            <a:r>
              <a:rPr lang="en-US" dirty="0">
                <a:solidFill>
                  <a:srgbClr val="000000"/>
                </a:solidFill>
              </a:rPr>
              <a:t> in </a:t>
            </a:r>
            <a:r>
              <a:rPr lang="en-US" dirty="0" err="1">
                <a:solidFill>
                  <a:srgbClr val="000000"/>
                </a:solidFill>
              </a:rPr>
              <a:t>giro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6</a:t>
            </a:r>
            <a:r>
              <a:rPr lang="en-US" dirty="0">
                <a:solidFill>
                  <a:srgbClr val="000000"/>
                </a:solidFill>
              </a:rPr>
              <a:t>) Ho </a:t>
            </a:r>
            <a:r>
              <a:rPr lang="en-US" dirty="0" err="1">
                <a:solidFill>
                  <a:srgbClr val="000000"/>
                </a:solidFill>
              </a:rPr>
              <a:t>assistito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episodi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violenza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scuola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7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Quando</a:t>
            </a:r>
            <a:r>
              <a:rPr lang="en-US" dirty="0">
                <a:solidFill>
                  <a:srgbClr val="000000"/>
                </a:solidFill>
              </a:rPr>
              <a:t> ho </a:t>
            </a:r>
            <a:r>
              <a:rPr lang="en-US" dirty="0" err="1">
                <a:solidFill>
                  <a:srgbClr val="000000"/>
                </a:solidFill>
              </a:rPr>
              <a:t>dei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problemi</a:t>
            </a:r>
            <a:r>
              <a:rPr lang="en-US" dirty="0">
                <a:solidFill>
                  <a:srgbClr val="000000"/>
                </a:solidFill>
              </a:rPr>
              <a:t> con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miei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compagni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classe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cerco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soluzione</a:t>
            </a:r>
            <a:r>
              <a:rPr lang="en-US" dirty="0">
                <a:solidFill>
                  <a:srgbClr val="000000"/>
                </a:solidFill>
              </a:rPr>
              <a:t> con </a:t>
            </a:r>
            <a:r>
              <a:rPr lang="en-US" dirty="0" err="1">
                <a:solidFill>
                  <a:srgbClr val="000000"/>
                </a:solidFill>
              </a:rPr>
              <a:t>loro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8</a:t>
            </a:r>
            <a:r>
              <a:rPr lang="en-US" dirty="0">
                <a:solidFill>
                  <a:srgbClr val="000000"/>
                </a:solidFill>
              </a:rPr>
              <a:t>) I </a:t>
            </a:r>
            <a:r>
              <a:rPr lang="en-US" dirty="0" err="1">
                <a:solidFill>
                  <a:srgbClr val="000000"/>
                </a:solidFill>
              </a:rPr>
              <a:t>miei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insegnanti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spiegano</a:t>
            </a:r>
            <a:r>
              <a:rPr lang="en-US" dirty="0">
                <a:solidFill>
                  <a:srgbClr val="000000"/>
                </a:solidFill>
              </a:rPr>
              <a:t> in </a:t>
            </a:r>
            <a:r>
              <a:rPr lang="en-US" dirty="0" err="1">
                <a:solidFill>
                  <a:srgbClr val="000000"/>
                </a:solidFill>
              </a:rPr>
              <a:t>modo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chiaro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9. In </a:t>
            </a:r>
            <a:r>
              <a:rPr lang="en-US" dirty="0" err="1">
                <a:solidFill>
                  <a:srgbClr val="000000"/>
                </a:solidFill>
              </a:rPr>
              <a:t>classe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c'è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l'opportunità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confrontarsi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discutere</a:t>
            </a:r>
            <a:r>
              <a:rPr lang="en-US" dirty="0">
                <a:solidFill>
                  <a:srgbClr val="000000"/>
                </a:solidFill>
              </a:rPr>
              <a:t> in </a:t>
            </a:r>
            <a:r>
              <a:rPr lang="en-US" dirty="0" err="1">
                <a:solidFill>
                  <a:srgbClr val="000000"/>
                </a:solidFill>
              </a:rPr>
              <a:t>gruppo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10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Ricevo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indicazioni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miei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insegnanti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su</a:t>
            </a:r>
            <a:r>
              <a:rPr lang="en-US" dirty="0">
                <a:solidFill>
                  <a:srgbClr val="000000"/>
                </a:solidFill>
              </a:rPr>
              <a:t> come fare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compiti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11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Correggiamo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insieme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agli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insegnanti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esercizi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compiti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663859449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12</a:t>
            </a:r>
            <a:r>
              <a:rPr lang="en-US" dirty="0">
                <a:solidFill>
                  <a:srgbClr val="000000"/>
                </a:solidFill>
              </a:rPr>
              <a:t>)  </a:t>
            </a:r>
            <a:r>
              <a:rPr lang="en-US" dirty="0" err="1">
                <a:solidFill>
                  <a:srgbClr val="000000"/>
                </a:solidFill>
              </a:rPr>
              <a:t>Gli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insegnanti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fanno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domande</a:t>
            </a:r>
            <a:r>
              <a:rPr lang="en-US" dirty="0">
                <a:solidFill>
                  <a:srgbClr val="000000"/>
                </a:solidFill>
              </a:rPr>
              <a:t> per </a:t>
            </a:r>
            <a:r>
              <a:rPr lang="en-US" dirty="0" err="1">
                <a:solidFill>
                  <a:srgbClr val="000000"/>
                </a:solidFill>
              </a:rPr>
              <a:t>vedere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cosa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abbiamo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capito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13) </a:t>
            </a:r>
            <a:r>
              <a:rPr lang="en-US" dirty="0" err="1">
                <a:solidFill>
                  <a:srgbClr val="000000"/>
                </a:solidFill>
              </a:rPr>
              <a:t>Gli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insegnanti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spiegano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criteri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valutazione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29</a:t>
            </a:r>
            <a:r>
              <a:rPr lang="en-US" dirty="0">
                <a:solidFill>
                  <a:srgbClr val="000000"/>
                </a:solidFill>
              </a:rPr>
              <a:t>.Le </a:t>
            </a:r>
            <a:r>
              <a:rPr lang="en-US" dirty="0" err="1">
                <a:solidFill>
                  <a:srgbClr val="000000"/>
                </a:solidFill>
              </a:rPr>
              <a:t>attrezzature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tecnologiche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adeguate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alle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necessità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didattiche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intervistati:65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14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Gli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insegnanti</a:t>
            </a:r>
            <a:r>
              <a:rPr lang="en-US" dirty="0">
                <a:solidFill>
                  <a:srgbClr val="000000"/>
                </a:solidFill>
              </a:rPr>
              <a:t> mi </a:t>
            </a:r>
            <a:r>
              <a:rPr lang="en-US" dirty="0" err="1">
                <a:solidFill>
                  <a:srgbClr val="000000"/>
                </a:solidFill>
              </a:rPr>
              <a:t>danno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consigli</a:t>
            </a:r>
            <a:r>
              <a:rPr lang="en-US" dirty="0">
                <a:solidFill>
                  <a:srgbClr val="000000"/>
                </a:solidFill>
              </a:rPr>
              <a:t> per </a:t>
            </a:r>
            <a:r>
              <a:rPr lang="en-US" dirty="0" err="1">
                <a:solidFill>
                  <a:srgbClr val="000000"/>
                </a:solidFill>
              </a:rPr>
              <a:t>migliorare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15</a:t>
            </a:r>
            <a:r>
              <a:rPr lang="en-US" dirty="0">
                <a:solidFill>
                  <a:srgbClr val="000000"/>
                </a:solidFill>
              </a:rPr>
              <a:t>) A </a:t>
            </a:r>
            <a:r>
              <a:rPr lang="en-US" dirty="0" err="1">
                <a:solidFill>
                  <a:srgbClr val="000000"/>
                </a:solidFill>
              </a:rPr>
              <a:t>scuola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facciamo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esercizi</a:t>
            </a:r>
            <a:r>
              <a:rPr lang="en-US" dirty="0">
                <a:solidFill>
                  <a:srgbClr val="000000"/>
                </a:solidFill>
              </a:rPr>
              <a:t> da soli?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16</a:t>
            </a:r>
            <a:r>
              <a:rPr lang="en-US" dirty="0">
                <a:solidFill>
                  <a:srgbClr val="000000"/>
                </a:solidFill>
              </a:rPr>
              <a:t>) A </a:t>
            </a:r>
            <a:r>
              <a:rPr lang="en-US" dirty="0" err="1">
                <a:solidFill>
                  <a:srgbClr val="000000"/>
                </a:solidFill>
              </a:rPr>
              <a:t>scuola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facciamo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esercizi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attività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coppie</a:t>
            </a:r>
            <a:r>
              <a:rPr lang="en-US" dirty="0">
                <a:solidFill>
                  <a:srgbClr val="000000"/>
                </a:solidFill>
              </a:rPr>
              <a:t> o in </a:t>
            </a:r>
            <a:r>
              <a:rPr lang="en-US" dirty="0" err="1">
                <a:solidFill>
                  <a:srgbClr val="000000"/>
                </a:solidFill>
              </a:rPr>
              <a:t>gruppi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17</a:t>
            </a:r>
            <a:r>
              <a:rPr lang="en-US" dirty="0">
                <a:solidFill>
                  <a:srgbClr val="000000"/>
                </a:solidFill>
              </a:rPr>
              <a:t>) A </a:t>
            </a:r>
            <a:r>
              <a:rPr lang="en-US" dirty="0" err="1">
                <a:solidFill>
                  <a:srgbClr val="000000"/>
                </a:solidFill>
              </a:rPr>
              <a:t>scuola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facciamo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ricerche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progetti</a:t>
            </a:r>
            <a:r>
              <a:rPr lang="en-US" dirty="0">
                <a:solidFill>
                  <a:srgbClr val="000000"/>
                </a:solidFill>
              </a:rPr>
              <a:t> e/o </a:t>
            </a:r>
            <a:r>
              <a:rPr lang="en-US" dirty="0" err="1">
                <a:solidFill>
                  <a:srgbClr val="000000"/>
                </a:solidFill>
              </a:rPr>
              <a:t>esperimenti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18) </a:t>
            </a:r>
            <a:r>
              <a:rPr lang="en-US" dirty="0" err="1">
                <a:solidFill>
                  <a:srgbClr val="000000"/>
                </a:solidFill>
              </a:rPr>
              <a:t>Seguo</a:t>
            </a:r>
            <a:r>
              <a:rPr lang="en-US" dirty="0">
                <a:solidFill>
                  <a:srgbClr val="000000"/>
                </a:solidFill>
              </a:rPr>
              <a:t> con </a:t>
            </a:r>
            <a:r>
              <a:rPr lang="en-US" dirty="0" err="1">
                <a:solidFill>
                  <a:srgbClr val="000000"/>
                </a:solidFill>
              </a:rPr>
              <a:t>piacere</a:t>
            </a:r>
            <a:r>
              <a:rPr lang="en-US" dirty="0">
                <a:solidFill>
                  <a:srgbClr val="000000"/>
                </a:solidFill>
              </a:rPr>
              <a:t> le </a:t>
            </a:r>
            <a:r>
              <a:rPr lang="en-US" dirty="0" err="1">
                <a:solidFill>
                  <a:srgbClr val="000000"/>
                </a:solidFill>
              </a:rPr>
              <a:t>lezioni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19</a:t>
            </a:r>
            <a:r>
              <a:rPr lang="en-US" dirty="0">
                <a:solidFill>
                  <a:srgbClr val="000000"/>
                </a:solidFill>
              </a:rPr>
              <a:t>) I </a:t>
            </a:r>
            <a:r>
              <a:rPr lang="en-US" dirty="0" err="1">
                <a:solidFill>
                  <a:srgbClr val="000000"/>
                </a:solidFill>
              </a:rPr>
              <a:t>progetti</a:t>
            </a:r>
            <a:r>
              <a:rPr lang="en-US" dirty="0">
                <a:solidFill>
                  <a:srgbClr val="000000"/>
                </a:solidFill>
              </a:rPr>
              <a:t> e le </a:t>
            </a:r>
            <a:r>
              <a:rPr lang="en-US" dirty="0" err="1">
                <a:solidFill>
                  <a:srgbClr val="000000"/>
                </a:solidFill>
              </a:rPr>
              <a:t>attività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aggiuntive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interessanti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182322891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20) </a:t>
            </a:r>
            <a:r>
              <a:rPr lang="en-US" dirty="0" err="1">
                <a:solidFill>
                  <a:srgbClr val="000000"/>
                </a:solidFill>
              </a:rPr>
              <a:t>Utilizziamo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strumenti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informatici</a:t>
            </a:r>
            <a:r>
              <a:rPr lang="en-US" dirty="0">
                <a:solidFill>
                  <a:srgbClr val="000000"/>
                </a:solidFill>
              </a:rPr>
              <a:t> (computer, LIM, tablet, </a:t>
            </a:r>
            <a:r>
              <a:rPr lang="en-US" dirty="0" err="1">
                <a:solidFill>
                  <a:srgbClr val="000000"/>
                </a:solidFill>
              </a:rPr>
              <a:t>altro</a:t>
            </a:r>
            <a:r>
              <a:rPr lang="en-US" dirty="0">
                <a:solidFill>
                  <a:srgbClr val="000000"/>
                </a:solidFill>
              </a:rPr>
              <a:t>)?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21. Le </a:t>
            </a:r>
            <a:r>
              <a:rPr lang="en-US" dirty="0" err="1">
                <a:solidFill>
                  <a:srgbClr val="000000"/>
                </a:solidFill>
              </a:rPr>
              <a:t>uscite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didattiche</a:t>
            </a:r>
            <a:r>
              <a:rPr lang="en-US" dirty="0">
                <a:solidFill>
                  <a:srgbClr val="000000"/>
                </a:solidFill>
              </a:rPr>
              <a:t> e le </a:t>
            </a:r>
            <a:r>
              <a:rPr lang="en-US" dirty="0" err="1">
                <a:solidFill>
                  <a:srgbClr val="000000"/>
                </a:solidFill>
              </a:rPr>
              <a:t>gite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vengono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organizzate</a:t>
            </a:r>
            <a:r>
              <a:rPr lang="en-US" dirty="0">
                <a:solidFill>
                  <a:srgbClr val="000000"/>
                </a:solidFill>
              </a:rPr>
              <a:t> mi </a:t>
            </a:r>
            <a:r>
              <a:rPr lang="en-US" dirty="0" err="1">
                <a:solidFill>
                  <a:srgbClr val="000000"/>
                </a:solidFill>
              </a:rPr>
              <a:t>piacciono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538058070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22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L'ambiente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scolastico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è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pulito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ordinato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120836374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23</a:t>
            </a:r>
            <a:r>
              <a:rPr lang="en-US" sz="1200" dirty="0">
                <a:solidFill>
                  <a:srgbClr val="000000"/>
                </a:solidFill>
              </a:rPr>
              <a:t>) Le </a:t>
            </a:r>
            <a:r>
              <a:rPr lang="en-US" sz="1200" dirty="0" err="1">
                <a:solidFill>
                  <a:srgbClr val="000000"/>
                </a:solidFill>
              </a:rPr>
              <a:t>attrezzature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presenti</a:t>
            </a:r>
            <a:r>
              <a:rPr lang="en-US" sz="1200" dirty="0">
                <a:solidFill>
                  <a:srgbClr val="000000"/>
                </a:solidFill>
              </a:rPr>
              <a:t> (</a:t>
            </a:r>
            <a:r>
              <a:rPr lang="en-US" sz="1200" dirty="0" err="1">
                <a:solidFill>
                  <a:srgbClr val="000000"/>
                </a:solidFill>
              </a:rPr>
              <a:t>dispositivi</a:t>
            </a:r>
            <a:r>
              <a:rPr lang="en-US" sz="1200" dirty="0">
                <a:solidFill>
                  <a:srgbClr val="000000"/>
                </a:solidFill>
              </a:rPr>
              <a:t> e </a:t>
            </a:r>
            <a:r>
              <a:rPr lang="en-US" sz="1200" dirty="0" err="1">
                <a:solidFill>
                  <a:srgbClr val="000000"/>
                </a:solidFill>
              </a:rPr>
              <a:t>attrezzature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informatiche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palestre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laboratori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ecc</a:t>
            </a:r>
            <a:r>
              <a:rPr lang="en-US" sz="1200" dirty="0">
                <a:solidFill>
                  <a:srgbClr val="000000"/>
                </a:solidFill>
              </a:rPr>
              <a:t>.) </a:t>
            </a:r>
            <a:r>
              <a:rPr lang="en-US" sz="1200" dirty="0" err="1">
                <a:solidFill>
                  <a:srgbClr val="000000"/>
                </a:solidFill>
              </a:rPr>
              <a:t>sono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adeguate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alle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attività</a:t>
            </a:r>
            <a:r>
              <a:rPr lang="en-US" sz="1200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006493696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30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Sono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rispettate</a:t>
            </a:r>
            <a:r>
              <a:rPr lang="en-US" sz="1200" dirty="0">
                <a:solidFill>
                  <a:srgbClr val="000000"/>
                </a:solidFill>
              </a:rPr>
              <a:t> le </a:t>
            </a:r>
            <a:r>
              <a:rPr lang="en-US" sz="1200" dirty="0" err="1">
                <a:solidFill>
                  <a:srgbClr val="000000"/>
                </a:solidFill>
              </a:rPr>
              <a:t>norme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sicurezza</a:t>
            </a:r>
            <a:r>
              <a:rPr lang="en-US" sz="1200" dirty="0">
                <a:solidFill>
                  <a:srgbClr val="000000"/>
                </a:solidFill>
              </a:rPr>
              <a:t> e di </a:t>
            </a:r>
            <a:r>
              <a:rPr lang="en-US" sz="1200" dirty="0" err="1">
                <a:solidFill>
                  <a:srgbClr val="000000"/>
                </a:solidFill>
              </a:rPr>
              <a:t>prevenzione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degli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infortuni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all'interno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dell'Istituto</a:t>
            </a:r>
            <a:r>
              <a:rPr lang="en-US" sz="1200" dirty="0">
                <a:solidFill>
                  <a:srgbClr val="000000"/>
                </a:solidFill>
              </a:rPr>
              <a:t> 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intervistati:65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928852235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31. Ho </a:t>
            </a:r>
            <a:r>
              <a:rPr lang="en-US" sz="1200" dirty="0" err="1">
                <a:solidFill>
                  <a:srgbClr val="000000"/>
                </a:solidFill>
              </a:rPr>
              <a:t>ricevuto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informazioni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pertinenti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riguardo</a:t>
            </a:r>
            <a:r>
              <a:rPr lang="en-US" sz="1200" dirty="0">
                <a:solidFill>
                  <a:srgbClr val="000000"/>
                </a:solidFill>
              </a:rPr>
              <a:t> la </a:t>
            </a:r>
            <a:r>
              <a:rPr lang="en-US" sz="1200" dirty="0" err="1">
                <a:solidFill>
                  <a:srgbClr val="000000"/>
                </a:solidFill>
              </a:rPr>
              <a:t>sicurezza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sul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posto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lavoro</a:t>
            </a:r>
            <a:r>
              <a:rPr lang="en-US" sz="1200" dirty="0">
                <a:solidFill>
                  <a:srgbClr val="000000"/>
                </a:solidFill>
              </a:rPr>
              <a:t> e </a:t>
            </a:r>
            <a:r>
              <a:rPr lang="en-US" sz="1200" dirty="0" err="1">
                <a:solidFill>
                  <a:srgbClr val="000000"/>
                </a:solidFill>
              </a:rPr>
              <a:t>sulle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attrezzature</a:t>
            </a:r>
            <a:r>
              <a:rPr lang="en-US" sz="1200" dirty="0">
                <a:solidFill>
                  <a:srgbClr val="000000"/>
                </a:solidFill>
              </a:rPr>
              <a:t> a </a:t>
            </a:r>
            <a:r>
              <a:rPr lang="en-US" sz="1200" dirty="0" err="1">
                <a:solidFill>
                  <a:srgbClr val="000000"/>
                </a:solidFill>
              </a:rPr>
              <a:t>disposizione</a:t>
            </a:r>
            <a:r>
              <a:rPr lang="en-US" sz="1200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intervistati:65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32</a:t>
            </a:r>
            <a:r>
              <a:rPr lang="en-US" dirty="0">
                <a:solidFill>
                  <a:srgbClr val="000000"/>
                </a:solidFill>
              </a:rPr>
              <a:t>. Le </a:t>
            </a:r>
            <a:r>
              <a:rPr lang="en-US" dirty="0" err="1">
                <a:solidFill>
                  <a:srgbClr val="000000"/>
                </a:solidFill>
              </a:rPr>
              <a:t>attività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formazione</a:t>
            </a:r>
            <a:r>
              <a:rPr lang="en-US" dirty="0">
                <a:solidFill>
                  <a:srgbClr val="000000"/>
                </a:solidFill>
              </a:rPr>
              <a:t> e/o aggiornamento 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</a:t>
            </a:r>
            <a:r>
              <a:rPr lang="en-US" dirty="0">
                <a:solidFill>
                  <a:srgbClr val="000000"/>
                </a:solidFill>
              </a:rPr>
              <a:t> per </a:t>
            </a:r>
            <a:r>
              <a:rPr lang="en-US" dirty="0" err="1">
                <a:solidFill>
                  <a:srgbClr val="000000"/>
                </a:solidFill>
              </a:rPr>
              <a:t>il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lavoro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intervistati:65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33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Mi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sento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sostenuto</a:t>
            </a:r>
            <a:r>
              <a:rPr lang="en-US" dirty="0">
                <a:solidFill>
                  <a:srgbClr val="000000"/>
                </a:solidFill>
              </a:rPr>
              <a:t>/a e </a:t>
            </a:r>
            <a:r>
              <a:rPr lang="en-US" dirty="0" err="1">
                <a:solidFill>
                  <a:srgbClr val="000000"/>
                </a:solidFill>
              </a:rPr>
              <a:t>stimolato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proporre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iniziative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intervistati:65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34</a:t>
            </a:r>
            <a:r>
              <a:rPr lang="en-US" dirty="0">
                <a:solidFill>
                  <a:srgbClr val="000000"/>
                </a:solidFill>
              </a:rPr>
              <a:t>.L'istituto </a:t>
            </a:r>
            <a:r>
              <a:rPr lang="en-US" dirty="0" err="1">
                <a:solidFill>
                  <a:srgbClr val="000000"/>
                </a:solidFill>
              </a:rPr>
              <a:t>sostiene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bisogni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formativi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degli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insegnanti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intervistati:65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35.Sono </a:t>
            </a:r>
            <a:r>
              <a:rPr lang="en-US" dirty="0" err="1">
                <a:solidFill>
                  <a:srgbClr val="000000"/>
                </a:solidFill>
              </a:rPr>
              <a:t>soddisfatto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dei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criteri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utilizzati</a:t>
            </a:r>
            <a:r>
              <a:rPr lang="en-US" dirty="0">
                <a:solidFill>
                  <a:srgbClr val="000000"/>
                </a:solidFill>
              </a:rPr>
              <a:t> per </a:t>
            </a:r>
            <a:r>
              <a:rPr lang="en-US" dirty="0" err="1">
                <a:solidFill>
                  <a:srgbClr val="000000"/>
                </a:solidFill>
              </a:rPr>
              <a:t>l'assegnazione</a:t>
            </a:r>
            <a:r>
              <a:rPr lang="en-US" dirty="0">
                <a:solidFill>
                  <a:srgbClr val="000000"/>
                </a:solidFill>
              </a:rPr>
              <a:t> del bonus </a:t>
            </a:r>
            <a:r>
              <a:rPr lang="en-US" dirty="0" err="1">
                <a:solidFill>
                  <a:srgbClr val="000000"/>
                </a:solidFill>
              </a:rPr>
              <a:t>docenti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intervistati:65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0C0C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36. La </a:t>
            </a:r>
            <a:r>
              <a:rPr lang="en-US" dirty="0" err="1">
                <a:solidFill>
                  <a:srgbClr val="000000"/>
                </a:solidFill>
              </a:rPr>
              <a:t>suddivisione</a:t>
            </a:r>
            <a:r>
              <a:rPr lang="en-US" dirty="0">
                <a:solidFill>
                  <a:srgbClr val="000000"/>
                </a:solidFill>
              </a:rPr>
              <a:t> del </a:t>
            </a:r>
            <a:r>
              <a:rPr lang="en-US" dirty="0" err="1">
                <a:solidFill>
                  <a:srgbClr val="000000"/>
                </a:solidFill>
              </a:rPr>
              <a:t>Fondo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Istituto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è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soddisfacente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intervistati:65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1. La </a:t>
            </a:r>
            <a:r>
              <a:rPr lang="en-US" dirty="0" err="1">
                <a:solidFill>
                  <a:srgbClr val="000000"/>
                </a:solidFill>
              </a:rPr>
              <a:t>Dirigenza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comunica</a:t>
            </a:r>
            <a:r>
              <a:rPr lang="en-US" dirty="0">
                <a:solidFill>
                  <a:srgbClr val="000000"/>
                </a:solidFill>
              </a:rPr>
              <a:t> in </a:t>
            </a:r>
            <a:r>
              <a:rPr lang="en-US" dirty="0" err="1">
                <a:solidFill>
                  <a:srgbClr val="000000"/>
                </a:solidFill>
              </a:rPr>
              <a:t>maniera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efficace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gli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obiettivi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strategici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l'Istituto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è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dato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intervistati:65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072834535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37</a:t>
            </a:r>
            <a:r>
              <a:rPr lang="en-US" dirty="0">
                <a:solidFill>
                  <a:srgbClr val="000000"/>
                </a:solidFill>
              </a:rPr>
              <a:t>.Sono </a:t>
            </a:r>
            <a:r>
              <a:rPr lang="en-US" dirty="0" err="1">
                <a:solidFill>
                  <a:srgbClr val="000000"/>
                </a:solidFill>
              </a:rPr>
              <a:t>soddisfatto</a:t>
            </a:r>
            <a:r>
              <a:rPr lang="en-US" dirty="0">
                <a:solidFill>
                  <a:srgbClr val="000000"/>
                </a:solidFill>
              </a:rPr>
              <a:t>/a del </a:t>
            </a:r>
            <a:r>
              <a:rPr lang="en-US" dirty="0" err="1">
                <a:solidFill>
                  <a:srgbClr val="000000"/>
                </a:solidFill>
              </a:rPr>
              <a:t>mio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lavoro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intervistati:65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141661785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38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Eventuali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osservazioni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proposte</a:t>
            </a:r>
            <a:r>
              <a:rPr lang="en-US" dirty="0">
                <a:solidFill>
                  <a:srgbClr val="000000"/>
                </a:solidFill>
              </a:rPr>
              <a:t>: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domanda:Testo | Totale intervistati:5</a:t>
            </a:r>
          </a:p>
        </p:txBody>
      </p:sp>
      <p:graphicFrame>
        <p:nvGraphicFramePr>
          <p:cNvPr id="3078" name="New Table" descr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080678"/>
              </p:ext>
            </p:extLst>
          </p:nvPr>
        </p:nvGraphicFramePr>
        <p:xfrm>
          <a:off x="678751" y="2267618"/>
          <a:ext cx="6955626" cy="454152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969040"/>
                <a:gridCol w="2110703"/>
                <a:gridCol w="609735"/>
                <a:gridCol w="266148"/>
              </a:tblGrid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dirty="0" bmk=""/>
                        <a:t> </a:t>
                      </a:r>
                      <a:endParaRPr lang="x-none" altLang="x-none" sz="1100" dirty="0" bmk="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x-none" altLang="x-none" sz="1100" dirty="0" bmk=""/>
                        <a:t>Totale</a:t>
                      </a:r>
                    </a:p>
                    <a:p>
                      <a:pPr algn="ctr">
                        <a:buNone/>
                      </a:pPr>
                      <a:r>
                        <a:rPr lang="it-IT" altLang="x-none" sz="1000" dirty="0" smtClean="0" bmk=""/>
                        <a:t>                                    100%        </a:t>
                      </a:r>
                      <a:r>
                        <a:rPr lang="it-IT" altLang="x-none" sz="1000" baseline="0" dirty="0" smtClean="0" bmk=""/>
                        <a:t> ( 5  )        </a:t>
                      </a:r>
                      <a:endParaRPr lang="x-none" altLang="x-none" sz="1000" i="1" dirty="0" bmk="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it-IT" sz="1000" kern="1200" cap="small" dirty="0" smtClean="0">
                          <a:effectLst/>
                        </a:rPr>
                        <a:t>migliorare la funzionalità di </a:t>
                      </a:r>
                      <a:r>
                        <a:rPr lang="it-IT" sz="1000" kern="1200" cap="small" dirty="0" err="1" smtClean="0">
                          <a:effectLst/>
                        </a:rPr>
                        <a:t>Regel</a:t>
                      </a:r>
                      <a:r>
                        <a:rPr lang="it-IT" sz="1000" kern="1200" cap="small" dirty="0" smtClean="0">
                          <a:effectLst/>
                        </a:rPr>
                        <a:t> - adesione a meno progetti - condivisione dei progetti - condivisione delle decisioni che riguardano il plesso</a:t>
                      </a:r>
                      <a:r>
                        <a:rPr lang="it-IT" sz="1000" cap="small" dirty="0" smtClean="0">
                          <a:effectLst/>
                        </a:rPr>
                        <a:t> </a:t>
                      </a:r>
                      <a:endParaRPr lang="x-none" altLang="x-none" sz="1000" cap="small" dirty="0" bmk="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bmk=""/>
                        <a:t>20%</a:t>
                      </a:r>
                      <a:endParaRPr lang="x-none" altLang="x-none" sz="1100" bmk="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bmk=""/>
                        <a:t>1</a:t>
                      </a:r>
                      <a:endParaRPr lang="x-none" altLang="x-none" sz="1100" bmk="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it-IT" sz="1000" kern="1200" cap="small" dirty="0" smtClean="0">
                          <a:effectLst/>
                        </a:rPr>
                        <a:t>Il desiderio è quello di sfruttare meglio il periodo di giugno e inizio settembre per condivisione o partecipazione di corsi di aggiornamento, richieste e condivisioni per una fattiva collaborazione e preparazione al nuovo anno scolastico. Un'attenzione maggiore non solo agli aspetti tecnologici, ma anche alle problematiche relazionali e comportamentali di alunni, per un sostegno maggiore alle classi difficili da gestire e con problematiche pesanti</a:t>
                      </a:r>
                      <a:r>
                        <a:rPr lang="it-IT" sz="1000" cap="small" dirty="0" smtClean="0">
                          <a:effectLst/>
                        </a:rPr>
                        <a:t> </a:t>
                      </a:r>
                      <a:endParaRPr lang="x-none" altLang="x-none" sz="1000" cap="small" dirty="0" bmk="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bmk=""/>
                        <a:t>20%</a:t>
                      </a:r>
                      <a:endParaRPr lang="x-none" altLang="x-none" sz="1100" bmk="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dirty="0" bmk=""/>
                        <a:t>1</a:t>
                      </a:r>
                      <a:endParaRPr lang="x-none" altLang="x-none" sz="1100" dirty="0" bmk="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it-IT" sz="1000" kern="1200" cap="small" dirty="0" smtClean="0">
                          <a:effectLst/>
                        </a:rPr>
                        <a:t>Necessario evidenziare la specificità di ogni plesso, le realtà scolastiche sono molto differenti.</a:t>
                      </a:r>
                      <a:r>
                        <a:rPr lang="it-IT" sz="1000" cap="small" dirty="0" smtClean="0">
                          <a:effectLst/>
                        </a:rPr>
                        <a:t> </a:t>
                      </a:r>
                      <a:endParaRPr lang="x-none" altLang="x-none" sz="1000" cap="small" dirty="0" bmk="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bmk=""/>
                        <a:t>20%</a:t>
                      </a:r>
                      <a:endParaRPr lang="x-none" altLang="x-none" sz="1100" bmk="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bmk=""/>
                        <a:t>1</a:t>
                      </a:r>
                      <a:endParaRPr lang="x-none" altLang="x-none" sz="1100" bmk="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it-IT" sz="1000" kern="1200" cap="small" dirty="0" smtClean="0">
                          <a:effectLst/>
                        </a:rPr>
                        <a:t>Sarebbe auspicabile una miglior distribuzione delle responsabilità e una maggior attenzione della dirigenza alla mole di lavoro extracurricolare a cui sono sottoposti gli insegnanti.</a:t>
                      </a:r>
                      <a:r>
                        <a:rPr lang="it-IT" sz="1000" cap="small" dirty="0" smtClean="0">
                          <a:effectLst/>
                        </a:rPr>
                        <a:t> </a:t>
                      </a:r>
                      <a:endParaRPr lang="x-none" altLang="x-none" sz="1000" cap="small" dirty="0" bmk="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bmk=""/>
                        <a:t>20%</a:t>
                      </a:r>
                      <a:endParaRPr lang="x-none" altLang="x-none" sz="1100" bmk="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bmk=""/>
                        <a:t>1</a:t>
                      </a:r>
                      <a:endParaRPr lang="x-none" altLang="x-none" sz="1100" bmk="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 cap="small" dirty="0" smtClean="0">
                          <a:effectLst/>
                        </a:rPr>
                        <a:t>Sarebbe proficuo utilizzare i momenti di interclasse come spazi anche di confronto per le metodologie didattiche utilizzate: metodologie ed errori a confronto ,per il tempo a disposizione, per centrarsi maggiormente sul ruolo di insegnante, sulle buone prassi che potrebbero essere messe in comune e divenire "linguaggio" della scuola, costituirne un'identità maggiormente chiara.</a:t>
                      </a:r>
                    </a:p>
                    <a:p>
                      <a:pPr algn="l"/>
                      <a:endParaRPr lang="x-none" altLang="x-none" sz="1100" dirty="0" bmk="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dirty="0" bmk=""/>
                        <a:t>20%</a:t>
                      </a:r>
                      <a:endParaRPr lang="x-none" altLang="x-none" sz="1100" dirty="0" bmk="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bmk=""/>
                        <a:t>1</a:t>
                      </a:r>
                      <a:endParaRPr lang="x-none" altLang="x-none" sz="1100" bmk="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Questionario Personale ATA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2110202"/>
          </a:xfrm>
        </p:spPr>
        <p:txBody>
          <a:bodyPr>
            <a:normAutofit fontScale="92500" lnSpcReduction="10000"/>
          </a:bodyPr>
          <a:lstStyle/>
          <a:p>
            <a:r>
              <a:rPr lang="it-IT" sz="2400" b="1" cap="small" dirty="0" smtClean="0"/>
              <a:t>Partecipazione:  </a:t>
            </a:r>
            <a:r>
              <a:rPr lang="it-IT" sz="2400" b="1" cap="small" smtClean="0"/>
              <a:t>risposte  </a:t>
            </a:r>
            <a:r>
              <a:rPr lang="it-IT" sz="2400" b="1" cap="small" dirty="0" smtClean="0"/>
              <a:t>10 su 24 ( 41%)</a:t>
            </a:r>
          </a:p>
          <a:p>
            <a:r>
              <a:rPr lang="it-IT" b="1" dirty="0" smtClean="0"/>
              <a:t>Collaboratori scolastici: 6 su 18 (35%)</a:t>
            </a:r>
          </a:p>
          <a:p>
            <a:r>
              <a:rPr lang="it-IT" b="1" dirty="0" smtClean="0"/>
              <a:t>Personale di segreteria: 4 su 6 (70%)</a:t>
            </a:r>
          </a:p>
          <a:p>
            <a:endParaRPr lang="it-IT" b="1" dirty="0" smtClean="0">
              <a:solidFill>
                <a:srgbClr val="000000"/>
              </a:solidFill>
            </a:endParaRPr>
          </a:p>
          <a:p>
            <a:r>
              <a:rPr lang="it-IT" b="1" dirty="0" smtClean="0">
                <a:solidFill>
                  <a:srgbClr val="000000"/>
                </a:solidFill>
              </a:rPr>
              <a:t>SODDISFAZIONE </a:t>
            </a:r>
            <a:r>
              <a:rPr lang="it-IT" b="1" dirty="0">
                <a:solidFill>
                  <a:srgbClr val="000000"/>
                </a:solidFill>
              </a:rPr>
              <a:t>MEDIA POSITIVA:</a:t>
            </a:r>
          </a:p>
          <a:p>
            <a:r>
              <a:rPr lang="it-IT" b="1" dirty="0">
                <a:solidFill>
                  <a:srgbClr val="000000"/>
                </a:solidFill>
              </a:rPr>
              <a:t>80.5 %</a:t>
            </a:r>
          </a:p>
          <a:p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824134" y="48393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9676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Quale </a:t>
            </a:r>
            <a:r>
              <a:rPr lang="en-US" dirty="0" err="1">
                <a:solidFill>
                  <a:srgbClr val="000000"/>
                </a:solidFill>
              </a:rPr>
              <a:t>ruolo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svolgo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all'interno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dell'IC</a:t>
            </a:r>
            <a:r>
              <a:rPr lang="en-US" dirty="0">
                <a:solidFill>
                  <a:srgbClr val="000000"/>
                </a:solidFill>
              </a:rPr>
              <a:t> "Aldo Moro" di </a:t>
            </a:r>
            <a:r>
              <a:rPr lang="en-US" dirty="0" err="1">
                <a:solidFill>
                  <a:srgbClr val="000000"/>
                </a:solidFill>
              </a:rPr>
              <a:t>Solbiate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Olona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intervistati:10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0C0C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1.	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soddisfatto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dell’organizzazione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dell'orario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servizio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intervistati:10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2.	Ho </a:t>
            </a:r>
            <a:r>
              <a:rPr lang="en-US" sz="1200" dirty="0" err="1">
                <a:solidFill>
                  <a:srgbClr val="000000"/>
                </a:solidFill>
              </a:rPr>
              <a:t>ricevuto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informazioni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pertinenti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riguardo</a:t>
            </a:r>
            <a:r>
              <a:rPr lang="en-US" sz="1200" dirty="0">
                <a:solidFill>
                  <a:srgbClr val="000000"/>
                </a:solidFill>
              </a:rPr>
              <a:t> la </a:t>
            </a:r>
            <a:r>
              <a:rPr lang="en-US" sz="1200" dirty="0" err="1">
                <a:solidFill>
                  <a:srgbClr val="000000"/>
                </a:solidFill>
              </a:rPr>
              <a:t>sicurezza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sul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posto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lavoro</a:t>
            </a:r>
            <a:r>
              <a:rPr lang="en-US" sz="1200" dirty="0">
                <a:solidFill>
                  <a:srgbClr val="000000"/>
                </a:solidFill>
              </a:rPr>
              <a:t> e </a:t>
            </a:r>
            <a:r>
              <a:rPr lang="en-US" sz="1200" dirty="0" err="1">
                <a:solidFill>
                  <a:srgbClr val="000000"/>
                </a:solidFill>
              </a:rPr>
              <a:t>sulle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attrezzature</a:t>
            </a:r>
            <a:r>
              <a:rPr lang="en-US" sz="1200" dirty="0">
                <a:solidFill>
                  <a:srgbClr val="000000"/>
                </a:solidFill>
              </a:rPr>
              <a:t> a </a:t>
            </a:r>
            <a:r>
              <a:rPr lang="en-US" sz="1200" dirty="0" err="1">
                <a:solidFill>
                  <a:srgbClr val="000000"/>
                </a:solidFill>
              </a:rPr>
              <a:t>disposizione</a:t>
            </a:r>
            <a:r>
              <a:rPr lang="en-US" sz="1200" dirty="0">
                <a:solidFill>
                  <a:srgbClr val="000000"/>
                </a:solidFill>
              </a:rPr>
              <a:t>?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intervistati:10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3</a:t>
            </a:r>
            <a:r>
              <a:rPr lang="en-US" sz="1200" dirty="0">
                <a:solidFill>
                  <a:srgbClr val="000000"/>
                </a:solidFill>
              </a:rPr>
              <a:t>.	</a:t>
            </a:r>
            <a:r>
              <a:rPr lang="en-US" sz="1200" dirty="0" err="1">
                <a:solidFill>
                  <a:srgbClr val="000000"/>
                </a:solidFill>
              </a:rPr>
              <a:t>Sono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rispettate</a:t>
            </a:r>
            <a:r>
              <a:rPr lang="en-US" sz="1200" dirty="0">
                <a:solidFill>
                  <a:srgbClr val="000000"/>
                </a:solidFill>
              </a:rPr>
              <a:t> le </a:t>
            </a:r>
            <a:r>
              <a:rPr lang="en-US" sz="1200" dirty="0" err="1">
                <a:solidFill>
                  <a:srgbClr val="000000"/>
                </a:solidFill>
              </a:rPr>
              <a:t>norme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sicurezza</a:t>
            </a:r>
            <a:r>
              <a:rPr lang="en-US" sz="1200" dirty="0">
                <a:solidFill>
                  <a:srgbClr val="000000"/>
                </a:solidFill>
              </a:rPr>
              <a:t> e di </a:t>
            </a:r>
            <a:r>
              <a:rPr lang="en-US" sz="1200" dirty="0" err="1">
                <a:solidFill>
                  <a:srgbClr val="000000"/>
                </a:solidFill>
              </a:rPr>
              <a:t>prevenzione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degli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infortuni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all'interno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dell'Istituto</a:t>
            </a:r>
            <a:r>
              <a:rPr lang="en-US" sz="1200" dirty="0">
                <a:solidFill>
                  <a:srgbClr val="000000"/>
                </a:solidFill>
              </a:rPr>
              <a:t> 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intervistati:10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4</a:t>
            </a:r>
            <a:r>
              <a:rPr lang="en-US" dirty="0">
                <a:solidFill>
                  <a:srgbClr val="000000"/>
                </a:solidFill>
              </a:rPr>
              <a:t>.	Le </a:t>
            </a:r>
            <a:r>
              <a:rPr lang="en-US" dirty="0" err="1">
                <a:solidFill>
                  <a:srgbClr val="000000"/>
                </a:solidFill>
              </a:rPr>
              <a:t>attrezzature</a:t>
            </a:r>
            <a:r>
              <a:rPr lang="en-US" dirty="0">
                <a:solidFill>
                  <a:srgbClr val="000000"/>
                </a:solidFill>
              </a:rPr>
              <a:t> e le </a:t>
            </a:r>
            <a:r>
              <a:rPr lang="en-US" dirty="0" err="1">
                <a:solidFill>
                  <a:srgbClr val="000000"/>
                </a:solidFill>
              </a:rPr>
              <a:t>dotazioni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adeguate</a:t>
            </a:r>
            <a:r>
              <a:rPr lang="en-US" dirty="0">
                <a:solidFill>
                  <a:srgbClr val="000000"/>
                </a:solidFill>
              </a:rPr>
              <a:t> per </a:t>
            </a:r>
            <a:r>
              <a:rPr lang="en-US" dirty="0" err="1">
                <a:solidFill>
                  <a:srgbClr val="000000"/>
                </a:solidFill>
              </a:rPr>
              <a:t>il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lavoro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intervistati:10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5</a:t>
            </a:r>
            <a:r>
              <a:rPr lang="en-US" dirty="0">
                <a:solidFill>
                  <a:srgbClr val="000000"/>
                </a:solidFill>
              </a:rPr>
              <a:t>.	Le </a:t>
            </a:r>
            <a:r>
              <a:rPr lang="en-US" dirty="0" err="1">
                <a:solidFill>
                  <a:srgbClr val="000000"/>
                </a:solidFill>
              </a:rPr>
              <a:t>attività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formazione</a:t>
            </a:r>
            <a:r>
              <a:rPr lang="en-US" dirty="0">
                <a:solidFill>
                  <a:srgbClr val="000000"/>
                </a:solidFill>
              </a:rPr>
              <a:t> e/o aggiornamento 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utili</a:t>
            </a:r>
            <a:r>
              <a:rPr lang="en-US" dirty="0">
                <a:solidFill>
                  <a:srgbClr val="000000"/>
                </a:solidFill>
              </a:rPr>
              <a:t> per </a:t>
            </a:r>
            <a:r>
              <a:rPr lang="en-US" dirty="0" err="1">
                <a:solidFill>
                  <a:srgbClr val="000000"/>
                </a:solidFill>
              </a:rPr>
              <a:t>il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lavoro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intervistati:10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6</a:t>
            </a:r>
            <a:r>
              <a:rPr lang="en-US" dirty="0">
                <a:solidFill>
                  <a:srgbClr val="000000"/>
                </a:solidFill>
              </a:rPr>
              <a:t>.	La </a:t>
            </a:r>
            <a:r>
              <a:rPr lang="en-US" dirty="0" err="1">
                <a:solidFill>
                  <a:srgbClr val="000000"/>
                </a:solidFill>
              </a:rPr>
              <a:t>ripartizione</a:t>
            </a:r>
            <a:r>
              <a:rPr lang="en-US" dirty="0">
                <a:solidFill>
                  <a:srgbClr val="000000"/>
                </a:solidFill>
              </a:rPr>
              <a:t> del </a:t>
            </a:r>
            <a:r>
              <a:rPr lang="en-US" dirty="0" err="1">
                <a:solidFill>
                  <a:srgbClr val="000000"/>
                </a:solidFill>
              </a:rPr>
              <a:t>carico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lavoro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personale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è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equa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intervistati:10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646518504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2</a:t>
            </a:r>
            <a:r>
              <a:rPr lang="en-US" sz="1200" dirty="0">
                <a:solidFill>
                  <a:srgbClr val="000000"/>
                </a:solidFill>
              </a:rPr>
              <a:t>.Trovo </a:t>
            </a:r>
            <a:r>
              <a:rPr lang="en-US" sz="1200" dirty="0" err="1">
                <a:solidFill>
                  <a:srgbClr val="000000"/>
                </a:solidFill>
              </a:rPr>
              <a:t>adeguate</a:t>
            </a:r>
            <a:r>
              <a:rPr lang="en-US" sz="1200" dirty="0">
                <a:solidFill>
                  <a:srgbClr val="000000"/>
                </a:solidFill>
              </a:rPr>
              <a:t> e </a:t>
            </a:r>
            <a:r>
              <a:rPr lang="en-US" sz="1200" dirty="0" err="1">
                <a:solidFill>
                  <a:srgbClr val="000000"/>
                </a:solidFill>
              </a:rPr>
              <a:t>soddisfacenti</a:t>
            </a:r>
            <a:r>
              <a:rPr lang="en-US" sz="1200" dirty="0">
                <a:solidFill>
                  <a:srgbClr val="000000"/>
                </a:solidFill>
              </a:rPr>
              <a:t> le </a:t>
            </a:r>
            <a:r>
              <a:rPr lang="en-US" sz="1200" dirty="0" err="1">
                <a:solidFill>
                  <a:srgbClr val="000000"/>
                </a:solidFill>
              </a:rPr>
              <a:t>possibilità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offerte</a:t>
            </a:r>
            <a:r>
              <a:rPr lang="en-US" sz="1200" dirty="0">
                <a:solidFill>
                  <a:srgbClr val="000000"/>
                </a:solidFill>
              </a:rPr>
              <a:t> dal </a:t>
            </a:r>
            <a:r>
              <a:rPr lang="en-US" sz="1200" dirty="0" err="1">
                <a:solidFill>
                  <a:srgbClr val="000000"/>
                </a:solidFill>
              </a:rPr>
              <a:t>registro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elettronico</a:t>
            </a:r>
            <a:r>
              <a:rPr lang="en-US" sz="1200" dirty="0">
                <a:solidFill>
                  <a:srgbClr val="000000"/>
                </a:solidFill>
              </a:rPr>
              <a:t> e </a:t>
            </a:r>
            <a:r>
              <a:rPr lang="en-US" sz="1200" dirty="0" err="1">
                <a:solidFill>
                  <a:srgbClr val="000000"/>
                </a:solidFill>
              </a:rPr>
              <a:t>dall’impostazione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offerta</a:t>
            </a:r>
            <a:r>
              <a:rPr lang="en-US" sz="1200" dirty="0">
                <a:solidFill>
                  <a:srgbClr val="000000"/>
                </a:solidFill>
              </a:rPr>
              <a:t> da REGEL?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intervistati:65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7</a:t>
            </a:r>
            <a:r>
              <a:rPr lang="en-US" dirty="0">
                <a:solidFill>
                  <a:srgbClr val="000000"/>
                </a:solidFill>
              </a:rPr>
              <a:t>.	La </a:t>
            </a:r>
            <a:r>
              <a:rPr lang="en-US" dirty="0" err="1">
                <a:solidFill>
                  <a:srgbClr val="000000"/>
                </a:solidFill>
              </a:rPr>
              <a:t>collaborazione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all'interno</a:t>
            </a:r>
            <a:r>
              <a:rPr lang="en-US" dirty="0">
                <a:solidFill>
                  <a:srgbClr val="000000"/>
                </a:solidFill>
              </a:rPr>
              <a:t> del </a:t>
            </a:r>
            <a:r>
              <a:rPr lang="en-US" dirty="0" err="1">
                <a:solidFill>
                  <a:srgbClr val="000000"/>
                </a:solidFill>
              </a:rPr>
              <a:t>mio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gruppo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lavoro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è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valida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intervistati:10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8</a:t>
            </a:r>
            <a:r>
              <a:rPr lang="en-US" dirty="0">
                <a:solidFill>
                  <a:srgbClr val="000000"/>
                </a:solidFill>
              </a:rPr>
              <a:t>.	</a:t>
            </a:r>
            <a:r>
              <a:rPr lang="en-US" dirty="0" err="1">
                <a:solidFill>
                  <a:srgbClr val="000000"/>
                </a:solidFill>
              </a:rPr>
              <a:t>L'organico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esistente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è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adeguato</a:t>
            </a:r>
            <a:r>
              <a:rPr lang="en-US" dirty="0">
                <a:solidFill>
                  <a:srgbClr val="000000"/>
                </a:solidFill>
              </a:rPr>
              <a:t> al </a:t>
            </a:r>
            <a:r>
              <a:rPr lang="en-US" dirty="0" err="1">
                <a:solidFill>
                  <a:srgbClr val="000000"/>
                </a:solidFill>
              </a:rPr>
              <a:t>carico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lavoro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intervistati:10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9</a:t>
            </a:r>
            <a:r>
              <a:rPr lang="en-US" dirty="0">
                <a:solidFill>
                  <a:srgbClr val="000000"/>
                </a:solidFill>
              </a:rPr>
              <a:t>.	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definite le </a:t>
            </a:r>
            <a:r>
              <a:rPr lang="en-US" dirty="0" err="1">
                <a:solidFill>
                  <a:srgbClr val="000000"/>
                </a:solidFill>
              </a:rPr>
              <a:t>varie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funzioni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responsabilità</a:t>
            </a:r>
            <a:r>
              <a:rPr lang="en-US" dirty="0">
                <a:solidFill>
                  <a:srgbClr val="000000"/>
                </a:solidFill>
              </a:rPr>
              <a:t>?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intervistati:10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10</a:t>
            </a:r>
            <a:r>
              <a:rPr lang="en-US" dirty="0">
                <a:solidFill>
                  <a:srgbClr val="000000"/>
                </a:solidFill>
              </a:rPr>
              <a:t>.	Le </a:t>
            </a:r>
            <a:r>
              <a:rPr lang="en-US" dirty="0" err="1">
                <a:solidFill>
                  <a:srgbClr val="000000"/>
                </a:solidFill>
              </a:rPr>
              <a:t>attività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aggiuntive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vengono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adeguatamente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riconosciute</a:t>
            </a:r>
            <a:r>
              <a:rPr lang="en-US" dirty="0">
                <a:solidFill>
                  <a:srgbClr val="000000"/>
                </a:solidFill>
              </a:rPr>
              <a:t>?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intervistati:10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11</a:t>
            </a:r>
            <a:r>
              <a:rPr lang="en-US" dirty="0">
                <a:solidFill>
                  <a:srgbClr val="000000"/>
                </a:solidFill>
              </a:rPr>
              <a:t>.	Le </a:t>
            </a:r>
            <a:r>
              <a:rPr lang="en-US" dirty="0" err="1">
                <a:solidFill>
                  <a:srgbClr val="000000"/>
                </a:solidFill>
              </a:rPr>
              <a:t>attrezzature</a:t>
            </a:r>
            <a:r>
              <a:rPr lang="en-US" dirty="0">
                <a:solidFill>
                  <a:srgbClr val="000000"/>
                </a:solidFill>
              </a:rPr>
              <a:t> e le </a:t>
            </a:r>
            <a:r>
              <a:rPr lang="en-US" dirty="0" err="1">
                <a:solidFill>
                  <a:srgbClr val="000000"/>
                </a:solidFill>
              </a:rPr>
              <a:t>dotazioni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adeguate</a:t>
            </a:r>
            <a:r>
              <a:rPr lang="en-US" dirty="0">
                <a:solidFill>
                  <a:srgbClr val="000000"/>
                </a:solidFill>
              </a:rPr>
              <a:t> per </a:t>
            </a:r>
            <a:r>
              <a:rPr lang="en-US" dirty="0" err="1">
                <a:solidFill>
                  <a:srgbClr val="000000"/>
                </a:solidFill>
              </a:rPr>
              <a:t>il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lavoro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intervistati:10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12</a:t>
            </a:r>
            <a:r>
              <a:rPr lang="en-US" dirty="0">
                <a:solidFill>
                  <a:srgbClr val="000000"/>
                </a:solidFill>
              </a:rPr>
              <a:t>.	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soddisfatto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dei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rapporti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comunicazione</a:t>
            </a:r>
            <a:r>
              <a:rPr lang="en-US" dirty="0">
                <a:solidFill>
                  <a:srgbClr val="000000"/>
                </a:solidFill>
              </a:rPr>
              <a:t> con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colleghi</a:t>
            </a:r>
            <a:r>
              <a:rPr lang="en-US" dirty="0">
                <a:solidFill>
                  <a:srgbClr val="000000"/>
                </a:solidFill>
              </a:rPr>
              <a:t>?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intervistati:10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13.  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soddisfatto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dei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rapporti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comunicazione</a:t>
            </a:r>
            <a:r>
              <a:rPr lang="en-US" dirty="0">
                <a:solidFill>
                  <a:srgbClr val="000000"/>
                </a:solidFill>
              </a:rPr>
              <a:t> con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docenti</a:t>
            </a:r>
            <a:r>
              <a:rPr lang="en-US" dirty="0">
                <a:solidFill>
                  <a:srgbClr val="000000"/>
                </a:solidFill>
              </a:rPr>
              <a:t>?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intervistati:10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14</a:t>
            </a:r>
            <a:r>
              <a:rPr lang="en-US" dirty="0">
                <a:solidFill>
                  <a:srgbClr val="000000"/>
                </a:solidFill>
              </a:rPr>
              <a:t>.	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soddisfatto</a:t>
            </a:r>
            <a:r>
              <a:rPr lang="en-US" dirty="0">
                <a:solidFill>
                  <a:srgbClr val="000000"/>
                </a:solidFill>
              </a:rPr>
              <a:t>/a di come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genitori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rapportano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miei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confronti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intervistati:10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15</a:t>
            </a:r>
            <a:r>
              <a:rPr lang="en-US" dirty="0">
                <a:solidFill>
                  <a:srgbClr val="000000"/>
                </a:solidFill>
              </a:rPr>
              <a:t>.	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soddisfatto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dei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rapporti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comunicazione</a:t>
            </a:r>
            <a:r>
              <a:rPr lang="en-US" dirty="0">
                <a:solidFill>
                  <a:srgbClr val="000000"/>
                </a:solidFill>
              </a:rPr>
              <a:t> con </a:t>
            </a:r>
            <a:r>
              <a:rPr lang="en-US" dirty="0" err="1">
                <a:solidFill>
                  <a:srgbClr val="000000"/>
                </a:solidFill>
              </a:rPr>
              <a:t>gli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alunni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intervistati:10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16</a:t>
            </a:r>
            <a:r>
              <a:rPr lang="en-US" dirty="0">
                <a:solidFill>
                  <a:srgbClr val="000000"/>
                </a:solidFill>
              </a:rPr>
              <a:t>.	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soddisfatto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dei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rapporti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comunicazione</a:t>
            </a:r>
            <a:r>
              <a:rPr lang="en-US" dirty="0">
                <a:solidFill>
                  <a:srgbClr val="000000"/>
                </a:solidFill>
              </a:rPr>
              <a:t> con </a:t>
            </a:r>
            <a:r>
              <a:rPr lang="en-US" dirty="0" err="1">
                <a:solidFill>
                  <a:srgbClr val="000000"/>
                </a:solidFill>
              </a:rPr>
              <a:t>il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Dirigente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Scolastico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intervistati:10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305215142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3.Sono </a:t>
            </a:r>
            <a:r>
              <a:rPr lang="en-US" sz="1200" dirty="0" err="1">
                <a:solidFill>
                  <a:srgbClr val="000000"/>
                </a:solidFill>
              </a:rPr>
              <a:t>soddisfatto</a:t>
            </a:r>
            <a:r>
              <a:rPr lang="en-US" sz="1200" dirty="0">
                <a:solidFill>
                  <a:srgbClr val="000000"/>
                </a:solidFill>
              </a:rPr>
              <a:t>/a di come </a:t>
            </a:r>
            <a:r>
              <a:rPr lang="en-US" sz="1200" dirty="0" err="1">
                <a:solidFill>
                  <a:srgbClr val="000000"/>
                </a:solidFill>
              </a:rPr>
              <a:t>il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sito</a:t>
            </a:r>
            <a:r>
              <a:rPr lang="en-US" sz="1200" dirty="0">
                <a:solidFill>
                  <a:srgbClr val="000000"/>
                </a:solidFill>
              </a:rPr>
              <a:t> WEB </a:t>
            </a:r>
            <a:r>
              <a:rPr lang="en-US" sz="1200" dirty="0" err="1">
                <a:solidFill>
                  <a:srgbClr val="000000"/>
                </a:solidFill>
              </a:rPr>
              <a:t>offre</a:t>
            </a:r>
            <a:r>
              <a:rPr lang="en-US" sz="1200" dirty="0">
                <a:solidFill>
                  <a:srgbClr val="000000"/>
                </a:solidFill>
              </a:rPr>
              <a:t> la </a:t>
            </a:r>
            <a:r>
              <a:rPr lang="en-US" sz="1200" dirty="0" err="1">
                <a:solidFill>
                  <a:srgbClr val="000000"/>
                </a:solidFill>
              </a:rPr>
              <a:t>possibilità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d’accesso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alle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informazioni</a:t>
            </a:r>
            <a:r>
              <a:rPr lang="en-US" sz="1200" dirty="0">
                <a:solidFill>
                  <a:srgbClr val="000000"/>
                </a:solidFill>
              </a:rPr>
              <a:t> e </a:t>
            </a:r>
            <a:r>
              <a:rPr lang="en-US" sz="1200" dirty="0" err="1">
                <a:solidFill>
                  <a:srgbClr val="000000"/>
                </a:solidFill>
              </a:rPr>
              <a:t>alla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documentazione</a:t>
            </a:r>
            <a:r>
              <a:rPr lang="en-US" sz="1200" dirty="0">
                <a:solidFill>
                  <a:srgbClr val="000000"/>
                </a:solidFill>
              </a:rPr>
              <a:t> utile?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intervistati:65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17</a:t>
            </a:r>
            <a:r>
              <a:rPr lang="en-US" dirty="0">
                <a:solidFill>
                  <a:srgbClr val="000000"/>
                </a:solidFill>
              </a:rPr>
              <a:t>.   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soddisfatto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dei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rapporti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comunicazione</a:t>
            </a:r>
            <a:r>
              <a:rPr lang="en-US" dirty="0">
                <a:solidFill>
                  <a:srgbClr val="000000"/>
                </a:solidFill>
              </a:rPr>
              <a:t> con </a:t>
            </a:r>
            <a:r>
              <a:rPr lang="en-US" dirty="0" err="1">
                <a:solidFill>
                  <a:srgbClr val="000000"/>
                </a:solidFill>
              </a:rPr>
              <a:t>il</a:t>
            </a:r>
            <a:r>
              <a:rPr lang="en-US" dirty="0">
                <a:solidFill>
                  <a:srgbClr val="000000"/>
                </a:solidFill>
              </a:rPr>
              <a:t> D.S.G.A.?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intervistati:10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411891830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18.  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soddisfatto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dei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rapporti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comunicazione</a:t>
            </a:r>
            <a:r>
              <a:rPr lang="en-US" dirty="0">
                <a:solidFill>
                  <a:srgbClr val="000000"/>
                </a:solidFill>
              </a:rPr>
              <a:t> con la </a:t>
            </a:r>
            <a:r>
              <a:rPr lang="en-US" dirty="0" err="1">
                <a:solidFill>
                  <a:srgbClr val="000000"/>
                </a:solidFill>
              </a:rPr>
              <a:t>Segreteria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intervistati:10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19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L'istituto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comunica</a:t>
            </a:r>
            <a:r>
              <a:rPr lang="en-US" dirty="0">
                <a:solidFill>
                  <a:srgbClr val="000000"/>
                </a:solidFill>
              </a:rPr>
              <a:t> le </a:t>
            </a:r>
            <a:r>
              <a:rPr lang="en-US" dirty="0" err="1">
                <a:solidFill>
                  <a:srgbClr val="000000"/>
                </a:solidFill>
              </a:rPr>
              <a:t>informazioni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avvisi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circolari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sito</a:t>
            </a:r>
            <a:r>
              <a:rPr lang="en-US" dirty="0">
                <a:solidFill>
                  <a:srgbClr val="000000"/>
                </a:solidFill>
              </a:rPr>
              <a:t> web) in </a:t>
            </a:r>
            <a:r>
              <a:rPr lang="en-US" dirty="0" err="1">
                <a:solidFill>
                  <a:srgbClr val="000000"/>
                </a:solidFill>
              </a:rPr>
              <a:t>modo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adeguato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intervistati:10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PLESSO PONTI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2110202"/>
          </a:xfrm>
        </p:spPr>
        <p:txBody>
          <a:bodyPr>
            <a:normAutofit/>
          </a:bodyPr>
          <a:lstStyle/>
          <a:p>
            <a:endParaRPr lang="it-IT" sz="2400" b="1" cap="small" dirty="0" smtClean="0"/>
          </a:p>
          <a:p>
            <a:r>
              <a:rPr lang="it-IT" sz="2400" b="1" cap="small" dirty="0" smtClean="0"/>
              <a:t>Partecipazione: 37 risposte su 136 (27 %)</a:t>
            </a:r>
          </a:p>
          <a:p>
            <a:endParaRPr lang="it-IT" b="1" dirty="0"/>
          </a:p>
          <a:p>
            <a:r>
              <a:rPr lang="it-IT" b="1" dirty="0" smtClean="0">
                <a:solidFill>
                  <a:srgbClr val="000000"/>
                </a:solidFill>
              </a:rPr>
              <a:t>SODDISFAZIONE </a:t>
            </a:r>
            <a:r>
              <a:rPr lang="it-IT" b="1" dirty="0">
                <a:solidFill>
                  <a:srgbClr val="000000"/>
                </a:solidFill>
              </a:rPr>
              <a:t>MEDIA POSITIVA:</a:t>
            </a:r>
          </a:p>
          <a:p>
            <a:r>
              <a:rPr lang="it-IT" b="1" smtClean="0">
                <a:solidFill>
                  <a:srgbClr val="000000"/>
                </a:solidFill>
              </a:rPr>
              <a:t> 78.6%</a:t>
            </a:r>
            <a:endParaRPr lang="it-IT" b="1" dirty="0">
              <a:solidFill>
                <a:srgbClr val="000000"/>
              </a:solidFill>
            </a:endParaRPr>
          </a:p>
          <a:p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824134" y="48393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90471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QUALIT</a:t>
            </a:r>
            <a:r>
              <a:rPr lang="it-IT" cap="all" dirty="0" err="1" smtClean="0"/>
              <a:t>à</a:t>
            </a:r>
            <a:r>
              <a:rPr lang="it-IT" cap="all" dirty="0" smtClean="0"/>
              <a:t> DELLA SCUOLA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2110202"/>
          </a:xfrm>
        </p:spPr>
        <p:txBody>
          <a:bodyPr>
            <a:normAutofit/>
          </a:bodyPr>
          <a:lstStyle/>
          <a:p>
            <a:endParaRPr lang="it-IT" sz="2400" b="1" cap="small" dirty="0" smtClean="0"/>
          </a:p>
          <a:p>
            <a:endParaRPr lang="it-IT" b="1" dirty="0">
              <a:solidFill>
                <a:srgbClr val="000000"/>
              </a:solidFill>
            </a:endParaRPr>
          </a:p>
          <a:p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824134" y="48393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83214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) Mio/a </a:t>
            </a:r>
            <a:r>
              <a:rPr lang="en-US" dirty="0" err="1">
                <a:solidFill>
                  <a:srgbClr val="000000"/>
                </a:solidFill>
              </a:rPr>
              <a:t>figlio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trova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bene</a:t>
            </a:r>
            <a:r>
              <a:rPr lang="en-US" dirty="0">
                <a:solidFill>
                  <a:srgbClr val="000000"/>
                </a:solidFill>
              </a:rPr>
              <a:t> con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compagni</a:t>
            </a:r>
            <a:r>
              <a:rPr lang="en-US" dirty="0">
                <a:solidFill>
                  <a:srgbClr val="000000"/>
                </a:solidFill>
              </a:rPr>
              <a:t>? 	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intervistati:37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540754023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) Mio/a </a:t>
            </a:r>
            <a:r>
              <a:rPr lang="en-US" dirty="0" err="1">
                <a:solidFill>
                  <a:srgbClr val="000000"/>
                </a:solidFill>
              </a:rPr>
              <a:t>figlio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trova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bene</a:t>
            </a:r>
            <a:r>
              <a:rPr lang="en-US" dirty="0">
                <a:solidFill>
                  <a:srgbClr val="000000"/>
                </a:solidFill>
              </a:rPr>
              <a:t> con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suoi</a:t>
            </a: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err="1">
                <a:solidFill>
                  <a:srgbClr val="000000"/>
                </a:solidFill>
              </a:rPr>
              <a:t>insegnanti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intervistati:37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876866563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) Mio/a </a:t>
            </a:r>
            <a:r>
              <a:rPr lang="en-US" dirty="0" err="1">
                <a:solidFill>
                  <a:srgbClr val="000000"/>
                </a:solidFill>
              </a:rPr>
              <a:t>figlio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è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interessato</a:t>
            </a:r>
            <a:r>
              <a:rPr lang="en-US" dirty="0">
                <a:solidFill>
                  <a:srgbClr val="000000"/>
                </a:solidFill>
              </a:rPr>
              <a:t> al </a:t>
            </a:r>
            <a:r>
              <a:rPr lang="en-US" dirty="0" err="1">
                <a:solidFill>
                  <a:srgbClr val="000000"/>
                </a:solidFill>
              </a:rPr>
              <a:t>lavoro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scolastico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intervistati:37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116672516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4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Gli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insegnanti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propongono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regole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comportamento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valori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educativi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intervistati:37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192916376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5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dirty="0" err="1">
                <a:solidFill>
                  <a:srgbClr val="000000"/>
                </a:solidFill>
              </a:rPr>
              <a:t>Gli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insegnanti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mostrano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attenzione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bisogni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scolastici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mio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figlio</a:t>
            </a:r>
            <a:r>
              <a:rPr lang="en-US" dirty="0">
                <a:solidFill>
                  <a:srgbClr val="000000"/>
                </a:solidFill>
              </a:rPr>
              <a:t>/a?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intervistati:37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465545560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4</a:t>
            </a:r>
            <a:r>
              <a:rPr lang="en-US" dirty="0">
                <a:solidFill>
                  <a:srgbClr val="000000"/>
                </a:solidFill>
              </a:rPr>
              <a:t>.Il </a:t>
            </a:r>
            <a:r>
              <a:rPr lang="en-US" dirty="0" err="1">
                <a:solidFill>
                  <a:srgbClr val="000000"/>
                </a:solidFill>
              </a:rPr>
              <a:t>personale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segreteria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fornisce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adeguatamente</a:t>
            </a:r>
            <a:r>
              <a:rPr lang="en-US" dirty="0">
                <a:solidFill>
                  <a:srgbClr val="000000"/>
                </a:solidFill>
              </a:rPr>
              <a:t> le </a:t>
            </a:r>
            <a:r>
              <a:rPr lang="en-US" dirty="0" err="1">
                <a:solidFill>
                  <a:srgbClr val="000000"/>
                </a:solidFill>
              </a:rPr>
              <a:t>informazioni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richieste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intervistati:65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043715557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0C0C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6) </a:t>
            </a:r>
            <a:r>
              <a:rPr lang="en-US" dirty="0" err="1">
                <a:solidFill>
                  <a:srgbClr val="000000"/>
                </a:solidFill>
              </a:rPr>
              <a:t>Ritengo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soddisfacente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l’attività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curricolare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proposta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intervistati:37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796791115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RAPPORTI SCUOLA FAMIGLIA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2110202"/>
          </a:xfrm>
        </p:spPr>
        <p:txBody>
          <a:bodyPr>
            <a:normAutofit/>
          </a:bodyPr>
          <a:lstStyle/>
          <a:p>
            <a:endParaRPr lang="it-IT" sz="2400" b="1" cap="small" dirty="0" smtClean="0"/>
          </a:p>
          <a:p>
            <a:endParaRPr lang="it-IT" b="1" dirty="0">
              <a:solidFill>
                <a:srgbClr val="000000"/>
              </a:solidFill>
            </a:endParaRPr>
          </a:p>
          <a:p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824134" y="48393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19768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1</a:t>
            </a:r>
            <a:r>
              <a:rPr lang="en-US" sz="1200" dirty="0" smtClean="0">
                <a:solidFill>
                  <a:srgbClr val="000000"/>
                </a:solidFill>
              </a:rPr>
              <a:t>) </a:t>
            </a:r>
            <a:r>
              <a:rPr lang="en-US" sz="1200" dirty="0" err="1" smtClean="0">
                <a:solidFill>
                  <a:srgbClr val="000000"/>
                </a:solidFill>
              </a:rPr>
              <a:t>Gli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incontri</a:t>
            </a:r>
            <a:r>
              <a:rPr lang="en-US" sz="1200" dirty="0">
                <a:solidFill>
                  <a:srgbClr val="000000"/>
                </a:solidFill>
              </a:rPr>
              <a:t> con la </a:t>
            </a:r>
            <a:r>
              <a:rPr lang="en-US" sz="1200" dirty="0" err="1">
                <a:solidFill>
                  <a:srgbClr val="000000"/>
                </a:solidFill>
              </a:rPr>
              <a:t>famiglia</a:t>
            </a:r>
            <a:r>
              <a:rPr lang="en-US" sz="1200" dirty="0">
                <a:solidFill>
                  <a:srgbClr val="000000"/>
                </a:solidFill>
              </a:rPr>
              <a:t> (</a:t>
            </a:r>
            <a:r>
              <a:rPr lang="en-US" sz="1200" dirty="0" err="1">
                <a:solidFill>
                  <a:srgbClr val="000000"/>
                </a:solidFill>
              </a:rPr>
              <a:t>colloqui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individuali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assemblee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classe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interclasse</a:t>
            </a:r>
            <a:r>
              <a:rPr lang="en-US" sz="1200" dirty="0">
                <a:solidFill>
                  <a:srgbClr val="000000"/>
                </a:solidFill>
              </a:rPr>
              <a:t> ) </a:t>
            </a:r>
            <a:r>
              <a:rPr lang="en-US" sz="1200" dirty="0" err="1">
                <a:solidFill>
                  <a:srgbClr val="000000"/>
                </a:solidFill>
              </a:rPr>
              <a:t>sono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organizzati</a:t>
            </a:r>
            <a:r>
              <a:rPr lang="en-US" sz="1200" dirty="0">
                <a:solidFill>
                  <a:srgbClr val="000000"/>
                </a:solidFill>
              </a:rPr>
              <a:t> in </a:t>
            </a:r>
            <a:r>
              <a:rPr lang="en-US" sz="1200" dirty="0" err="1">
                <a:solidFill>
                  <a:srgbClr val="000000"/>
                </a:solidFill>
              </a:rPr>
              <a:t>maniera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efficace</a:t>
            </a:r>
            <a:r>
              <a:rPr lang="en-US" sz="1200" dirty="0">
                <a:solidFill>
                  <a:srgbClr val="000000"/>
                </a:solidFill>
              </a:rPr>
              <a:t>?"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intervistati:37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2) </a:t>
            </a:r>
            <a:r>
              <a:rPr lang="en-US" sz="1200" dirty="0" err="1">
                <a:solidFill>
                  <a:srgbClr val="000000"/>
                </a:solidFill>
              </a:rPr>
              <a:t>Sono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soddisfatto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della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comunicazione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scuola</a:t>
            </a:r>
            <a:r>
              <a:rPr lang="en-US" sz="1200" dirty="0">
                <a:solidFill>
                  <a:srgbClr val="000000"/>
                </a:solidFill>
              </a:rPr>
              <a:t> – </a:t>
            </a:r>
            <a:r>
              <a:rPr lang="en-US" sz="1200" dirty="0" err="1">
                <a:solidFill>
                  <a:srgbClr val="000000"/>
                </a:solidFill>
              </a:rPr>
              <a:t>famiglia</a:t>
            </a:r>
            <a:r>
              <a:rPr lang="en-US" sz="1200" dirty="0">
                <a:solidFill>
                  <a:srgbClr val="000000"/>
                </a:solidFill>
              </a:rPr>
              <a:t> ( </a:t>
            </a:r>
            <a:r>
              <a:rPr lang="en-US" sz="1200" dirty="0" err="1">
                <a:solidFill>
                  <a:srgbClr val="000000"/>
                </a:solidFill>
              </a:rPr>
              <a:t>rapporto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valutazione</a:t>
            </a:r>
            <a:r>
              <a:rPr lang="en-US" sz="1200" dirty="0">
                <a:solidFill>
                  <a:srgbClr val="000000"/>
                </a:solidFill>
              </a:rPr>
              <a:t> on line, </a:t>
            </a:r>
            <a:r>
              <a:rPr lang="en-US" sz="1200" dirty="0" err="1">
                <a:solidFill>
                  <a:srgbClr val="000000"/>
                </a:solidFill>
              </a:rPr>
              <a:t>comunicazioni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sito</a:t>
            </a:r>
            <a:r>
              <a:rPr lang="en-US" sz="1200" dirty="0">
                <a:solidFill>
                  <a:srgbClr val="000000"/>
                </a:solidFill>
              </a:rPr>
              <a:t> web )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intervistati:37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3) </a:t>
            </a:r>
            <a:r>
              <a:rPr lang="en-US" sz="1200" dirty="0" err="1">
                <a:solidFill>
                  <a:srgbClr val="000000"/>
                </a:solidFill>
              </a:rPr>
              <a:t>Sono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soddisfatto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delle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richieste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scuola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nei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confronti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delle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famiglie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riguardo</a:t>
            </a:r>
            <a:r>
              <a:rPr lang="en-US" sz="1200" dirty="0">
                <a:solidFill>
                  <a:srgbClr val="000000"/>
                </a:solidFill>
              </a:rPr>
              <a:t> quote </a:t>
            </a:r>
            <a:r>
              <a:rPr lang="en-US" sz="1200" dirty="0" err="1">
                <a:solidFill>
                  <a:srgbClr val="000000"/>
                </a:solidFill>
              </a:rPr>
              <a:t>viaggi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istruzione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richieste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materiali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contributo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volontario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genitori</a:t>
            </a:r>
            <a:r>
              <a:rPr lang="en-US" sz="1200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intervistati:37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4) </a:t>
            </a:r>
            <a:r>
              <a:rPr lang="en-US" sz="1200" dirty="0" err="1">
                <a:solidFill>
                  <a:srgbClr val="000000"/>
                </a:solidFill>
              </a:rPr>
              <a:t>Sono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soddisfatto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della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disponibilità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docenti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all’ascolto</a:t>
            </a:r>
            <a:r>
              <a:rPr lang="en-US" sz="1200" dirty="0">
                <a:solidFill>
                  <a:srgbClr val="000000"/>
                </a:solidFill>
              </a:rPr>
              <a:t> e </a:t>
            </a:r>
            <a:r>
              <a:rPr lang="en-US" sz="1200" dirty="0" err="1">
                <a:solidFill>
                  <a:srgbClr val="000000"/>
                </a:solidFill>
              </a:rPr>
              <a:t>alla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collaborazione</a:t>
            </a:r>
            <a:r>
              <a:rPr lang="en-US" sz="1200" dirty="0">
                <a:solidFill>
                  <a:srgbClr val="000000"/>
                </a:solidFill>
              </a:rPr>
              <a:t> con la </a:t>
            </a:r>
            <a:r>
              <a:rPr lang="en-US" sz="1200" dirty="0" err="1">
                <a:solidFill>
                  <a:srgbClr val="000000"/>
                </a:solidFill>
              </a:rPr>
              <a:t>famiglia</a:t>
            </a:r>
            <a:r>
              <a:rPr lang="en-US" sz="1200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intervistati:37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0C0C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5) La </a:t>
            </a:r>
            <a:r>
              <a:rPr lang="en-US" dirty="0" err="1">
                <a:solidFill>
                  <a:srgbClr val="000000"/>
                </a:solidFill>
              </a:rPr>
              <a:t>scuola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comunica</a:t>
            </a:r>
            <a:r>
              <a:rPr lang="en-US" dirty="0">
                <a:solidFill>
                  <a:srgbClr val="000000"/>
                </a:solidFill>
              </a:rPr>
              <a:t> in </a:t>
            </a:r>
            <a:r>
              <a:rPr lang="en-US" dirty="0" err="1">
                <a:solidFill>
                  <a:srgbClr val="000000"/>
                </a:solidFill>
              </a:rPr>
              <a:t>maniera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completa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trasparente</a:t>
            </a:r>
            <a:r>
              <a:rPr lang="en-US" dirty="0">
                <a:solidFill>
                  <a:srgbClr val="000000"/>
                </a:solidFill>
              </a:rPr>
              <a:t>  (</a:t>
            </a:r>
            <a:r>
              <a:rPr lang="en-US" dirty="0" err="1">
                <a:solidFill>
                  <a:srgbClr val="000000"/>
                </a:solidFill>
              </a:rPr>
              <a:t>sito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scolastico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sito</a:t>
            </a:r>
            <a:r>
              <a:rPr lang="en-US" dirty="0">
                <a:solidFill>
                  <a:srgbClr val="000000"/>
                </a:solidFill>
              </a:rPr>
              <a:t> web REGEL)?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intervistati:37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6) </a:t>
            </a:r>
            <a:r>
              <a:rPr lang="en-US" sz="1200" dirty="0" err="1">
                <a:solidFill>
                  <a:srgbClr val="000000"/>
                </a:solidFill>
              </a:rPr>
              <a:t>Sono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adeguatamente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informato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delle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attività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didattiche</a:t>
            </a:r>
            <a:r>
              <a:rPr lang="en-US" sz="1200" dirty="0">
                <a:solidFill>
                  <a:srgbClr val="000000"/>
                </a:solidFill>
              </a:rPr>
              <a:t> e </a:t>
            </a:r>
            <a:r>
              <a:rPr lang="en-US" sz="1200" dirty="0" err="1">
                <a:solidFill>
                  <a:srgbClr val="000000"/>
                </a:solidFill>
              </a:rPr>
              <a:t>dei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progetti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offerti</a:t>
            </a:r>
            <a:r>
              <a:rPr lang="en-US" sz="1200" dirty="0">
                <a:solidFill>
                  <a:srgbClr val="000000"/>
                </a:solidFill>
              </a:rPr>
              <a:t> da </a:t>
            </a:r>
            <a:r>
              <a:rPr lang="en-US" sz="1200" dirty="0" err="1">
                <a:solidFill>
                  <a:srgbClr val="000000"/>
                </a:solidFill>
              </a:rPr>
              <a:t>questa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scuola</a:t>
            </a:r>
            <a:r>
              <a:rPr lang="en-US" sz="1200" dirty="0">
                <a:solidFill>
                  <a:srgbClr val="000000"/>
                </a:solidFill>
              </a:rPr>
              <a:t>?				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intervistati:37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7</a:t>
            </a:r>
            <a:r>
              <a:rPr lang="en-US" dirty="0">
                <a:solidFill>
                  <a:srgbClr val="000000"/>
                </a:solidFill>
              </a:rPr>
              <a:t>) La </a:t>
            </a:r>
            <a:r>
              <a:rPr lang="en-US" dirty="0" err="1">
                <a:solidFill>
                  <a:srgbClr val="000000"/>
                </a:solidFill>
              </a:rPr>
              <a:t>Dirigente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è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disponibile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all’ascolto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accoglie</a:t>
            </a:r>
            <a:r>
              <a:rPr lang="en-US" dirty="0">
                <a:solidFill>
                  <a:srgbClr val="000000"/>
                </a:solidFill>
              </a:rPr>
              <a:t> le </a:t>
            </a:r>
            <a:r>
              <a:rPr lang="en-US" dirty="0" err="1">
                <a:solidFill>
                  <a:srgbClr val="000000"/>
                </a:solidFill>
              </a:rPr>
              <a:t>richieste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colloquio</a:t>
            </a:r>
            <a:r>
              <a:rPr lang="en-US" dirty="0">
                <a:solidFill>
                  <a:srgbClr val="000000"/>
                </a:solidFill>
              </a:rPr>
              <a:t>?	</a:t>
            </a:r>
            <a:r>
              <a:rPr lang="en-US" dirty="0">
                <a:solidFill>
                  <a:srgbClr val="C0C0C0"/>
                </a:solidFill>
              </a:rPr>
              <a:t>				  </a:t>
            </a:r>
            <a:r>
              <a:rPr lang="en-US" dirty="0">
                <a:solidFill>
                  <a:srgbClr val="404040"/>
                </a:solidFill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intervistati:37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</a:rPr>
              <a:t>8)  </a:t>
            </a:r>
            <a:r>
              <a:rPr lang="en-US" dirty="0" err="1">
                <a:solidFill>
                  <a:srgbClr val="000000"/>
                </a:solidFill>
              </a:rPr>
              <a:t>Quanto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spesso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consulto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scuola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intervistati:37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5. I </a:t>
            </a:r>
            <a:r>
              <a:rPr lang="en-US" dirty="0" err="1">
                <a:solidFill>
                  <a:srgbClr val="000000"/>
                </a:solidFill>
              </a:rPr>
              <a:t>collaboratori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scolastici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trasmettono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efficacemente</a:t>
            </a:r>
            <a:r>
              <a:rPr lang="en-US" dirty="0">
                <a:solidFill>
                  <a:srgbClr val="000000"/>
                </a:solidFill>
              </a:rPr>
              <a:t> le </a:t>
            </a:r>
            <a:r>
              <a:rPr lang="en-US" dirty="0" err="1">
                <a:solidFill>
                  <a:srgbClr val="000000"/>
                </a:solidFill>
              </a:rPr>
              <a:t>informazioni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intervistati:65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ORGANIZZAZIONE DELLA SCUOLA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2110202"/>
          </a:xfrm>
        </p:spPr>
        <p:txBody>
          <a:bodyPr>
            <a:normAutofit/>
          </a:bodyPr>
          <a:lstStyle/>
          <a:p>
            <a:endParaRPr lang="it-IT" sz="2400" b="1" cap="small" dirty="0" smtClean="0"/>
          </a:p>
          <a:p>
            <a:endParaRPr lang="it-IT" b="1" dirty="0">
              <a:solidFill>
                <a:srgbClr val="000000"/>
              </a:solidFill>
            </a:endParaRPr>
          </a:p>
          <a:p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824134" y="48393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72568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0C0C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1) </a:t>
            </a:r>
            <a:r>
              <a:rPr lang="en-US" dirty="0" err="1">
                <a:solidFill>
                  <a:schemeClr val="tx1"/>
                </a:solidFill>
              </a:rPr>
              <a:t>Sono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soddisfatto</a:t>
            </a:r>
            <a:r>
              <a:rPr lang="en-US" dirty="0">
                <a:solidFill>
                  <a:schemeClr val="tx1"/>
                </a:solidFill>
              </a:rPr>
              <a:t>/a </a:t>
            </a:r>
            <a:r>
              <a:rPr lang="en-US" dirty="0" err="1">
                <a:solidFill>
                  <a:schemeClr val="tx1"/>
                </a:solidFill>
              </a:rPr>
              <a:t>della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distribuzione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dell'orario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settimanale</a:t>
            </a:r>
            <a:r>
              <a:rPr lang="en-US" dirty="0">
                <a:solidFill>
                  <a:schemeClr val="tx1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intervistati:37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587050624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2) </a:t>
            </a:r>
            <a:r>
              <a:rPr lang="en-US" sz="1200" dirty="0" err="1">
                <a:solidFill>
                  <a:srgbClr val="000000"/>
                </a:solidFill>
              </a:rPr>
              <a:t>Sono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soddisfatto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dell'organizzazione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delle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visite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uscite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didattiche</a:t>
            </a:r>
            <a:r>
              <a:rPr lang="en-US" sz="1200" dirty="0">
                <a:solidFill>
                  <a:srgbClr val="000000"/>
                </a:solidFill>
              </a:rPr>
              <a:t> in </a:t>
            </a:r>
            <a:r>
              <a:rPr lang="en-US" sz="1200" dirty="0" err="1">
                <a:solidFill>
                  <a:srgbClr val="000000"/>
                </a:solidFill>
              </a:rPr>
              <a:t>rapporto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programmazione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annuale</a:t>
            </a:r>
            <a:r>
              <a:rPr lang="en-US" sz="1200" dirty="0">
                <a:solidFill>
                  <a:srgbClr val="000000"/>
                </a:solidFill>
              </a:rPr>
              <a:t>?	</a:t>
            </a:r>
            <a:r>
              <a:rPr lang="en-US" sz="1200" dirty="0">
                <a:solidFill>
                  <a:srgbClr val="C0C0C0"/>
                </a:solidFill>
              </a:rPr>
              <a:t>				  </a:t>
            </a:r>
            <a:r>
              <a:rPr lang="en-US" sz="1200" dirty="0">
                <a:solidFill>
                  <a:srgbClr val="404040"/>
                </a:solidFill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intervistati:37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119587480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3) </a:t>
            </a:r>
            <a:r>
              <a:rPr lang="en-US" sz="1200" dirty="0" err="1">
                <a:solidFill>
                  <a:srgbClr val="000000"/>
                </a:solidFill>
              </a:rPr>
              <a:t>Sono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soddisfatto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della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disponibilità</a:t>
            </a:r>
            <a:r>
              <a:rPr lang="en-US" sz="1200" dirty="0">
                <a:solidFill>
                  <a:srgbClr val="000000"/>
                </a:solidFill>
              </a:rPr>
              <a:t> e la </a:t>
            </a:r>
            <a:r>
              <a:rPr lang="en-US" sz="1200" dirty="0" err="1">
                <a:solidFill>
                  <a:srgbClr val="000000"/>
                </a:solidFill>
              </a:rPr>
              <a:t>cortesia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collaboratori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scolastici</a:t>
            </a:r>
            <a:r>
              <a:rPr lang="en-US" sz="1200" dirty="0">
                <a:solidFill>
                  <a:srgbClr val="000000"/>
                </a:solidFill>
              </a:rPr>
              <a:t> (</a:t>
            </a:r>
            <a:r>
              <a:rPr lang="en-US" sz="1200" dirty="0" err="1">
                <a:solidFill>
                  <a:srgbClr val="000000"/>
                </a:solidFill>
              </a:rPr>
              <a:t>bidelli</a:t>
            </a:r>
            <a:r>
              <a:rPr lang="en-US" sz="1200" dirty="0">
                <a:solidFill>
                  <a:srgbClr val="000000"/>
                </a:solidFill>
              </a:rPr>
              <a:t>)?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intervistati:37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266574163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0C0C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4) 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soddisfatto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disponibilità</a:t>
            </a:r>
            <a:r>
              <a:rPr lang="en-US" dirty="0">
                <a:solidFill>
                  <a:srgbClr val="000000"/>
                </a:solidFill>
              </a:rPr>
              <a:t> e la </a:t>
            </a:r>
            <a:r>
              <a:rPr lang="en-US" dirty="0" err="1">
                <a:solidFill>
                  <a:srgbClr val="000000"/>
                </a:solidFill>
              </a:rPr>
              <a:t>cortesia</a:t>
            </a:r>
            <a:r>
              <a:rPr lang="en-US" dirty="0">
                <a:solidFill>
                  <a:srgbClr val="000000"/>
                </a:solidFill>
              </a:rPr>
              <a:t> del </a:t>
            </a:r>
            <a:r>
              <a:rPr lang="en-US" dirty="0" err="1">
                <a:solidFill>
                  <a:srgbClr val="000000"/>
                </a:solidFill>
              </a:rPr>
              <a:t>personale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segreteria</a:t>
            </a:r>
            <a:r>
              <a:rPr lang="en-US" dirty="0">
                <a:solidFill>
                  <a:srgbClr val="000000"/>
                </a:solidFill>
              </a:rPr>
              <a:t>?	</a:t>
            </a:r>
            <a:r>
              <a:rPr lang="en-US" dirty="0">
                <a:solidFill>
                  <a:srgbClr val="C0C0C0"/>
                </a:solidFill>
              </a:rPr>
              <a:t>				  </a:t>
            </a:r>
            <a:r>
              <a:rPr lang="en-US" dirty="0">
                <a:solidFill>
                  <a:srgbClr val="404040"/>
                </a:solidFill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intervistati:37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5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soddisfatto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gestione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dell’istituto</a:t>
            </a:r>
            <a:r>
              <a:rPr lang="en-US" dirty="0">
                <a:solidFill>
                  <a:srgbClr val="000000"/>
                </a:solidFill>
              </a:rPr>
              <a:t> da parte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dirigenza</a:t>
            </a:r>
            <a:r>
              <a:rPr lang="en-US" dirty="0">
                <a:solidFill>
                  <a:srgbClr val="000000"/>
                </a:solidFill>
              </a:rPr>
              <a:t> ?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intervistati:37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6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Sono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soddisfatto</a:t>
            </a:r>
            <a:r>
              <a:rPr lang="en-US" dirty="0">
                <a:solidFill>
                  <a:srgbClr val="000000"/>
                </a:solidFill>
              </a:rPr>
              <a:t>/a </a:t>
            </a:r>
            <a:r>
              <a:rPr lang="en-US" dirty="0" err="1">
                <a:solidFill>
                  <a:srgbClr val="000000"/>
                </a:solidFill>
              </a:rPr>
              <a:t>dell'ordine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pulizia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scuola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intervistati:37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395201875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7) </a:t>
            </a:r>
            <a:r>
              <a:rPr lang="en-US" sz="1200" dirty="0" err="1">
                <a:solidFill>
                  <a:srgbClr val="000000"/>
                </a:solidFill>
              </a:rPr>
              <a:t>Sono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soddisfatto</a:t>
            </a:r>
            <a:r>
              <a:rPr lang="en-US" sz="1200" dirty="0">
                <a:solidFill>
                  <a:srgbClr val="000000"/>
                </a:solidFill>
              </a:rPr>
              <a:t>/a del </a:t>
            </a:r>
            <a:r>
              <a:rPr lang="en-US" sz="1200" dirty="0" err="1">
                <a:solidFill>
                  <a:srgbClr val="000000"/>
                </a:solidFill>
              </a:rPr>
              <a:t>servizio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mensa</a:t>
            </a:r>
            <a:r>
              <a:rPr lang="en-US" sz="1200" dirty="0">
                <a:solidFill>
                  <a:srgbClr val="000000"/>
                </a:solidFill>
              </a:rPr>
              <a:t>? (</a:t>
            </a:r>
            <a:r>
              <a:rPr lang="en-US" sz="1200" dirty="0" err="1">
                <a:solidFill>
                  <a:srgbClr val="000000"/>
                </a:solidFill>
              </a:rPr>
              <a:t>qualità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cibo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servizio</a:t>
            </a:r>
            <a:r>
              <a:rPr lang="en-US" sz="1200" dirty="0">
                <a:solidFill>
                  <a:srgbClr val="000000"/>
                </a:solidFill>
              </a:rPr>
              <a:t> del </a:t>
            </a:r>
            <a:r>
              <a:rPr lang="en-US" sz="1200" dirty="0" err="1">
                <a:solidFill>
                  <a:srgbClr val="000000"/>
                </a:solidFill>
              </a:rPr>
              <a:t>personale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mediazione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commissione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mensa</a:t>
            </a:r>
            <a:r>
              <a:rPr lang="en-US" sz="1200" dirty="0">
                <a:solidFill>
                  <a:srgbClr val="000000"/>
                </a:solidFill>
              </a:rPr>
              <a:t>)? 	</a:t>
            </a:r>
            <a:r>
              <a:rPr lang="en-US" sz="1200" dirty="0">
                <a:solidFill>
                  <a:srgbClr val="C0C0C0"/>
                </a:solidFill>
              </a:rPr>
              <a:t>				  </a:t>
            </a:r>
            <a:r>
              <a:rPr lang="en-US" sz="1200" dirty="0">
                <a:solidFill>
                  <a:srgbClr val="404040"/>
                </a:solidFill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intervistati:37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001130430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PROGETTI PER L’INCLUSIONE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2110202"/>
          </a:xfrm>
        </p:spPr>
        <p:txBody>
          <a:bodyPr>
            <a:normAutofit/>
          </a:bodyPr>
          <a:lstStyle/>
          <a:p>
            <a:endParaRPr lang="it-IT" sz="2400" b="1" cap="small" dirty="0" smtClean="0"/>
          </a:p>
          <a:p>
            <a:endParaRPr lang="it-IT" b="1" dirty="0">
              <a:solidFill>
                <a:srgbClr val="000000"/>
              </a:solidFill>
            </a:endParaRPr>
          </a:p>
          <a:p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824134" y="48393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419641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PROGETTI </a:t>
            </a:r>
            <a:r>
              <a:rPr lang="en-US" sz="1200" dirty="0">
                <a:solidFill>
                  <a:srgbClr val="000000"/>
                </a:solidFill>
              </a:rPr>
              <a:t>/ INTERVENTI DIDATTICI  PER L'INCLUSIONE  COMUNI A TUTTE LE CLASSI  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l’esperienza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intervistati:37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3315212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6</a:t>
            </a:r>
            <a:r>
              <a:rPr lang="en-US" dirty="0">
                <a:solidFill>
                  <a:srgbClr val="000000"/>
                </a:solidFill>
              </a:rPr>
              <a:t>.L'istituto </a:t>
            </a:r>
            <a:r>
              <a:rPr lang="en-US" dirty="0" err="1">
                <a:solidFill>
                  <a:srgbClr val="000000"/>
                </a:solidFill>
              </a:rPr>
              <a:t>promuove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attività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rivolte</a:t>
            </a:r>
            <a:r>
              <a:rPr lang="en-US" dirty="0">
                <a:solidFill>
                  <a:srgbClr val="000000"/>
                </a:solidFill>
              </a:rPr>
              <a:t> al </a:t>
            </a:r>
            <a:r>
              <a:rPr lang="en-US" dirty="0" err="1">
                <a:solidFill>
                  <a:srgbClr val="000000"/>
                </a:solidFill>
              </a:rPr>
              <a:t>territorio</a:t>
            </a:r>
            <a:r>
              <a:rPr lang="en-US" dirty="0">
                <a:solidFill>
                  <a:srgbClr val="000000"/>
                </a:solidFill>
              </a:rPr>
              <a:t>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intervistati:65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PROGETTI / INTERVENTI DIDATTICI PER L'INCLUSIONE  IN SPECIFICHE CLASSI   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l’esperienza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intervistati:37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855440467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PROGETTI PER SANI STILI DI VITA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2110202"/>
          </a:xfrm>
        </p:spPr>
        <p:txBody>
          <a:bodyPr>
            <a:normAutofit/>
          </a:bodyPr>
          <a:lstStyle/>
          <a:p>
            <a:endParaRPr lang="it-IT" sz="2400" b="1" cap="small" dirty="0" smtClean="0"/>
          </a:p>
          <a:p>
            <a:endParaRPr lang="it-IT" b="1" dirty="0">
              <a:solidFill>
                <a:srgbClr val="000000"/>
              </a:solidFill>
            </a:endParaRPr>
          </a:p>
          <a:p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824134" y="48393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112991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Progetti</a:t>
            </a:r>
            <a:r>
              <a:rPr lang="en-US" sz="1200" dirty="0">
                <a:solidFill>
                  <a:srgbClr val="000000"/>
                </a:solidFill>
              </a:rPr>
              <a:t> per </a:t>
            </a:r>
            <a:r>
              <a:rPr lang="en-US" sz="1200" dirty="0" err="1">
                <a:solidFill>
                  <a:srgbClr val="000000"/>
                </a:solidFill>
              </a:rPr>
              <a:t>sani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stili</a:t>
            </a:r>
            <a:r>
              <a:rPr lang="en-US" sz="1200" dirty="0">
                <a:solidFill>
                  <a:srgbClr val="000000"/>
                </a:solidFill>
              </a:rPr>
              <a:t> di vita – CLASSI TUTTE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l’esperienza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intervistati:37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742247042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Frutta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nelle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scuole</a:t>
            </a:r>
            <a:r>
              <a:rPr lang="en-US" sz="1200" dirty="0">
                <a:solidFill>
                  <a:srgbClr val="000000"/>
                </a:solidFill>
              </a:rPr>
              <a:t> (CLASSI TUTTE)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l’esperienza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intervistati:37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339967900"/>
              </p:ext>
            </p:extLst>
          </p:nvPr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Frutta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nelle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scuole</a:t>
            </a:r>
            <a:r>
              <a:rPr lang="en-US" sz="1200" dirty="0">
                <a:solidFill>
                  <a:srgbClr val="000000"/>
                </a:solidFill>
              </a:rPr>
              <a:t> (CLASSI TUTTE)- </a:t>
            </a:r>
            <a:r>
              <a:rPr lang="en-US" sz="1200" dirty="0" err="1">
                <a:solidFill>
                  <a:srgbClr val="000000"/>
                </a:solidFill>
              </a:rPr>
              <a:t>Ritengo</a:t>
            </a:r>
            <a:r>
              <a:rPr lang="en-US" sz="1200" dirty="0">
                <a:solidFill>
                  <a:srgbClr val="000000"/>
                </a:solidFill>
              </a:rPr>
              <a:t> utile </a:t>
            </a:r>
            <a:r>
              <a:rPr lang="en-US" sz="1200" dirty="0" err="1">
                <a:solidFill>
                  <a:srgbClr val="000000"/>
                </a:solidFill>
              </a:rPr>
              <a:t>riproporre</a:t>
            </a:r>
            <a:r>
              <a:rPr lang="en-US" sz="1200" dirty="0">
                <a:solidFill>
                  <a:srgbClr val="000000"/>
                </a:solidFill>
              </a:rPr>
              <a:t> la </a:t>
            </a:r>
            <a:r>
              <a:rPr lang="en-US" sz="1200" dirty="0" err="1">
                <a:solidFill>
                  <a:srgbClr val="000000"/>
                </a:solidFill>
              </a:rPr>
              <a:t>distribuzione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frutta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il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prossimo</a:t>
            </a:r>
            <a:r>
              <a:rPr lang="en-US" sz="1200" dirty="0">
                <a:solidFill>
                  <a:srgbClr val="000000"/>
                </a:solidFill>
              </a:rPr>
              <a:t> anno </a:t>
            </a:r>
            <a:r>
              <a:rPr lang="en-US" sz="1200" dirty="0" err="1">
                <a:solidFill>
                  <a:srgbClr val="000000"/>
                </a:solidFill>
              </a:rPr>
              <a:t>scolastico</a:t>
            </a:r>
            <a:r>
              <a:rPr lang="en-US" sz="1200" dirty="0">
                <a:solidFill>
                  <a:srgbClr val="000000"/>
                </a:solidFill>
              </a:rPr>
              <a:t>?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intervistati:37</a:t>
            </a:r>
          </a:p>
        </p:txBody>
      </p:sp>
      <p:graphicFrame>
        <p:nvGraphicFramePr>
          <p:cNvPr id="3078" name="New Table" descr="Table"/>
          <p:cNvGraphicFramePr>
            <a:graphicFrameLocks noGrp="1"/>
          </p:cNvGraphicFramePr>
          <p:nvPr/>
        </p:nvGraphicFramePr>
        <p:xfrm>
          <a:off x="508000" y="1993900"/>
          <a:ext cx="5867400" cy="117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0"/>
                <a:gridCol w="1701800"/>
                <a:gridCol w="1574800"/>
                <a:gridCol w="254000"/>
              </a:tblGrid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bmk="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5D8E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x-none" altLang="x-none" sz="1100" bmk="">
                          <a:solidFill>
                            <a:srgbClr val="000000"/>
                          </a:solidFill>
                        </a:rPr>
                        <a:t>Totale</a:t>
                      </a:r>
                    </a:p>
                    <a:p>
                      <a:pPr algn="ctr">
                        <a:buNone/>
                      </a:pPr>
                      <a:r>
                        <a:rPr lang="x-none" altLang="x-none" sz="1000" i="1" bmk="">
                          <a:solidFill>
                            <a:srgbClr val="000000"/>
                          </a:solidFill>
                        </a:rPr>
                        <a:t>100% (37)</a:t>
                      </a: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6C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bmk="">
                          <a:solidFill>
                            <a:srgbClr val="000000"/>
                          </a:solidFill>
                        </a:rPr>
                        <a:t>si</a:t>
                      </a: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3E6CA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bmk="">
                          <a:solidFill>
                            <a:srgbClr val="000000"/>
                          </a:solidFill>
                        </a:rPr>
                        <a:t>100%</a:t>
                      </a: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EE4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bmk="">
                          <a:solidFill>
                            <a:srgbClr val="000000"/>
                          </a:solidFill>
                        </a:rPr>
                        <a:t>37</a:t>
                      </a: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EE4EE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bmk="">
                          <a:solidFill>
                            <a:srgbClr val="000000"/>
                          </a:solidFill>
                        </a:rPr>
                        <a:t>no</a:t>
                      </a: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bmk="">
                          <a:solidFill>
                            <a:srgbClr val="000000"/>
                          </a:solidFill>
                        </a:rPr>
                        <a:t>0%</a:t>
                      </a: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solidFill>
                      <a:srgbClr val="DEE4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altLang="x-none" sz="1100" bmk="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solidFill>
                      <a:srgbClr val="DEE4EE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>
                      <a:solidFill>
                        <a:srgbClr val="FFFFFF"/>
                      </a:solidFill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PROGETTI PER LA CITTADINANZA EUROPEA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2110202"/>
          </a:xfrm>
        </p:spPr>
        <p:txBody>
          <a:bodyPr>
            <a:normAutofit/>
          </a:bodyPr>
          <a:lstStyle/>
          <a:p>
            <a:endParaRPr lang="it-IT" sz="2400" b="1" cap="small" dirty="0" smtClean="0"/>
          </a:p>
          <a:p>
            <a:endParaRPr lang="it-IT" b="1" dirty="0">
              <a:solidFill>
                <a:srgbClr val="000000"/>
              </a:solidFill>
            </a:endParaRPr>
          </a:p>
          <a:p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824134" y="48393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275020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err="1" smtClean="0">
                <a:solidFill>
                  <a:srgbClr val="000000"/>
                </a:solidFill>
              </a:rPr>
              <a:t>Progetti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per la </a:t>
            </a:r>
            <a:r>
              <a:rPr lang="en-US" sz="1200" dirty="0" err="1">
                <a:solidFill>
                  <a:srgbClr val="000000"/>
                </a:solidFill>
              </a:rPr>
              <a:t>cittadinanza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europea</a:t>
            </a:r>
            <a:r>
              <a:rPr lang="en-US" sz="1200" dirty="0">
                <a:solidFill>
                  <a:srgbClr val="000000"/>
                </a:solidFill>
              </a:rPr>
              <a:t>: (BAMBINI DI 5 ANNI)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l’esperienza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domanda:Matrice a risposta singola | Totale intervistati:37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183798523"/>
              </p:ext>
            </p:extLst>
          </p:nvPr>
        </p:nvGraphicFramePr>
        <p:xfrm>
          <a:off x="0" y="21336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CONCORSI VARI: Ho </a:t>
            </a:r>
            <a:r>
              <a:rPr lang="en-US" sz="1200" dirty="0" err="1">
                <a:solidFill>
                  <a:srgbClr val="000000"/>
                </a:solidFill>
              </a:rPr>
              <a:t>ritenuto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soddisfacente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l’esperienza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educativo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didattica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mio</a:t>
            </a:r>
            <a:r>
              <a:rPr lang="en-US" sz="1200" dirty="0">
                <a:solidFill>
                  <a:srgbClr val="000000"/>
                </a:solidFill>
              </a:rPr>
              <a:t>/a </a:t>
            </a:r>
            <a:r>
              <a:rPr lang="en-US" sz="1200" dirty="0" err="1">
                <a:solidFill>
                  <a:srgbClr val="000000"/>
                </a:solidFill>
              </a:rPr>
              <a:t>figlio</a:t>
            </a:r>
            <a:r>
              <a:rPr lang="en-US" sz="1200" dirty="0">
                <a:solidFill>
                  <a:srgbClr val="000000"/>
                </a:solidFill>
              </a:rPr>
              <a:t>/a?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/>
              <a:t> Tipo di domanda:Risposta singola | Totale intervistati:37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PLESSO PASCOLI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2110202"/>
          </a:xfrm>
        </p:spPr>
        <p:txBody>
          <a:bodyPr>
            <a:normAutofit/>
          </a:bodyPr>
          <a:lstStyle/>
          <a:p>
            <a:endParaRPr lang="it-IT" sz="2400" b="1" cap="small" dirty="0" smtClean="0"/>
          </a:p>
          <a:p>
            <a:r>
              <a:rPr lang="it-IT" sz="2400" b="1" cap="small" dirty="0" smtClean="0"/>
              <a:t>Partecipazione: 91 risposte su 217 ( 42 %)</a:t>
            </a:r>
          </a:p>
          <a:p>
            <a:endParaRPr lang="it-IT" b="1" dirty="0"/>
          </a:p>
          <a:p>
            <a:r>
              <a:rPr lang="it-IT" b="1" dirty="0" smtClean="0">
                <a:solidFill>
                  <a:srgbClr val="000000"/>
                </a:solidFill>
              </a:rPr>
              <a:t>SODDISFAZIONE </a:t>
            </a:r>
            <a:r>
              <a:rPr lang="it-IT" b="1" dirty="0">
                <a:solidFill>
                  <a:srgbClr val="000000"/>
                </a:solidFill>
              </a:rPr>
              <a:t>MEDIA POSITIVA:</a:t>
            </a:r>
          </a:p>
          <a:p>
            <a:r>
              <a:rPr lang="it-IT" b="1" dirty="0" smtClean="0">
                <a:solidFill>
                  <a:srgbClr val="000000"/>
                </a:solidFill>
              </a:rPr>
              <a:t> 83.5 %</a:t>
            </a:r>
            <a:endParaRPr lang="it-IT" b="1" dirty="0">
              <a:solidFill>
                <a:srgbClr val="000000"/>
              </a:solidFill>
            </a:endParaRPr>
          </a:p>
          <a:p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824134" y="48393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308116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cap="all" dirty="0" err="1" smtClean="0"/>
              <a:t>QUALITà</a:t>
            </a:r>
            <a:r>
              <a:rPr lang="it-IT" cap="all" dirty="0" smtClean="0"/>
              <a:t> della scuola</a:t>
            </a:r>
            <a:endParaRPr lang="it-IT" cap="all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2110202"/>
          </a:xfrm>
        </p:spPr>
        <p:txBody>
          <a:bodyPr>
            <a:normAutofit/>
          </a:bodyPr>
          <a:lstStyle/>
          <a:p>
            <a:endParaRPr lang="it-IT" sz="2400" b="1" cap="small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5824134" y="48393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4825766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Infusione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1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ppt/theme/themeOverride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  <a:tileRect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  <a:tileRect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  <a:tileRect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  <a:tileRect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Estate.thmx</Template>
  <TotalTime>629</TotalTime>
  <Words>15330</Words>
  <Application>Microsoft Macintosh PowerPoint</Application>
  <PresentationFormat>Presentazione su schermo (4:3)</PresentationFormat>
  <Paragraphs>2379</Paragraphs>
  <Slides>329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329</vt:i4>
      </vt:variant>
    </vt:vector>
  </HeadingPairs>
  <TitlesOfParts>
    <vt:vector size="330" baseType="lpstr">
      <vt:lpstr>Summer</vt:lpstr>
      <vt:lpstr>Report Autovalutazione d’Istituto</vt:lpstr>
      <vt:lpstr>Questionario Docenti</vt:lpstr>
      <vt:lpstr>1. Sono un docente di...  </vt:lpstr>
      <vt:lpstr> 1. La Dirigenza comunica in maniera efficace gli obiettivi strategici che l'Istituto si è dato?  </vt:lpstr>
      <vt:lpstr>2.Trovo adeguate e soddisfacenti le possibilità offerte dal registro elettronico e dall’impostazione offerta da REGEL?  </vt:lpstr>
      <vt:lpstr> 3.Sono soddisfatto/a di come il sito WEB offre la possibilità d’accesso alle informazioni e alla documentazione utile?  </vt:lpstr>
      <vt:lpstr>4.Il personale di segreteria fornisce adeguatamente le informazioni richieste?  </vt:lpstr>
      <vt:lpstr> 5. I collaboratori scolastici trasmettono efficacemente le informazioni?  </vt:lpstr>
      <vt:lpstr>6.L'istituto promuove attività rivolte al territorio?  </vt:lpstr>
      <vt:lpstr> 7. L'Istituto collabora positivamente con gli enti del territorio (istituzioni, servizi, aziende, associazioni)?  </vt:lpstr>
      <vt:lpstr> 8. Gli enti del territorio (istituzioni, servizi, aziende, associazioni) collaborano positivamente con l'Istituto?  </vt:lpstr>
      <vt:lpstr>9. Sono motivato/a a lavorare in questa scuola?  </vt:lpstr>
      <vt:lpstr>10.Il personale viene coinvolto nelle scelte che riguardano il proprio plesso e sollecitato in vari modi a dare il proprio contributo?  </vt:lpstr>
      <vt:lpstr>11. Le famiglie collaborano attivamente all’attività educativa dell'Istituto?  </vt:lpstr>
      <vt:lpstr> 12. Le scelte didattiche sono discusse e condivise con i colleghi?  </vt:lpstr>
      <vt:lpstr>13.Il curricolo verticale è in grado di guidare il lavoro dei singoli docenti?  </vt:lpstr>
      <vt:lpstr>14.La Dirigenza è disponibile a discutere con il personale le problematiche di Istituto?  </vt:lpstr>
      <vt:lpstr> 15.Sono soddisfatto/a del Piano Triennale  dell’Offerta Formativa?  </vt:lpstr>
      <vt:lpstr> 16. Ritengo che il Dirigente Scolastico ricopra il suo ruolo, richiamando gli obiettivi strategici definiti nel PTOF?  </vt:lpstr>
      <vt:lpstr>17.Ritengo che Il Dirigente Scolastico sia impegnato  a promuovere il miglioramento continuo?  </vt:lpstr>
      <vt:lpstr>18. Lo staff dirigenziale contribuisce a creare un clima di lavoro positivo?  </vt:lpstr>
      <vt:lpstr> 19.Ritengo  il personale docente sia valorizzato negli incarichi assegnati sulla base di competenze specifiche?  </vt:lpstr>
      <vt:lpstr>20.La Dirigenza riconosce l’impegno individuale e di gruppo e lo incoraggia ai fini del miglioramento?  </vt:lpstr>
      <vt:lpstr>21.Ritengo che le relazioni fra i colleghi siano di collaborazione rispetto alle scelte di lavoro e al conseguimento di finalità ed obiettivi?   </vt:lpstr>
      <vt:lpstr>22. I rapporti con i miei colleghi sono buoni?  </vt:lpstr>
      <vt:lpstr> 23.L'istituto realizza efficacemente l'inclusione degli studenti di origine straniera, BES e con disabilità?  </vt:lpstr>
      <vt:lpstr>24. L'Istituto valorizza lo sviluppo delle potenzialità degli studenti più brillanti?  </vt:lpstr>
      <vt:lpstr>25.Le relazioni con le famiglie sono di rispetto e collaborazione?  </vt:lpstr>
      <vt:lpstr> 26. Le relazioni con gli alunni sono di rispetto e collaborazione?  </vt:lpstr>
      <vt:lpstr> 27. Docenti e personale ATA collaborano positivamente?  </vt:lpstr>
      <vt:lpstr>28.I locali della scuola sono accoglienti e puliti?  </vt:lpstr>
      <vt:lpstr>29.Le attrezzature tecnologiche sono adeguate alle necessità didattiche?  </vt:lpstr>
      <vt:lpstr>30. Sono rispettate le norme di sicurezza e di prevenzione degli infortuni all'interno dell'Istituto ?  </vt:lpstr>
      <vt:lpstr> 31. Ho ricevuto informazioni pertinenti riguardo la sicurezza sul posto di lavoro e sulle attrezzature a disposizione?  </vt:lpstr>
      <vt:lpstr>32. Le attività di formazione e/o aggiornamento sono utili per il mio lavoro?  </vt:lpstr>
      <vt:lpstr>33. Mi sento sostenuto/a e stimolato a proporre iniziative?  </vt:lpstr>
      <vt:lpstr>34.L'istituto sostiene i bisogni formativi degli insegnanti?  </vt:lpstr>
      <vt:lpstr> 35.Sono soddisfatto/a dei criteri utilizzati per l'assegnazione del bonus docenti?  </vt:lpstr>
      <vt:lpstr> 36. La suddivisione del Fondo di Istituto è soddisfacente?  </vt:lpstr>
      <vt:lpstr>37.Sono soddisfatto/a del mio lavoro?  </vt:lpstr>
      <vt:lpstr>38. Eventuali osservazioni o proposte:  </vt:lpstr>
      <vt:lpstr>Questionario Personale ATA</vt:lpstr>
      <vt:lpstr>Quale ruolo svolgo all'interno dell'IC "Aldo Moro" di Solbiate Olona?  </vt:lpstr>
      <vt:lpstr> 1. Sono soddisfatto/a dell’organizzazione dell'orario di servizio?  </vt:lpstr>
      <vt:lpstr> 2. Ho ricevuto informazioni pertinenti riguardo la sicurezza sul posto di lavoro e sulle attrezzature a disposizione?   </vt:lpstr>
      <vt:lpstr>3. Sono rispettate le norme di sicurezza e di prevenzione degli infortuni all'interno dell'Istituto ?  </vt:lpstr>
      <vt:lpstr>4. Le attrezzature e le dotazioni sono adeguate per il mio lavoro?  </vt:lpstr>
      <vt:lpstr>5. Le attività di formazione e/o aggiornamento sono utili per il mio lavoro?  </vt:lpstr>
      <vt:lpstr>6. La ripartizione del carico di lavoro tra il personale è equa?  </vt:lpstr>
      <vt:lpstr>7. La collaborazione all'interno del mio gruppo di lavoro è valida?  </vt:lpstr>
      <vt:lpstr>8. L'organico esistente è adeguato al carico di lavoro?  </vt:lpstr>
      <vt:lpstr>9. Sono definite le varie funzioni e responsabilità?   </vt:lpstr>
      <vt:lpstr>10. Le attività aggiuntive vengono adeguatamente riconosciute?   </vt:lpstr>
      <vt:lpstr>11. Le attrezzature e le dotazioni sono adeguate per il mio lavoro?  </vt:lpstr>
      <vt:lpstr>12. Sono soddisfatto/a dei rapporti e della comunicazione con i colleghi?   </vt:lpstr>
      <vt:lpstr> 13.  Sono soddisfatto/a dei rapporti e della comunicazione con i docenti?   </vt:lpstr>
      <vt:lpstr>14. Sono soddisfatto/a di come i genitori si rapportano nei miei confronti?  </vt:lpstr>
      <vt:lpstr>15. Sono soddisfatto/a dei rapporti e della comunicazione con gli alunni?  </vt:lpstr>
      <vt:lpstr>16. Sono soddisfatto/a dei rapporti e della comunicazione con il Dirigente Scolastico?  </vt:lpstr>
      <vt:lpstr>17.   Sono soddisfatto/a dei rapporti e della comunicazione con il D.S.G.A.?  </vt:lpstr>
      <vt:lpstr>18.  Sono soddisfatto/a dei rapporti e della comunicazione con la Segreteria?  </vt:lpstr>
      <vt:lpstr>19. L'istituto comunica le informazioni (avvisi, circolari, sito web) in modo adeguato?  </vt:lpstr>
      <vt:lpstr>PLESSO PONTI</vt:lpstr>
      <vt:lpstr>QUALITà DELLA SCUOLA</vt:lpstr>
      <vt:lpstr>1) Mio/a figlio/a si trova bene con i compagni?      </vt:lpstr>
      <vt:lpstr>2) Mio/a figlio/a si trova bene con i suoi  insegnanti?  </vt:lpstr>
      <vt:lpstr>3) Mio/a figlio/a è interessato al lavoro scolastico?  </vt:lpstr>
      <vt:lpstr>4) Gli insegnanti propongono regole di comportamento e valori educativi?  </vt:lpstr>
      <vt:lpstr>5)Gli insegnanti mostrano attenzione ai bisogni scolastici di mio figlio/a?  </vt:lpstr>
      <vt:lpstr> 6) Ritengo soddisfacente l’attività curricolare proposta?  </vt:lpstr>
      <vt:lpstr>RAPPORTI SCUOLA FAMIGLIA</vt:lpstr>
      <vt:lpstr> 1) Gli incontri con la famiglia (colloqui individuali, assemblee di classe/interclasse ) sono organizzati in maniera efficace?"  </vt:lpstr>
      <vt:lpstr> 2) Sono soddisfatto/a della comunicazione scuola – famiglia ( rapporto valutazione on line, comunicazioni, sito web )  </vt:lpstr>
      <vt:lpstr> 3) Sono soddisfatto/a delle richieste della scuola nei confronti delle famiglie riguardo quote viaggi di istruzione, richieste di materiali, contributo volontario dei genitori?  </vt:lpstr>
      <vt:lpstr> 4) Sono soddisfatto/a della disponibilità dei docenti all’ascolto e alla collaborazione con la famiglia?  </vt:lpstr>
      <vt:lpstr> 5) La scuola comunica in maniera completa e trasparente  (sito scolastico, sito web REGEL)?   </vt:lpstr>
      <vt:lpstr> 6) Sono adeguatamente informato/a delle attività didattiche e dei progetti offerti da questa scuola?       </vt:lpstr>
      <vt:lpstr>7) La Dirigente è disponibile all’ascolto e accoglie le richieste di colloquio?        </vt:lpstr>
      <vt:lpstr>8)  Quanto spesso consulto il sito della scuola?  </vt:lpstr>
      <vt:lpstr>ORGANIZZAZIONE DELLA SCUOLA</vt:lpstr>
      <vt:lpstr> 1) Sono soddisfatto/a della distribuzione dell'orario settimanale?  </vt:lpstr>
      <vt:lpstr> 2) Sono soddisfatto/a dell'organizzazione delle visite ed uscite didattiche in rapporto alla programmazione annuale?        </vt:lpstr>
      <vt:lpstr> 3) Sono soddisfatto/a della disponibilità e la cortesia dei collaboratori scolastici (bidelli)?  </vt:lpstr>
      <vt:lpstr> 4) Sono soddisfatto/a della disponibilità e la cortesia del personale della segreteria?        </vt:lpstr>
      <vt:lpstr>5) Sono soddisfatto/a della gestione dell’istituto da parte della dirigenza ?    </vt:lpstr>
      <vt:lpstr>6) Sono soddisfatto/a dell'ordine e della pulizia della scuola?  </vt:lpstr>
      <vt:lpstr> 7) Sono soddisfatto/a del servizio mensa? (qualità cibo, servizio del personale, mediazione della commissione mensa)?         </vt:lpstr>
      <vt:lpstr>PROGETTI PER L’INCLUSIONE</vt:lpstr>
      <vt:lpstr>PROGETTI / INTERVENTI DIDATTICI  PER L'INCLUSIONE  COMUNI A TUTTE LE CLASSI   Ho ritenuto soddisfacente l’esperienza educativa/didattica di mio/a figlio/a?   </vt:lpstr>
      <vt:lpstr> PROGETTI / INTERVENTI DIDATTICI PER L'INCLUSIONE  IN SPECIFICHE CLASSI    Ho ritenuto soddisfacente l’esperienza educativa/didattica di mio/a figlio/a?   </vt:lpstr>
      <vt:lpstr>PROGETTI PER SANI STILI DI VITA</vt:lpstr>
      <vt:lpstr> Progetti per sani stili di vita – CLASSI TUTTE Ho ritenuto soddisfacente l’esperienza educativa di mio/a figlio/a?   </vt:lpstr>
      <vt:lpstr> Frutta nelle scuole (CLASSI TUTTE) Ho ritenuto soddisfacente l’esperienza educativa di mio/a figlio/a?  </vt:lpstr>
      <vt:lpstr> Frutta nelle scuole (CLASSI TUTTE)- Ritengo utile riproporre la distribuzione di frutta il prossimo anno scolastico?   </vt:lpstr>
      <vt:lpstr>PROGETTI PER LA CITTADINANZA EUROPEA</vt:lpstr>
      <vt:lpstr>Progetti per la cittadinanza europea: (BAMBINI DI 5 ANNI) Ho ritenuto soddisfacente l’esperienza educativa di mio/a figlio/a?   </vt:lpstr>
      <vt:lpstr> CONCORSI VARI: Ho ritenuto soddisfacente l’esperienza educativo/didattica di mio/a figlio/a?   </vt:lpstr>
      <vt:lpstr>PLESSO PASCOLI</vt:lpstr>
      <vt:lpstr>QUALITà della scuola</vt:lpstr>
      <vt:lpstr>1. Mio/a figlio/a si trova bene con i compagni?  </vt:lpstr>
      <vt:lpstr>2. Mio/a figlio/a si trova bene coi suoi insegnanti?  </vt:lpstr>
      <vt:lpstr>3. Mio/a figlio/a è interessato al lavoro scolastico?  </vt:lpstr>
      <vt:lpstr>4. Gli insegnanti propongono regole di comportamento e valori educativi?  </vt:lpstr>
      <vt:lpstr>5. Gli insegnanti mostrano attenzione ai bisogni scolastici di mio/a figlio/a?  </vt:lpstr>
      <vt:lpstr>6. Ritengo soddisfacente l'attività curricolare proposta?  </vt:lpstr>
      <vt:lpstr>7. Gli insegnanti comunicano con chiarezza i criteri di  valutazione?  </vt:lpstr>
      <vt:lpstr>RAPPORTI SCUOLA FAMIGLIA</vt:lpstr>
      <vt:lpstr>8. Gli incontri con la famiglia (colloqui individuali, assemblee di classe/interclasse, gruppo incontrAmici)  sono organizzati in maniera efficace?  </vt:lpstr>
      <vt:lpstr>9. Sono soddisfatto/a della comunicazione scuola– famiglia (libretti, rapporto  valutazione on line, comunicazioni REGEL e sito web )?  </vt:lpstr>
      <vt:lpstr>10. Sono soddisfatto/a delle richieste della scuola nei confronti delle famiglie riguardo  quote viaggi di istruzione, richieste di materiali, contributo volontario genitori?  </vt:lpstr>
      <vt:lpstr>11. Sono soddisfatto/a della disponibilità dei docenti all’ascolto e alla collaborazione  con la famiglia?  </vt:lpstr>
      <vt:lpstr>12. La scuola comunica in maniera completa e trasparente  (sito scolastico e REGEL)?  </vt:lpstr>
      <vt:lpstr>13. Sono adeguatamente informato/a delle attività didattiche e dei progetti offerti da  questa scuola?   </vt:lpstr>
      <vt:lpstr>14. La Dirigente è disponibile all’ascolto e accoglie le richieste di colloquio?  </vt:lpstr>
      <vt:lpstr>15. Quanto spesso consulto il sito della scuola?  </vt:lpstr>
      <vt:lpstr>16. Quanto spesso consulto il registro  elettronico?   </vt:lpstr>
      <vt:lpstr>ORGANIZZAZIONE DELLA SCUOLA</vt:lpstr>
      <vt:lpstr>17. Sono soddisfatto/a della distribuzione dell'orario settimanale delle lezioni?  </vt:lpstr>
      <vt:lpstr>18. Sono soddisfatto/a della quantità di lavoro assegnata per casa (compiti scritti o studio)?    </vt:lpstr>
      <vt:lpstr>19. Sono soddisfatto/a dell'organizzazione delle visite ed uscite didattiche in rapporto  alla programmazione annuale?  </vt:lpstr>
      <vt:lpstr>20. Sono soddisfatto/a della disponibilità e della cortesia dei collaboratori scolastici  (bidelli)?   </vt:lpstr>
      <vt:lpstr>21. Sono soddisfatto/a della disponibilità e della cortesia del personale della segreteria?  </vt:lpstr>
      <vt:lpstr>22. Sono soddisfatto/a della gestione dell’istituto da parte della dirigenza ?  </vt:lpstr>
      <vt:lpstr>23.  Sono soddisfatto/a dell'ordine e della pulizia all’interno della scuola?  </vt:lpstr>
      <vt:lpstr>24. Sono soddisfatto/a del servizio mensa? (qualità cibo, servizio del personale, mediazione della commissione mensa)?   </vt:lpstr>
      <vt:lpstr>PROGETTI PER L’INCLUSIONE</vt:lpstr>
      <vt:lpstr>25. Progetti per l'inclusione (CLASSI TUTTE) Ho ritenuto soddisfacente l’esperienza educativa/didattica di mio/a figlio/a?  </vt:lpstr>
      <vt:lpstr>26. Progetti per l'inclusione (CLASSI SPECIFICHE) Ho ritenuto soddisfacente l’esperienza educativa/didattica di mio/a figlio/a?  </vt:lpstr>
      <vt:lpstr>PROGETTI PER SANI STILI DI VITA</vt:lpstr>
      <vt:lpstr>27. Progetti sani stili di vita - ATTIVITÀ MOTORIA-Ho ritenuto soddisfacente l’esperienza educativa/didattica di mio/a figlio/a?  </vt:lpstr>
      <vt:lpstr>28. Progetti sani stili di vita- AFFETTIVITÀ (classi quinte) Ho ritenuto soddisfacente l’esperienza educativa/didattica di mio/a figlio/a?  </vt:lpstr>
      <vt:lpstr>29. Progetti sani stili di vita- FRUTTA NELLE SCUOLE: Ho ritenuto soddisfacente l'esperienza educativa della distribuzione di frutta nella scuola?   </vt:lpstr>
      <vt:lpstr>30. Ritengo utile riproporre la distribuzione di frutta il prossimo anno scolastico?  </vt:lpstr>
      <vt:lpstr>PROGETTI PER LA CITTADINANZA EUROPEA</vt:lpstr>
      <vt:lpstr>31. Progetti per la cittadinanza europea: (CLASSI TUTTE) Ho ritenuto soddisfacente l’esperienza educativa di mio/a figlio/a?  </vt:lpstr>
      <vt:lpstr>32. Titolo domanda:  Progetti per la cittadinanza europea: (CLASSI SPECIFICHE) Ho ritenuto soddisfacente l’esperienza educativa di mio/a figlio/a?  </vt:lpstr>
      <vt:lpstr>33. PARTECIPAZIONE A CONCORSI VARI: Ho ritenuto soddisfacente l'esperienza educativa/didattica di mio/a  figlio/a?    </vt:lpstr>
      <vt:lpstr>PLESSO DE AMICIS</vt:lpstr>
      <vt:lpstr>QUALITà DELLA SCUOLA</vt:lpstr>
      <vt:lpstr>1. Mio/a figlio/a si trova bene con i compagni?  </vt:lpstr>
      <vt:lpstr>2. Mio/a figlio/a si trova bene con i suoi insegnanti?  </vt:lpstr>
      <vt:lpstr>3. Mio/a figlio/a è interessato al lavoro scolastico?  </vt:lpstr>
      <vt:lpstr> 4. Gli insegnanti propongono regole di comportamento e valori educativi?  </vt:lpstr>
      <vt:lpstr>5. Gli insegnanti mostrano attenzione ai bisogni scolastici di mio/a figlio/a?  </vt:lpstr>
      <vt:lpstr>6. Ritengo soddisfacente l’attività curricolare proposta?  </vt:lpstr>
      <vt:lpstr>7. Gli insegnanti comunicano con chiarezza i criteri di valutazione?  </vt:lpstr>
      <vt:lpstr>RAPPORTI SCUOLA FAMIGLIA</vt:lpstr>
      <vt:lpstr> 1. Gli incontri con la famiglia (colloqui individuali, assemblee di classe/interclasse) sono organizzati in maniera efficace?  </vt:lpstr>
      <vt:lpstr> 2. Sono soddisfatto/a della comunicazione scuola - famiglia (libretti, rapporto valutazione on line, comunicazioni REGEL e sito web )?  </vt:lpstr>
      <vt:lpstr>3. Sono soddisfatto/a delle richieste della scuola nei confronti delle famiglie riguardo quote viaggi di istruzione, richieste di materiali, contributo volontario genitori?  </vt:lpstr>
      <vt:lpstr> 4. Sono soddisfatto/a della disponibilità dei docenti all'ascolto e alla collaborazione con la famiglia?  </vt:lpstr>
      <vt:lpstr>5. La scuola comunica in maniera completa e trasparente  (sito scolastico e REGEL)?  </vt:lpstr>
      <vt:lpstr>6. Sono adeguatamente informato/a delle attività didattiche e dei progetti offerti da questa scuola?  </vt:lpstr>
      <vt:lpstr>7. La Dirigente è disponibile all'ascolto e accoglie le richieste di colloquio?  </vt:lpstr>
      <vt:lpstr>15. Quanto spesso consulto il sito della scuola?  </vt:lpstr>
      <vt:lpstr>16. Quanto spesso consulto il registro elettronico?  </vt:lpstr>
      <vt:lpstr>ORGANIZZAZIONE DELLA SCUOLA</vt:lpstr>
      <vt:lpstr>1. Sono soddisfatto/a della distribuzione dell'orario settimanale delle lezioni?  </vt:lpstr>
      <vt:lpstr>2. Sono soddisfatto/a della quantità di lavoro assegnata per casa (compiti scritti o studio)?   </vt:lpstr>
      <vt:lpstr>33. Sono soddisfatto/a dell'organizzazione delle visite ed uscite didattiche in rapporto alla programmazione annuale?  </vt:lpstr>
      <vt:lpstr>4. Sono soddisfatto/a della disponibilità e la cortesia dei collaboratori scolastici (bidelli)?  </vt:lpstr>
      <vt:lpstr>5. Sono soddisfatto/a della disponibilità e la cortesia del personale della segreteria?  </vt:lpstr>
      <vt:lpstr> 6. Sono soddisfatto/a della gestione dell’istituto da parte della dirigenza ?  </vt:lpstr>
      <vt:lpstr>7. Sono soddisfatto/a dell'ordine e della pulizia all’interno della scuola?  </vt:lpstr>
      <vt:lpstr>8. Sono soddisfatto/a del servizio mensa? (qualità cibo, servizio del personale, mediazione della commissione mensa)?  </vt:lpstr>
      <vt:lpstr>PROGETTI PER L’INCLUSIONE</vt:lpstr>
      <vt:lpstr>Progetti per l'inclusione (CLASSI TUTTE) Ho ritenuto soddisfacente l’esperienza educativa/didattica di mio figlio/a?  </vt:lpstr>
      <vt:lpstr> Giornata mondiale sulla consapevolezza dell'Autismo (CLASSI TUTTE) (dal 6 al 13 aprile 2018) Ho ritenuto soddisfacente l’esperienza educativa/didattica di mio figlio/a?  </vt:lpstr>
      <vt:lpstr>Progetti per l'inclusione (CLASSI SPECIFICHE) Ho ritenuto soddisfacente l’esperienza educativa/didattica di mio figlio/a?  </vt:lpstr>
      <vt:lpstr>PROGETTI PER SANI STILI DI VITA</vt:lpstr>
      <vt:lpstr> Progetti per sani stili di vita - ATTIVITA' MOTORIA Ho ritenuto soddisfacente l’esperienza educativa/didattica di mio figlio/a?  </vt:lpstr>
      <vt:lpstr>Conoscenza di sé, affettività, sessualità, relazione (CLASSI IV e V) Ho ritenuto soddisfacente l’esperienza educativa/didattica di mio figlio/a?  </vt:lpstr>
      <vt:lpstr> Interventi didattici per sani stili di vita (CLASSI SPECIFICHE) Ho ritenuto soddisfacente l’esperienza educativa/didattica di mio figlio/a?  </vt:lpstr>
      <vt:lpstr> Progetto "Frutta nelle scuole" Ho ritenuto soddisfacente l'esperienza educativa della distribuzione di frutta nella scuola?   </vt:lpstr>
      <vt:lpstr>Progetto "Frutta nelle scuole" Ritengo utile riproporre la distribuzione di frutta il prossimo anno scolastico?  </vt:lpstr>
      <vt:lpstr>PROGETTI PER LA CITTADINANZA EUROPEA</vt:lpstr>
      <vt:lpstr> Progetti per la cittadinanza europea (CLASSI TUTTE) Ho ritenuto soddisfacente l’esperienza educativa/didattica di mio figlio/a?  </vt:lpstr>
      <vt:lpstr>Progetti per la cittadinanza europea (CLASSI SPECIFICHE) Ho ritenuto soddisfacente l’esperienza educativa/didattica di mio figlio/a?  </vt:lpstr>
      <vt:lpstr> Interventi didattici per la cittadinanza europea  Ho ritenuto soddisfacente l’esperienza educativa/didattica di mio figlio/a?  </vt:lpstr>
      <vt:lpstr> Interventi didattici per la cittadinanza europea  Ho ritenuto soddisfacente l’esperienza educativa/didattica di mio figlio/a?   </vt:lpstr>
      <vt:lpstr> Concorsi vari   Ho ritenuto soddisfacente l'esperienza educativa/didattica di mio/a  figlio/a?    </vt:lpstr>
      <vt:lpstr> IRC DAY (12 maggio 2018)- Ho ritenuto soddisfacente l'esperienza educativa/didattica di mio/a figlio/a?  </vt:lpstr>
      <vt:lpstr>PLESSO MORO</vt:lpstr>
      <vt:lpstr>QUALITà DELLA SCUOLA</vt:lpstr>
      <vt:lpstr> 1) Mio/a figlio/a si trova bene con i compagni?  </vt:lpstr>
      <vt:lpstr>2) Mio/a figlio/a si trova bene con i suoi insegnanti?  </vt:lpstr>
      <vt:lpstr>3) Mio/a figlio/a è interessato al lavoro scolastico?  </vt:lpstr>
      <vt:lpstr>4) Gli insegnanti propongono regole di comportamento e valori educativi?  </vt:lpstr>
      <vt:lpstr>5) Gli insegnanti mostrano attenzione ai bisogni scolastici di mio/a figlio/a?  </vt:lpstr>
      <vt:lpstr>6) Ritengo soddisfacente l’attività curricolare proposta?  </vt:lpstr>
      <vt:lpstr> 7) Gli insegnanti comunicano con chiarezza i criteri di valutazione?  </vt:lpstr>
      <vt:lpstr>RAPPORTI SCUOLA FAMIGLIA</vt:lpstr>
      <vt:lpstr> 1) Gli incontri con la famiglia (colloqui individuali, assemblee di classe) sono organizzati in maniera efficace?  </vt:lpstr>
      <vt:lpstr>2) Sono soddisfatto/a della comunicazione scuola–famiglia (libretti, rapporto valutazione online, comunicazioni REGEL e sito web)?  </vt:lpstr>
      <vt:lpstr> 3) Sono soddisfatto/a delle richieste della scuola nei confronti delle famiglie riguardo quote viaggi di istruzione, richieste di materiali, contributo volontario genitori?  </vt:lpstr>
      <vt:lpstr>4) Sono soddisfatto/a della disponibilità dei docenti all'ascolto e alla collaborazione con la famiglia?  </vt:lpstr>
      <vt:lpstr>5) La scuola comunica in maniera completa e trasparente (sito scolastico e REGEL)?  </vt:lpstr>
      <vt:lpstr>6) Sono adeguatamente informato/a delle attività didattiche e dei progetti offerti da questa scuola?  </vt:lpstr>
      <vt:lpstr>7) La Dirigente è disponibile all'ascolto e accoglie le richieste di colloquio?  </vt:lpstr>
      <vt:lpstr>8) Quanto spesso consulto il sito della scuola?  </vt:lpstr>
      <vt:lpstr>9) Quanto spesso consulto il registro elettronico?   </vt:lpstr>
      <vt:lpstr>ORGANIZZAZIONE DELLA SCUOLA</vt:lpstr>
      <vt:lpstr>1) Sono soddisfatto/a della distribuzione dell'orario settimanale delle lezioni?  </vt:lpstr>
      <vt:lpstr> 2) Sono soddisfatto/a della quantità di lavoro assegnata per casa (compiti scritti o studio)?  </vt:lpstr>
      <vt:lpstr>3) Sono soddisfatto/a dell'organizzazione delle visite ed uscite didattiche in rapporto alla programmazione annuale?  </vt:lpstr>
      <vt:lpstr>4) Sono soddisfatto/a della disponibilità e la cortesia dei collaboratori scolastici (bidelli)?  </vt:lpstr>
      <vt:lpstr>5) Sono soddisfatto/a della disponibilità e la cortesia del personale della segreteria?  </vt:lpstr>
      <vt:lpstr>6) Sono soddisfatto/a della gestione dell’Istituto da parte della dirigenza?  </vt:lpstr>
      <vt:lpstr>7) Sono soddisfatto/a dell'ordine e della pulizia all'interno della scuola?  </vt:lpstr>
      <vt:lpstr>PROGETTI PER L’INCLUSIONE</vt:lpstr>
      <vt:lpstr>PROGETTI PER L'INCLUSIONE (classi prime). Ho ritenuto soddisfacente l’esperienza educativa/didattica di mio/a figlio/a?  </vt:lpstr>
      <vt:lpstr>PROGETTI PER L'INCLUSIONE (classi seconde). Ho ritenuto soddisfacente l’esperienza educativa/didattica di mio/a figlio/a?  </vt:lpstr>
      <vt:lpstr> PROGETTI PER L'INCLUSIONE (classi seconde e terze). Ho ritenuto soddisfacente l’esperienza educativa/didattica di mio/a figlio/a?  </vt:lpstr>
      <vt:lpstr>PROGETTI PER SANI STILI DI VITA</vt:lpstr>
      <vt:lpstr> PROGETTI PER SANI STILI DI VITA (classi tutte). Ho ritenuto soddisfacente l’esperienza educativa/didattica di mio/a figlio/a?  </vt:lpstr>
      <vt:lpstr> PROGETTI PER SANI STILI DI VITA (classi prime, seconde e terza B). Ho ritenuto soddisfacente l’esperienza educativa/didattica di mio/a figlio/a?  </vt:lpstr>
      <vt:lpstr>PROGETTI PER SANI STILI DI VITA (classi seconde). Ho ritenuto soddisfacente l’esperienza educativa/didattica di mio/a figlio/a?  </vt:lpstr>
      <vt:lpstr> PROGETTI PER SANI STILI DI VITA (classi terze). Ho ritenuto soddisfacente l’esperienza educativa/didattica di mio/a figlio/a?  </vt:lpstr>
      <vt:lpstr>PROGETTI PER LA CITTADINANZA EUROPEA</vt:lpstr>
      <vt:lpstr> PROGETTI PER LA CITTADINANZA EUROPEA (classi tutte). Ho ritenuto soddisfacente l’esperienza educativa/didattica di mio/a figlio/a  </vt:lpstr>
      <vt:lpstr>PROGETTI PER LA CITTADINANZA EUROPEA (classi seconde e terze). Ho ritenuto soddisfacente l’esperienza educativa/didattica di mio/a figlio/a  </vt:lpstr>
      <vt:lpstr> PROGETTI PER LA CITTADINANZA EUROPEA (classi prima, seconda e terza B, seconda A). Ho ritenuto soddisfacente l’esperienza educativa/didattica di mio/a figlio/a?  </vt:lpstr>
      <vt:lpstr>PROGETTI PER LA CITTADINANZA EUROPEA (classi prime e seconde). Ho ritenuto soddisfacente l’esperienza educativa/didattica di mio/a figlio/a?  </vt:lpstr>
      <vt:lpstr>PROGETTI PER LA CITTADINANZA EUROPEA (classi seconde). Ho ritenuto soddisfacente l’esperienza educativa/didattica di mio/a figlio/  </vt:lpstr>
      <vt:lpstr>PROGETTI PER LA CITTADINANZA EUROPEA (classi terze). Ho ritenuto soddisfacente l’esperienza educativa/didattica di mio/a figlio/a  </vt:lpstr>
      <vt:lpstr> PROGETTI PER LA CITTADINANZA EUROPEA (classe terza A). Ho ritenuto soddisfacente l’esperienza educativa/didattica di mio/a figlio/a?  </vt:lpstr>
      <vt:lpstr>PROGETTI EXTRA CURRICOLARI</vt:lpstr>
      <vt:lpstr> PROGETTI EXTRACURRICOLARI (classi seconde e terze). Ho ritenuto soddisfacente l’esperienza educativa/didattica di mio/a figlio/a?  </vt:lpstr>
      <vt:lpstr>PROGETTI EXTRACURRICOLARI (classi prime). Ho ritenuto soddisfacente l’esperienza educativa/didattica di mio/a figlio/a?  </vt:lpstr>
      <vt:lpstr>PROGETTI EXTRACURRICOLARI (classi seconde). Ho ritenuto soddisfacente l’esperienza educativa/didattica di mio/a figlio/a?  </vt:lpstr>
      <vt:lpstr> PROGETTI EXTRACURRICOLARI (classi terze). Ho ritenuto soddisfacente l’esperienza educativa/didattica di mio/a figlio/a?  </vt:lpstr>
      <vt:lpstr>PARTECIPAZIONE A CONCORSI VARI (classi tutte). Ho ritenuto soddisfacente l’esperienza educativa/didattica di mio/a figlio/a?  </vt:lpstr>
      <vt:lpstr>PLESSO VOLTA</vt:lpstr>
      <vt:lpstr>QUALITà DELLA SCUOLA</vt:lpstr>
      <vt:lpstr>1) Mio/a figlio/a si trova bene con i compagni?  </vt:lpstr>
      <vt:lpstr>2) Mio/a figlio/a si trova bene con i suoi insegnanti?  </vt:lpstr>
      <vt:lpstr>3) Mio/a figlio/a è interessato/a al lavoro scolastico?  </vt:lpstr>
      <vt:lpstr>4) Gli insegnanti propongono regole di comportamento e valori educativi?  </vt:lpstr>
      <vt:lpstr>5) Come valuto l'attenzione alle difficoltà di apprendimento degli alunni da parte degli insegnanti?  </vt:lpstr>
      <vt:lpstr>6) Ritengo soddisfacente l’attività curricolare proposta?  </vt:lpstr>
      <vt:lpstr>7)  Gli insegnanti comunicano con chiarezza i criteri di valutazione?  </vt:lpstr>
      <vt:lpstr>RAPPORTI SCUOLA FAMIGLIA</vt:lpstr>
      <vt:lpstr>1) Gli incontri con la famiglia (colloqui individuali, assemblee di classe) sono organizzati in maniera efficace?  </vt:lpstr>
      <vt:lpstr> 2) Sono soddisfatto/a della comunicazione scuola – famiglia (libretto, valutazioni on line, comunicazioni REGEL e sito web )?  </vt:lpstr>
      <vt:lpstr>3) Sono soddisfatto/a delle richieste della scuola nei confronti delle famiglie riguardo quote viaggi di istruzione, richieste di materiali, contributo volontario genitori?  </vt:lpstr>
      <vt:lpstr>4) Come reputo la disponibilità dei docenti all’ascolto e alla collaborazione con la famiglia?  </vt:lpstr>
      <vt:lpstr>5) La scuola comunica in maniera completa e trasparente  (sito scolastico e REGEL)?  </vt:lpstr>
      <vt:lpstr>6) Sono adeguatamente informato/a delle attività didattiche e dei progetti offerti da questa scuola?   </vt:lpstr>
      <vt:lpstr> 7) La Dirigente è disponibile all’ascolto e accoglie le richieste di colloquio?  </vt:lpstr>
      <vt:lpstr> 8) Quanto spesso consulto il sito della scuola?  </vt:lpstr>
      <vt:lpstr> 9) Quanto spesso consulto il registro elettronico?  </vt:lpstr>
      <vt:lpstr>ORGANIZZAZIONE DELLA SCUOLA</vt:lpstr>
      <vt:lpstr> 1) Sono soddisfatto/a dell'organizzazione dell'orario settimanale delle lezioni?  </vt:lpstr>
      <vt:lpstr>2)  Sono soddisfatto/a della quantità di lavoro assegnata per casa (compiti scritti e/o studio)?   </vt:lpstr>
      <vt:lpstr> 3) Sono soddisfatto/a dell'organizzazione delle visite e uscite didattiche in rapporto alla programmazione annuale?  </vt:lpstr>
      <vt:lpstr> 4) Sono soddisfatto/a della disponibilità e della cortesia dei collaboratori scolastici (bidelli)?  </vt:lpstr>
      <vt:lpstr> 5) Valuto in modo soddisfacente la disponibilità e della cortesia del personale della segreteria?  </vt:lpstr>
      <vt:lpstr>6) Sono soddisfatto/a della gestione dell’Istituto da parte della Dirigenza ?  </vt:lpstr>
      <vt:lpstr> 7)  Sono soddisfatto/a dell'ordine e della pulizia all’interno della scuola?  </vt:lpstr>
      <vt:lpstr>PROGETTI PER L’INCLUSIONE</vt:lpstr>
      <vt:lpstr>PROGETTI PER L'INCLUSIONE  1) Ho ritenuto soddisfacente l’esperienza educativa/didattica di mio/a figlio/a? (tutte le classi)  </vt:lpstr>
      <vt:lpstr> 2) Ho ritenuto soddisfacente l'esperienza educativa/didattica di mio/a figlio/a? (classi I e II)  </vt:lpstr>
      <vt:lpstr> 3) Ho ritenuto soddisfacente l'esperienza educativa/didattica di mio/a figlio/a? (classi  III)  </vt:lpstr>
      <vt:lpstr> 4) Ho ritenuto soddisfacente l'esperienza educativa/didattica di mio/a figlio/a? (classi II e III)  </vt:lpstr>
      <vt:lpstr>5) Ho ritenuto soddisfacente l'esperienza educativa/didattica di mio/a figlio/a? (classe II C)  </vt:lpstr>
      <vt:lpstr> 6) Ho ritenuto soddisfacente l'esperienza educativa/didattica di mio/a figlio/a? (classi II)  </vt:lpstr>
      <vt:lpstr>PROGETTI PER SANI STILI DI VITA</vt:lpstr>
      <vt:lpstr> 1) Ho ritenuto soddisfacente l'esperienza educativa/didattica di mio/a figlio/a? (Classi tutte)  </vt:lpstr>
      <vt:lpstr>2) Ho ritenuto soddisfacente l'esperienza educativa/didattica di mio/a figlio/a? (Classi I)  </vt:lpstr>
      <vt:lpstr> 3) Ho ritenuto soddisfacente l'esperienza educativa/didattica di mio/a figlio/a? (Classi II e III)  </vt:lpstr>
      <vt:lpstr>4) Ho ritenuto soddisfacente l'esperienza educativa/didattica di mio/a figlio/a? (classi II e III)  </vt:lpstr>
      <vt:lpstr> 5) Ho ritenuto soddisfacente l'esperienza educativa/didattica di mio/a figlio/a? (classi  III)  </vt:lpstr>
      <vt:lpstr>PROGETTI PER LA CITTADINANZA EUROPEA</vt:lpstr>
      <vt:lpstr>1) Ho ritenuto soddisfacente l'esperienza educativa/didattica di mio/a figlio/a? (Classi tutte)  </vt:lpstr>
      <vt:lpstr>2) Ho ritenuto soddisfacente l'esperienza educativa/didattica di mio/a figlio/a? (Classi II)  </vt:lpstr>
      <vt:lpstr> 3) Ho ritenuto soddisfacente l'esperienza educativa/didattica di mio/a figlio/a? (Classi II e III)  </vt:lpstr>
      <vt:lpstr> 4) Ho ritenuto soddisfacente l'esperienza educativa/didattica di mio/a figlio/a? (Classi III)  </vt:lpstr>
      <vt:lpstr>PROGETTI EXTRA CURRICOLARI</vt:lpstr>
      <vt:lpstr>1) Ho ritenuto soddisfacente l'esperienza educativa/didattica di mio/a figlio/a? (classi I)     </vt:lpstr>
      <vt:lpstr> 2) Ho ritenuto soddisfacente l'esperienza educativa/didattica di mio/a figlio/a? (classi III)  </vt:lpstr>
      <vt:lpstr>3) Ho ritenuto soddisfacente l'esperienza educativa/didattica di mio/a figlio/a? (classi tutte)  </vt:lpstr>
      <vt:lpstr>PLESSO MORO ALUNNI</vt:lpstr>
      <vt:lpstr>1. Frequento la classe  </vt:lpstr>
      <vt:lpstr>2. Durante una normale giornata quante ore dedico a svolgere i compiti assegnati?  </vt:lpstr>
      <vt:lpstr>3. Collaboro con i miei compagni di classe durante le attività scolastiche?   </vt:lpstr>
      <vt:lpstr>4. Mi è capitato di prendere in giro alcuni compagni di classe?   </vt:lpstr>
      <vt:lpstr>5.  In classe ci sono compagni che mi prendono in giro?  </vt:lpstr>
      <vt:lpstr>6. Ho assistito ad episodi di violenza a scuola?  </vt:lpstr>
      <vt:lpstr>7. Quando ho dei problemi con i miei compagni di classe cerco una soluzione con loro?  </vt:lpstr>
      <vt:lpstr>8. I miei insegnanti spiegano in modo chiaro?  </vt:lpstr>
      <vt:lpstr>9. In classe facciamo discussioni di gruppo?   </vt:lpstr>
      <vt:lpstr>10. Ricevo indicazioni dai miei insegnanti su come fare i compiti?  </vt:lpstr>
      <vt:lpstr>11. Correggiamo insieme agli insegnanti gli esercizi e i compiti?  </vt:lpstr>
      <vt:lpstr>12. Gli insegnanti fanno domande per vedere cosa abbiamo capito?  </vt:lpstr>
      <vt:lpstr>13. Gli insegnanti ci spiegano i criteri di valutazione?  </vt:lpstr>
      <vt:lpstr>14. Gli insegnanti mi danno dei consigli per migliorare?  </vt:lpstr>
      <vt:lpstr>15. A scuola facciamo esercizi da soli?  </vt:lpstr>
      <vt:lpstr>16.  A scuola facciamo esercizi in coppia o in gruppo?  </vt:lpstr>
      <vt:lpstr>17. A scuola facciamo, ricerche, progetti o esperimenti?  </vt:lpstr>
      <vt:lpstr>18. Seguo con piacere le lezioni?   </vt:lpstr>
      <vt:lpstr>19.  I progetti e le attività aggiuntive sono interessanti?  </vt:lpstr>
      <vt:lpstr>20. Utilizziamo gli strumenti informatici (computer, LIM, tablet, altro)?  </vt:lpstr>
      <vt:lpstr>21. Le uscite didattiche e le gite che vengono organizzate mi piacciono?  </vt:lpstr>
      <vt:lpstr>22. L’ambiente scolastico è pulito e ordinato?   </vt:lpstr>
      <vt:lpstr>23. Le attrezzature presenti sono adeguate alle attività (attrezzature informatiche, laboratori, palestre ecc...)?  </vt:lpstr>
      <vt:lpstr>PLESSO VOLTA ALUNNI</vt:lpstr>
      <vt:lpstr>1) Frequento la classe ...  </vt:lpstr>
      <vt:lpstr> 2) Durante una normale giornata quante ore dedico a svolgere i compiti assegnati per casa?  </vt:lpstr>
      <vt:lpstr>3) Collaboro con i miei compagni di classe durante le attività scolastiche?  </vt:lpstr>
      <vt:lpstr>4) Mi è capitato di prendere in giro alcuni compagni di classe?  </vt:lpstr>
      <vt:lpstr>5) In classe i compagni mi prendono in giro?  </vt:lpstr>
      <vt:lpstr>6) Ho assistito a episodi di violenza a scuola?  </vt:lpstr>
      <vt:lpstr>7) Quando ho dei problemi con i miei compagni di classe cerco una soluzione con loro?  </vt:lpstr>
      <vt:lpstr>8) I miei insegnanti spiegano in modo chiaro?  </vt:lpstr>
      <vt:lpstr>9. In classe c'è l'opportunità di confrontarsi e discutere in gruppo?  </vt:lpstr>
      <vt:lpstr>10) Ricevo indicazioni dai miei insegnanti su come fare i compiti?  </vt:lpstr>
      <vt:lpstr>11) Correggiamo insieme agli insegnanti esercizi e compiti?  </vt:lpstr>
      <vt:lpstr>12)  Gli insegnanti fanno domande per vedere cosa abbiamo capito?  </vt:lpstr>
      <vt:lpstr> 13) Gli insegnanti spiegano i criteri di valutazione?  </vt:lpstr>
      <vt:lpstr>14) Gli insegnanti mi danno dei consigli per migliorare?  </vt:lpstr>
      <vt:lpstr>15) A scuola facciamo esercizi da soli?  </vt:lpstr>
      <vt:lpstr>16) A scuola facciamo esercizi/attività a coppie o in gruppi?  </vt:lpstr>
      <vt:lpstr>17) A scuola facciamo ricerche, progetti e/o esperimenti?  </vt:lpstr>
      <vt:lpstr> 18) Seguo con piacere le lezioni?  </vt:lpstr>
      <vt:lpstr>19) I progetti e le attività aggiuntive sono interessanti?  </vt:lpstr>
      <vt:lpstr> 20) Utilizziamo strumenti informatici (computer, LIM, tablet, altro)?  </vt:lpstr>
      <vt:lpstr>21. Le uscite didattiche e le gite che vengono organizzate mi piacciono?  </vt:lpstr>
      <vt:lpstr>22) L'ambiente scolastico è pulito e ordinato?  </vt:lpstr>
      <vt:lpstr>23) Le attrezzature presenti (dispositivi e attrezzature informatiche, palestre, laboratori, ecc.) sono adeguate alle attività?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Autovalutazione d’Istituto</dc:title>
  <dc:creator>Solange Possetto</dc:creator>
  <cp:lastModifiedBy>Solange Possetto</cp:lastModifiedBy>
  <cp:revision>134</cp:revision>
  <dcterms:created xsi:type="dcterms:W3CDTF">2018-06-12T13:24:47Z</dcterms:created>
  <dcterms:modified xsi:type="dcterms:W3CDTF">2018-06-21T08:47:49Z</dcterms:modified>
</cp:coreProperties>
</file>