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7" r:id="rId7"/>
    <p:sldId id="284" r:id="rId8"/>
    <p:sldId id="270" r:id="rId9"/>
    <p:sldId id="281" r:id="rId10"/>
    <p:sldId id="271" r:id="rId11"/>
    <p:sldId id="272" r:id="rId12"/>
    <p:sldId id="274" r:id="rId13"/>
    <p:sldId id="273" r:id="rId14"/>
    <p:sldId id="287" r:id="rId15"/>
    <p:sldId id="288" r:id="rId16"/>
    <p:sldId id="276" r:id="rId17"/>
    <p:sldId id="277" r:id="rId18"/>
    <p:sldId id="278" r:id="rId19"/>
    <p:sldId id="279" r:id="rId20"/>
    <p:sldId id="294" r:id="rId21"/>
    <p:sldId id="290" r:id="rId22"/>
    <p:sldId id="291" r:id="rId23"/>
    <p:sldId id="292" r:id="rId24"/>
    <p:sldId id="293" r:id="rId25"/>
    <p:sldId id="280" r:id="rId26"/>
    <p:sldId id="282" r:id="rId27"/>
    <p:sldId id="283" r:id="rId28"/>
    <p:sldId id="295" r:id="rId29"/>
    <p:sldId id="285" r:id="rId30"/>
    <p:sldId id="289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h2Khwg2gRaADGyiuuaTJQ==" hashData="9r1hWk4CzX+4wMeTNtsGeQsfYWA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4"/>
  </p:normalViewPr>
  <p:slideViewPr>
    <p:cSldViewPr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BEE1A-3E62-8B4F-878E-B53890E9E5EE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73CD8-4EC7-FB47-A4D5-59A6603C141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22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Tm="3187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EA8D-E3D8-46A8-BDDA-770F032065DA}" type="datetimeFigureOut">
              <a:rPr lang="it-IT" smtClean="0"/>
              <a:pPr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C06C4-C6AF-461F-9EDC-1707FC421FE6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187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s://play.kahoot.it/" TargetMode="External"/><Relationship Id="rId5" Type="http://schemas.openxmlformats.org/officeDocument/2006/relationships/image" Target="../media/image19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green school"/>
          <p:cNvPicPr>
            <a:picLocks noChangeAspect="1" noChangeArrowheads="1"/>
          </p:cNvPicPr>
          <p:nvPr/>
        </p:nvPicPr>
        <p:blipFill>
          <a:blip r:embed="rId3" cstate="print"/>
          <a:srcRect t="1818" r="10333"/>
          <a:stretch>
            <a:fillRect/>
          </a:stretch>
        </p:blipFill>
        <p:spPr bwMode="auto">
          <a:xfrm>
            <a:off x="179512" y="332656"/>
            <a:ext cx="8748464" cy="388843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355976" y="5661248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/>
              <a:t>Istituto Comprensivo Aldo Moro di </a:t>
            </a:r>
            <a:r>
              <a:rPr lang="it-IT" sz="2400" dirty="0" err="1"/>
              <a:t>Solbiate</a:t>
            </a:r>
            <a:r>
              <a:rPr lang="it-IT" sz="2400" dirty="0"/>
              <a:t> Olona </a:t>
            </a:r>
          </a:p>
        </p:txBody>
      </p:sp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estini (4).jpg"/>
          <p:cNvPicPr>
            <a:picLocks noChangeAspect="1"/>
          </p:cNvPicPr>
          <p:nvPr/>
        </p:nvPicPr>
        <p:blipFill>
          <a:blip r:embed="rId3" cstate="print"/>
          <a:srcRect l="6033" t="10725" r="10714" b="18489"/>
          <a:stretch>
            <a:fillRect/>
          </a:stretch>
        </p:blipFill>
        <p:spPr>
          <a:xfrm>
            <a:off x="3923928" y="1988840"/>
            <a:ext cx="4968552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512168"/>
          </a:xfrm>
        </p:spPr>
        <p:txBody>
          <a:bodyPr>
            <a:noAutofit/>
          </a:bodyPr>
          <a:lstStyle/>
          <a:p>
            <a:r>
              <a:rPr lang="it-IT" sz="6000" dirty="0"/>
              <a:t>PREPARAZIONE DEI CESTINI</a:t>
            </a:r>
          </a:p>
        </p:txBody>
      </p:sp>
      <p:pic>
        <p:nvPicPr>
          <p:cNvPr id="4" name="Segnaposto contenuto 3" descr="cestini (3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4446" r="23862" b="9527"/>
          <a:stretch>
            <a:fillRect/>
          </a:stretch>
        </p:blipFill>
        <p:spPr>
          <a:xfrm>
            <a:off x="2123728" y="4077072"/>
            <a:ext cx="4176464" cy="2584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e 5"/>
          <p:cNvSpPr/>
          <p:nvPr/>
        </p:nvSpPr>
        <p:spPr>
          <a:xfrm>
            <a:off x="6084168" y="980728"/>
            <a:ext cx="2592288" cy="8640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1^A – 1^B</a:t>
            </a:r>
          </a:p>
        </p:txBody>
      </p:sp>
      <p:pic>
        <p:nvPicPr>
          <p:cNvPr id="23554" name="Picture 2" descr="Immagine correlata"/>
          <p:cNvPicPr>
            <a:picLocks noChangeAspect="1" noChangeArrowheads="1"/>
          </p:cNvPicPr>
          <p:nvPr/>
        </p:nvPicPr>
        <p:blipFill>
          <a:blip r:embed="rId5" cstate="print"/>
          <a:srcRect l="19837" r="21770"/>
          <a:stretch>
            <a:fillRect/>
          </a:stretch>
        </p:blipFill>
        <p:spPr bwMode="auto">
          <a:xfrm>
            <a:off x="611560" y="1916832"/>
            <a:ext cx="1649787" cy="47388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SEGNALIBRI SULLA RACCOLTA DIFFERENZIATA </a:t>
            </a:r>
          </a:p>
        </p:txBody>
      </p:sp>
      <p:pic>
        <p:nvPicPr>
          <p:cNvPr id="4" name="Segnaposto contenuto 3" descr="segnalibr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1916832"/>
            <a:ext cx="4800534" cy="4320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e 4"/>
          <p:cNvSpPr/>
          <p:nvPr/>
        </p:nvSpPr>
        <p:spPr>
          <a:xfrm>
            <a:off x="683568" y="1628800"/>
            <a:ext cx="1584176" cy="10801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2^A</a:t>
            </a:r>
          </a:p>
        </p:txBody>
      </p:sp>
      <p:sp>
        <p:nvSpPr>
          <p:cNvPr id="7" name="Ovale 6"/>
          <p:cNvSpPr/>
          <p:nvPr/>
        </p:nvSpPr>
        <p:spPr>
          <a:xfrm>
            <a:off x="6876256" y="1628800"/>
            <a:ext cx="1584176" cy="10801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2^B</a:t>
            </a:r>
          </a:p>
        </p:txBody>
      </p:sp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 GESTI ECOLOGICI</a:t>
            </a:r>
            <a:br>
              <a:rPr lang="it-IT" dirty="0"/>
            </a:br>
            <a:r>
              <a:rPr lang="it-IT" dirty="0" smtClean="0"/>
              <a:t>3^A</a:t>
            </a:r>
            <a:endParaRPr lang="it-IT" dirty="0"/>
          </a:p>
        </p:txBody>
      </p:sp>
      <p:pic>
        <p:nvPicPr>
          <p:cNvPr id="4" name="Segnaposto contenuto 3" descr="gesti ecologici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9559" y="1600200"/>
            <a:ext cx="8774929" cy="492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612560" cy="1196752"/>
          </a:xfrm>
        </p:spPr>
        <p:txBody>
          <a:bodyPr>
            <a:normAutofit fontScale="90000"/>
          </a:bodyPr>
          <a:lstStyle/>
          <a:p>
            <a:r>
              <a:rPr lang="it-IT" dirty="0"/>
              <a:t>I GESTI ECOLOGICI</a:t>
            </a:r>
            <a:br>
              <a:rPr lang="it-IT" dirty="0"/>
            </a:br>
            <a:r>
              <a:rPr lang="it-IT" dirty="0"/>
              <a:t>3^B</a:t>
            </a:r>
          </a:p>
        </p:txBody>
      </p:sp>
      <p:pic>
        <p:nvPicPr>
          <p:cNvPr id="4" name="Immagine 3" descr="gesti ecologici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32" y="1556792"/>
            <a:ext cx="8604448" cy="4829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 CANZONE SUI RIFIUTI</a:t>
            </a:r>
            <a:br>
              <a:rPr lang="it-IT" dirty="0"/>
            </a:br>
            <a:r>
              <a:rPr lang="it-IT" dirty="0"/>
              <a:t>1^A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5756"/>
            <a:ext cx="8229600" cy="4514850"/>
          </a:xfrm>
        </p:spPr>
      </p:pic>
    </p:spTree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99" objId="4"/>
        <p14:stopEvt time="77236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 CANZONE SUI RIFIUTI</a:t>
            </a:r>
            <a:br>
              <a:rPr lang="it-IT" dirty="0"/>
            </a:br>
            <a:r>
              <a:rPr lang="it-IT" dirty="0"/>
              <a:t>1^B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3775"/>
            <a:ext cx="8229600" cy="4358813"/>
          </a:xfrm>
        </p:spPr>
      </p:pic>
    </p:spTree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333" objId="5"/>
        <p14:stopEvt time="59486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/>
              <a:t>MERENDA ZERO RIFIUTI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771800" y="83671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CHE COS’È? </a:t>
            </a:r>
          </a:p>
        </p:txBody>
      </p:sp>
      <p:pic>
        <p:nvPicPr>
          <p:cNvPr id="5" name="Immagine 4" descr="merenda zero rifiuti (6).jpg"/>
          <p:cNvPicPr>
            <a:picLocks noChangeAspect="1"/>
          </p:cNvPicPr>
          <p:nvPr/>
        </p:nvPicPr>
        <p:blipFill>
          <a:blip r:embed="rId3" cstate="print"/>
          <a:srcRect l="1734" r="6385"/>
          <a:stretch>
            <a:fillRect/>
          </a:stretch>
        </p:blipFill>
        <p:spPr>
          <a:xfrm>
            <a:off x="539552" y="1556792"/>
            <a:ext cx="8015697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/>
              <a:t>MERENDA ZERO RIFIUTI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31840" y="90872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CONSIGLI</a:t>
            </a:r>
          </a:p>
        </p:txBody>
      </p:sp>
      <p:pic>
        <p:nvPicPr>
          <p:cNvPr id="6" name="Immagine 5" descr="merenda zero rifiuti (1).jpg"/>
          <p:cNvPicPr>
            <a:picLocks noChangeAspect="1"/>
          </p:cNvPicPr>
          <p:nvPr/>
        </p:nvPicPr>
        <p:blipFill>
          <a:blip r:embed="rId3" cstate="print"/>
          <a:srcRect t="15736" b="27374"/>
          <a:stretch>
            <a:fillRect/>
          </a:stretch>
        </p:blipFill>
        <p:spPr>
          <a:xfrm>
            <a:off x="539552" y="1772816"/>
            <a:ext cx="8136904" cy="424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/>
              <a:t>MERENDA ZERO RIFIUTI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771800" y="83671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REGOLE</a:t>
            </a:r>
          </a:p>
        </p:txBody>
      </p:sp>
      <p:pic>
        <p:nvPicPr>
          <p:cNvPr id="5" name="Immagine 4" descr="merenda zero rifiuti (4).jpg"/>
          <p:cNvPicPr>
            <a:picLocks noChangeAspect="1"/>
          </p:cNvPicPr>
          <p:nvPr/>
        </p:nvPicPr>
        <p:blipFill>
          <a:blip r:embed="rId3" cstate="print"/>
          <a:srcRect t="11151" r="3232" b="18500"/>
          <a:stretch>
            <a:fillRect/>
          </a:stretch>
        </p:blipFill>
        <p:spPr>
          <a:xfrm>
            <a:off x="2627784" y="1484784"/>
            <a:ext cx="3724811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/>
              <a:t>MERENDA ZERO RIFIUTI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31840" y="83671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DATI</a:t>
            </a:r>
            <a:r>
              <a:rPr lang="it-IT" dirty="0"/>
              <a:t> </a:t>
            </a:r>
          </a:p>
        </p:txBody>
      </p:sp>
      <p:pic>
        <p:nvPicPr>
          <p:cNvPr id="6" name="Immagine 5" descr="IMG-20180423-WA0000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484784"/>
            <a:ext cx="7471269" cy="501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b="1" dirty="0"/>
              <a:t>INDAGINE PRELIMINARE</a:t>
            </a:r>
          </a:p>
        </p:txBody>
      </p:sp>
      <p:sp>
        <p:nvSpPr>
          <p:cNvPr id="4" name="Rettangolo 3"/>
          <p:cNvSpPr/>
          <p:nvPr/>
        </p:nvSpPr>
        <p:spPr>
          <a:xfrm>
            <a:off x="-468560" y="1052736"/>
            <a:ext cx="100811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SEI PRONTO A FAR DIVENTARE LA TUA SCUOLA UNA GREEN SCHOOL</a:t>
            </a:r>
          </a:p>
          <a:p>
            <a:pPr algn="ctr"/>
            <a:r>
              <a:rPr lang="it-IT" dirty="0"/>
              <a:t>ABBIAMO BISOGNO </a:t>
            </a:r>
            <a:r>
              <a:rPr lang="it-IT" dirty="0" err="1"/>
              <a:t>DI</a:t>
            </a:r>
            <a:r>
              <a:rPr lang="it-IT" dirty="0"/>
              <a:t> TE!!!</a:t>
            </a:r>
          </a:p>
          <a:p>
            <a:pPr algn="ctr"/>
            <a:r>
              <a:rPr lang="it-IT" dirty="0"/>
              <a:t>DOBBIAMO CREDERCI,</a:t>
            </a:r>
          </a:p>
          <a:p>
            <a:pPr algn="ctr"/>
            <a:r>
              <a:rPr lang="it-IT" dirty="0"/>
              <a:t>RIMBOCCARCI LE MANICHE,</a:t>
            </a:r>
          </a:p>
          <a:p>
            <a:pPr algn="ctr"/>
            <a:r>
              <a:rPr lang="it-IT" dirty="0"/>
              <a:t>INDAGARE E</a:t>
            </a:r>
          </a:p>
          <a:p>
            <a:pPr algn="ctr"/>
            <a:r>
              <a:rPr lang="it-IT" dirty="0"/>
              <a:t>AGIRE!!</a:t>
            </a:r>
          </a:p>
          <a:p>
            <a:pPr algn="ctr"/>
            <a:r>
              <a:rPr lang="it-IT" dirty="0"/>
              <a:t>ABBIAMO PENSATO </a:t>
            </a:r>
            <a:r>
              <a:rPr lang="it-IT" dirty="0" err="1"/>
              <a:t>DI</a:t>
            </a:r>
            <a:r>
              <a:rPr lang="it-IT" dirty="0"/>
              <a:t> PARTIRE DAI RIFIUTI!!!</a:t>
            </a:r>
          </a:p>
          <a:p>
            <a:pPr algn="ctr"/>
            <a:r>
              <a:rPr lang="it-IT" dirty="0"/>
              <a:t>TI RICORDI IL CORTILE DELLA SCUOLA QUALCHE SETTIMANA FA????</a:t>
            </a:r>
          </a:p>
          <a:p>
            <a:pPr algn="ctr"/>
            <a:r>
              <a:rPr lang="it-IT" dirty="0"/>
              <a:t>MA I PILASTRI SONO TANTI:</a:t>
            </a:r>
          </a:p>
          <a:p>
            <a:pPr algn="ctr"/>
            <a:r>
              <a:rPr lang="it-IT" dirty="0"/>
              <a:t>energia, rifiuti, mobilità, acqua,</a:t>
            </a:r>
          </a:p>
          <a:p>
            <a:pPr algn="ctr"/>
            <a:r>
              <a:rPr lang="it-IT" dirty="0"/>
              <a:t>sprechi alimentari, biodiversità</a:t>
            </a:r>
          </a:p>
          <a:p>
            <a:pPr algn="ctr"/>
            <a:r>
              <a:rPr lang="it-IT" dirty="0"/>
              <a:t>A TE COSA POTREBBE INTERESSARE?</a:t>
            </a:r>
          </a:p>
          <a:p>
            <a:pPr algn="ctr"/>
            <a:r>
              <a:rPr lang="it-IT" dirty="0"/>
              <a:t>FAI UNA CROCETTA IN CORRISPONDENZA </a:t>
            </a:r>
            <a:r>
              <a:rPr lang="it-IT" dirty="0" err="1"/>
              <a:t>DI</a:t>
            </a:r>
            <a:r>
              <a:rPr lang="it-IT" dirty="0"/>
              <a:t> QUELLO</a:t>
            </a:r>
          </a:p>
          <a:p>
            <a:pPr algn="ctr"/>
            <a:r>
              <a:rPr lang="it-IT" dirty="0"/>
              <a:t>SU CUI VORRESTI AGIRE:</a:t>
            </a:r>
          </a:p>
          <a:p>
            <a:pPr algn="ctr"/>
            <a:r>
              <a:rPr lang="it-IT" b="1" dirty="0"/>
              <a:t>• ENERGIA</a:t>
            </a:r>
          </a:p>
          <a:p>
            <a:pPr algn="ctr"/>
            <a:r>
              <a:rPr lang="it-IT" b="1" dirty="0"/>
              <a:t>• RIFIUTI</a:t>
            </a:r>
          </a:p>
          <a:p>
            <a:pPr algn="ctr"/>
            <a:r>
              <a:rPr lang="it-IT" b="1" dirty="0"/>
              <a:t>• MOBILITÀ</a:t>
            </a:r>
          </a:p>
          <a:p>
            <a:pPr algn="ctr"/>
            <a:r>
              <a:rPr lang="it-IT" b="1" dirty="0" err="1"/>
              <a:t>•ACQUA</a:t>
            </a:r>
            <a:endParaRPr lang="it-IT" b="1" dirty="0"/>
          </a:p>
          <a:p>
            <a:pPr algn="ctr"/>
            <a:r>
              <a:rPr lang="it-IT" b="1" dirty="0"/>
              <a:t>• SPRECHI ALIMENTARI</a:t>
            </a:r>
          </a:p>
          <a:p>
            <a:pPr algn="ctr"/>
            <a:r>
              <a:rPr lang="it-IT" b="1" dirty="0"/>
              <a:t>• BIODIVERSITÀ</a:t>
            </a:r>
          </a:p>
        </p:txBody>
      </p:sp>
      <p:pic>
        <p:nvPicPr>
          <p:cNvPr id="5" name="Immagine 4" descr="cerchio rosso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0"/>
            <a:ext cx="8074091" cy="1124744"/>
          </a:xfrm>
          <a:prstGeom prst="rect">
            <a:avLst/>
          </a:prstGeom>
        </p:spPr>
      </p:pic>
      <p:pic>
        <p:nvPicPr>
          <p:cNvPr id="8" name="Immagine 7" descr="freccia bordeaux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653136"/>
            <a:ext cx="3096344" cy="22048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/>
              <a:t>MERENDA ZERO RIFIUTI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99692" y="819834"/>
            <a:ext cx="556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mtClean="0">
                <a:solidFill>
                  <a:srgbClr val="FF0000"/>
                </a:solidFill>
              </a:rPr>
              <a:t>COMPORTAMENTI VIRTUOSI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51338"/>
            <a:ext cx="7092280" cy="531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680199"/>
      </p:ext>
    </p:ext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/>
              <a:t>PESATE PRIMA DELL’AZIONE</a:t>
            </a:r>
          </a:p>
        </p:txBody>
      </p:sp>
      <p:pic>
        <p:nvPicPr>
          <p:cNvPr id="4" name="Segnaposto contenuto 3" descr="prim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8795262" cy="532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/>
              <a:t>PESATE DURANTE L’AZIONE</a:t>
            </a:r>
          </a:p>
        </p:txBody>
      </p:sp>
      <p:pic>
        <p:nvPicPr>
          <p:cNvPr id="4" name="Segnaposto contenuto 3" descr="durant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8668197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it-IT" dirty="0"/>
              <a:t>GRAFICO </a:t>
            </a:r>
            <a:r>
              <a:rPr lang="it-IT" dirty="0" smtClean="0"/>
              <a:t>kg DI RIFIUTI PRODOTTI</a:t>
            </a:r>
            <a:endParaRPr lang="it-IT" dirty="0"/>
          </a:p>
        </p:txBody>
      </p:sp>
      <p:pic>
        <p:nvPicPr>
          <p:cNvPr id="4" name="Segnaposto contenuto 3" descr="4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8667582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COMPARAZIONE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kg DI RIFIUTI E DI CO2 EMESSA</a:t>
            </a:r>
            <a:endParaRPr lang="it-IT" dirty="0"/>
          </a:p>
        </p:txBody>
      </p:sp>
      <p:pic>
        <p:nvPicPr>
          <p:cNvPr id="4" name="Segnaposto contenuto 3" descr="calcoli co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368" y="1196752"/>
            <a:ext cx="8713120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440160"/>
          </a:xfrm>
        </p:spPr>
        <p:txBody>
          <a:bodyPr>
            <a:normAutofit/>
          </a:bodyPr>
          <a:lstStyle/>
          <a:p>
            <a:r>
              <a:rPr lang="it-IT" dirty="0"/>
              <a:t>COMPOSTAGGIO</a:t>
            </a:r>
            <a:br>
              <a:rPr lang="it-IT" dirty="0"/>
            </a:br>
            <a:r>
              <a:rPr lang="it-IT" dirty="0"/>
              <a:t>3^A-3^B</a:t>
            </a:r>
          </a:p>
        </p:txBody>
      </p:sp>
      <p:pic>
        <p:nvPicPr>
          <p:cNvPr id="4" name="Immagine 3" descr="COMPOST 2.jpg"/>
          <p:cNvPicPr>
            <a:picLocks noChangeAspect="1"/>
          </p:cNvPicPr>
          <p:nvPr/>
        </p:nvPicPr>
        <p:blipFill>
          <a:blip r:embed="rId3" cstate="print"/>
          <a:srcRect l="8957" r="4455" b="16667"/>
          <a:stretch>
            <a:fillRect/>
          </a:stretch>
        </p:blipFill>
        <p:spPr>
          <a:xfrm>
            <a:off x="323528" y="1916832"/>
            <a:ext cx="4176464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 descr="IMG-20180502-WA0000.jpg"/>
          <p:cNvPicPr>
            <a:picLocks noChangeAspect="1"/>
          </p:cNvPicPr>
          <p:nvPr/>
        </p:nvPicPr>
        <p:blipFill>
          <a:blip r:embed="rId4" cstate="print"/>
          <a:srcRect t="20825" r="2178" b="13026"/>
          <a:stretch>
            <a:fillRect/>
          </a:stretch>
        </p:blipFill>
        <p:spPr>
          <a:xfrm rot="16200000">
            <a:off x="4874802" y="1758048"/>
            <a:ext cx="3708089" cy="445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/>
              <a:t>CONCORSO “UNA SECONDA VITA”</a:t>
            </a:r>
          </a:p>
        </p:txBody>
      </p:sp>
      <p:pic>
        <p:nvPicPr>
          <p:cNvPr id="5" name="Immagine 4" descr="IMG-20180503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G-20180503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8402" y="1124744"/>
            <a:ext cx="235572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IMG-20180503-WA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124744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IMG-20180503-WA0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3212976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ECONORD: L’NTERVENTO </a:t>
            </a:r>
            <a:r>
              <a:rPr lang="it-IT" dirty="0" err="1"/>
              <a:t>DI</a:t>
            </a:r>
            <a:r>
              <a:rPr lang="it-IT" dirty="0"/>
              <a:t> UN INCARICATO</a:t>
            </a:r>
          </a:p>
        </p:txBody>
      </p:sp>
      <p:pic>
        <p:nvPicPr>
          <p:cNvPr id="3" name="Immagine 2" descr="IMG-20180502-WA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772816"/>
            <a:ext cx="6192688" cy="4644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dirty="0" smtClean="0"/>
              <a:t>L’11 </a:t>
            </a:r>
            <a:r>
              <a:rPr lang="it-IT" sz="4400" dirty="0"/>
              <a:t>maggio verrà pubblicato, dal giornalista Matteo </a:t>
            </a:r>
            <a:r>
              <a:rPr lang="it-IT" sz="4400" dirty="0" err="1"/>
              <a:t>Garoni</a:t>
            </a:r>
            <a:r>
              <a:rPr lang="it-IT" sz="4400" dirty="0"/>
              <a:t>, sul giornale La Settimana un articolo sul nostro progetto scritto da Ilaria Semplici </a:t>
            </a:r>
            <a:r>
              <a:rPr lang="it-IT" sz="4400" dirty="0" smtClean="0"/>
              <a:t>di 3^A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453217" y="3244334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  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SI PARLA DI NOI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007873"/>
      </p:ext>
    </p:ext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GIOCO FINALE:</a:t>
            </a:r>
            <a:br>
              <a:rPr lang="it-IT" dirty="0"/>
            </a:br>
            <a:r>
              <a:rPr lang="it-IT" dirty="0"/>
              <a:t> “LA TERRA FRA LE MANI”</a:t>
            </a:r>
          </a:p>
        </p:txBody>
      </p:sp>
      <p:pic>
        <p:nvPicPr>
          <p:cNvPr id="4" name="Immagine 3" descr="GIO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ECCO LE PREFERENZE 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RIFIUTI 47</a:t>
            </a:r>
            <a:endParaRPr lang="it-IT" dirty="0"/>
          </a:p>
          <a:p>
            <a:pPr algn="ctr"/>
            <a:r>
              <a:rPr lang="it-IT" dirty="0"/>
              <a:t>ACQUA 29</a:t>
            </a:r>
          </a:p>
          <a:p>
            <a:pPr algn="ctr"/>
            <a:r>
              <a:rPr lang="it-IT" dirty="0"/>
              <a:t>ENERGIA 19</a:t>
            </a:r>
          </a:p>
          <a:p>
            <a:pPr algn="ctr"/>
            <a:r>
              <a:rPr lang="it-IT" dirty="0"/>
              <a:t>SPRECHI ALIMENTARI 17 </a:t>
            </a:r>
          </a:p>
          <a:p>
            <a:pPr algn="ctr"/>
            <a:r>
              <a:rPr lang="it-IT" dirty="0"/>
              <a:t>BIODIVERSITA' 12 </a:t>
            </a:r>
          </a:p>
          <a:p>
            <a:pPr algn="ctr"/>
            <a:r>
              <a:rPr lang="it-IT" dirty="0"/>
              <a:t>MOBILITA' 10 </a:t>
            </a:r>
          </a:p>
          <a:p>
            <a:pPr algn="ctr">
              <a:buNone/>
            </a:pPr>
            <a:r>
              <a:rPr lang="it-IT" dirty="0"/>
              <a:t>8 assenti, ma sono comunque in testa i RIFIUTI!! </a:t>
            </a:r>
          </a:p>
          <a:p>
            <a:pPr>
              <a:buNone/>
            </a:pPr>
            <a:r>
              <a:rPr lang="it-IT" dirty="0"/>
              <a:t> </a:t>
            </a:r>
          </a:p>
          <a:p>
            <a:endParaRPr lang="it-IT" dirty="0"/>
          </a:p>
        </p:txBody>
      </p:sp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756592" y="-243408"/>
            <a:ext cx="10585176" cy="4522514"/>
          </a:xfrm>
        </p:spPr>
        <p:txBody>
          <a:bodyPr>
            <a:normAutofit/>
          </a:bodyPr>
          <a:lstStyle/>
          <a:p>
            <a:r>
              <a:rPr lang="it-IT" sz="6600" dirty="0"/>
              <a:t>… TUTTI INSIEME PER UNA SCUOLA ECOLOGICA!</a:t>
            </a:r>
          </a:p>
        </p:txBody>
      </p:sp>
      <p:sp>
        <p:nvSpPr>
          <p:cNvPr id="41986" name="AutoShape 2" descr="Risultati immagini per ecologia"/>
          <p:cNvSpPr>
            <a:spLocks noChangeAspect="1" noChangeArrowheads="1"/>
          </p:cNvSpPr>
          <p:nvPr/>
        </p:nvSpPr>
        <p:spPr bwMode="auto">
          <a:xfrm>
            <a:off x="155575" y="-1646238"/>
            <a:ext cx="457200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988" name="AutoShape 4" descr="Risultati immagini per ecologia"/>
          <p:cNvSpPr>
            <a:spLocks noChangeAspect="1" noChangeArrowheads="1"/>
          </p:cNvSpPr>
          <p:nvPr/>
        </p:nvSpPr>
        <p:spPr bwMode="auto">
          <a:xfrm>
            <a:off x="155575" y="-1646238"/>
            <a:ext cx="457200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990" name="Picture 6" descr="Risultati immagini per ecolog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140968"/>
            <a:ext cx="4572000" cy="3429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9" y="2663128"/>
            <a:ext cx="2340000" cy="2340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GINO IL </a:t>
            </a:r>
            <a:r>
              <a:rPr lang="it-IT" dirty="0" smtClean="0"/>
              <a:t>CESTINO </a:t>
            </a:r>
            <a:br>
              <a:rPr lang="it-IT" dirty="0" smtClean="0"/>
            </a:br>
            <a:r>
              <a:rPr lang="it-IT" dirty="0" smtClean="0"/>
              <a:t>che ingrassa il mattino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81" y="1639288"/>
            <a:ext cx="2340000" cy="234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39288"/>
            <a:ext cx="2340000" cy="234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73" y="4062221"/>
            <a:ext cx="2340000" cy="2340000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365104"/>
            <a:ext cx="2340000" cy="2340000"/>
          </a:xfr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76" y="3872387"/>
            <a:ext cx="2340000" cy="2340000"/>
          </a:xfrm>
          <a:prstGeom prst="rect">
            <a:avLst/>
          </a:prstGeom>
        </p:spPr>
      </p:pic>
    </p:spTree>
  </p:cSld>
  <p:clrMapOvr>
    <a:masterClrMapping/>
  </p:clrMapOvr>
  <p:transition spd="slow" advTm="31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5" objId="4"/>
        <p14:stopEvt time="2481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>
            <a:normAutofit/>
          </a:bodyPr>
          <a:lstStyle/>
          <a:p>
            <a:r>
              <a:rPr lang="it-IT" dirty="0"/>
              <a:t>SCHEDE DI </a:t>
            </a:r>
            <a:r>
              <a:rPr lang="it-IT" dirty="0" smtClean="0"/>
              <a:t>OSSERVAZIONE</a:t>
            </a:r>
            <a:endParaRPr lang="it-IT" dirty="0"/>
          </a:p>
        </p:txBody>
      </p:sp>
      <p:pic>
        <p:nvPicPr>
          <p:cNvPr id="13" name="Picture 2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1412" b="14927"/>
          <a:stretch>
            <a:fillRect/>
          </a:stretch>
        </p:blipFill>
        <p:spPr bwMode="auto">
          <a:xfrm>
            <a:off x="213363" y="1619410"/>
            <a:ext cx="4479497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t="10216" b="15435"/>
          <a:stretch>
            <a:fillRect/>
          </a:stretch>
        </p:blipFill>
        <p:spPr bwMode="auto">
          <a:xfrm>
            <a:off x="924224" y="2388981"/>
            <a:ext cx="3913766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t="11769" r="2963" b="16636"/>
          <a:stretch>
            <a:fillRect/>
          </a:stretch>
        </p:blipFill>
        <p:spPr bwMode="auto">
          <a:xfrm>
            <a:off x="1537678" y="3206524"/>
            <a:ext cx="407605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t="11769" b="15045"/>
          <a:stretch>
            <a:fillRect/>
          </a:stretch>
        </p:blipFill>
        <p:spPr bwMode="auto">
          <a:xfrm>
            <a:off x="3065179" y="1412776"/>
            <a:ext cx="4377600" cy="3598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t="13360" b="8681"/>
          <a:stretch>
            <a:fillRect/>
          </a:stretch>
        </p:blipFill>
        <p:spPr bwMode="auto">
          <a:xfrm>
            <a:off x="3723805" y="2164459"/>
            <a:ext cx="4009233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 t="12088" b="16730"/>
          <a:stretch>
            <a:fillRect/>
          </a:stretch>
        </p:blipFill>
        <p:spPr bwMode="auto">
          <a:xfrm>
            <a:off x="4383634" y="2852632"/>
            <a:ext cx="4482242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612576" y="188640"/>
            <a:ext cx="10307488" cy="634082"/>
          </a:xfrm>
        </p:spPr>
        <p:txBody>
          <a:bodyPr>
            <a:normAutofit fontScale="90000"/>
          </a:bodyPr>
          <a:lstStyle/>
          <a:p>
            <a:r>
              <a:rPr lang="it-IT" dirty="0"/>
              <a:t>INTERVISTA AL PERSONALE DELLA SCUOLA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019" b="21357"/>
          <a:stretch>
            <a:fillRect/>
          </a:stretch>
        </p:blipFill>
        <p:spPr bwMode="auto">
          <a:xfrm>
            <a:off x="1619672" y="1052736"/>
            <a:ext cx="5441026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ECCO COME TUTTO È INIZIATO …</a:t>
            </a:r>
          </a:p>
        </p:txBody>
      </p:sp>
      <p:pic>
        <p:nvPicPr>
          <p:cNvPr id="4" name="Immagine 3" descr="inizio.JPG"/>
          <p:cNvPicPr>
            <a:picLocks noChangeAspect="1"/>
          </p:cNvPicPr>
          <p:nvPr/>
        </p:nvPicPr>
        <p:blipFill>
          <a:blip r:embed="rId3" cstate="print"/>
          <a:srcRect l="12201" t="-509" r="6688"/>
          <a:stretch>
            <a:fillRect/>
          </a:stretch>
        </p:blipFill>
        <p:spPr>
          <a:xfrm>
            <a:off x="1043608" y="1268760"/>
            <a:ext cx="7416824" cy="515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pos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628800"/>
            <a:ext cx="6552728" cy="566124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it-IT" dirty="0"/>
              <a:t>IL “RIFIUTOGIOCO”</a:t>
            </a:r>
          </a:p>
        </p:txBody>
      </p:sp>
      <p:sp>
        <p:nvSpPr>
          <p:cNvPr id="4" name="Ovale 3"/>
          <p:cNvSpPr/>
          <p:nvPr/>
        </p:nvSpPr>
        <p:spPr>
          <a:xfrm>
            <a:off x="3419872" y="908720"/>
            <a:ext cx="1656184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3^B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07704" y="3116605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Il “</a:t>
            </a:r>
            <a:r>
              <a:rPr lang="it-IT" sz="2800" dirty="0">
                <a:hlinkClick r:id="rId4"/>
              </a:rPr>
              <a:t>rifiutogioco</a:t>
            </a:r>
            <a:r>
              <a:rPr lang="it-IT" sz="2800" dirty="0"/>
              <a:t>” è un gioco sulla raccolta differenziata a cura dell’insegnante di lettere  della classe 3^B e proposto all’</a:t>
            </a:r>
            <a:r>
              <a:rPr lang="it-IT" sz="2800" dirty="0" err="1"/>
              <a:t>openday</a:t>
            </a:r>
            <a:r>
              <a:rPr lang="it-IT" sz="2800" dirty="0"/>
              <a:t>  delle future classi prime.</a:t>
            </a:r>
          </a:p>
        </p:txBody>
      </p:sp>
      <p:pic>
        <p:nvPicPr>
          <p:cNvPr id="9" name="Immagine 8" descr="GRAFFETT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045392">
            <a:off x="3718984" y="1788133"/>
            <a:ext cx="813900" cy="813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FILM WALL-E</a:t>
            </a:r>
          </a:p>
        </p:txBody>
      </p:sp>
      <p:pic>
        <p:nvPicPr>
          <p:cNvPr id="13314" name="Picture 2" descr="Risultati immagini per film wall-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84784"/>
            <a:ext cx="3168352" cy="47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3187">
    <p:wheel spokes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0.7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.3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1.3|1.3|1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0.6|0.6|0.7|0.5|0.6|0.7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.7|1.4|1.1|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1|1.4|7.6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1|1.2|1.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296</Words>
  <Application>Microsoft Macintosh PowerPoint</Application>
  <PresentationFormat>Presentazione su schermo (4:3)</PresentationFormat>
  <Paragraphs>70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Calibri</vt:lpstr>
      <vt:lpstr>Arial</vt:lpstr>
      <vt:lpstr>Tema di Office</vt:lpstr>
      <vt:lpstr>Presentazione di PowerPoint</vt:lpstr>
      <vt:lpstr>INDAGINE PRELIMINARE</vt:lpstr>
      <vt:lpstr>ECCO LE PREFERENZE …</vt:lpstr>
      <vt:lpstr>GINO IL CESTINO  che ingrassa il mattino</vt:lpstr>
      <vt:lpstr>SCHEDE DI OSSERVAZIONE</vt:lpstr>
      <vt:lpstr>INTERVISTA AL PERSONALE DELLA SCUOLA</vt:lpstr>
      <vt:lpstr>ECCO COME TUTTO È INIZIATO …</vt:lpstr>
      <vt:lpstr>IL “RIFIUTOGIOCO”</vt:lpstr>
      <vt:lpstr>FILM WALL-E</vt:lpstr>
      <vt:lpstr>PREPARAZIONE DEI CESTINI</vt:lpstr>
      <vt:lpstr>SEGNALIBRI SULLA RACCOLTA DIFFERENZIATA </vt:lpstr>
      <vt:lpstr>I GESTI ECOLOGICI 3^A</vt:lpstr>
      <vt:lpstr>I GESTI ECOLOGICI 3^B</vt:lpstr>
      <vt:lpstr>LA CANZONE SUI RIFIUTI 1^A</vt:lpstr>
      <vt:lpstr>LA CANZONE SUI RIFIUTI 1^B</vt:lpstr>
      <vt:lpstr>MERENDA ZERO RIFIUTI</vt:lpstr>
      <vt:lpstr>MERENDA ZERO RIFIUTI</vt:lpstr>
      <vt:lpstr>MERENDA ZERO RIFIUTI</vt:lpstr>
      <vt:lpstr>MERENDA ZERO RIFIUTI</vt:lpstr>
      <vt:lpstr>MERENDA ZERO RIFIUTI</vt:lpstr>
      <vt:lpstr>PESATE PRIMA DELL’AZIONE</vt:lpstr>
      <vt:lpstr>PESATE DURANTE L’AZIONE</vt:lpstr>
      <vt:lpstr>GRAFICO kg DI RIFIUTI PRODOTTI</vt:lpstr>
      <vt:lpstr>COMPARAZIONE  kg DI RIFIUTI E DI CO2 EMESSA</vt:lpstr>
      <vt:lpstr>COMPOSTAGGIO 3^A-3^B</vt:lpstr>
      <vt:lpstr>CONCORSO “UNA SECONDA VITA”</vt:lpstr>
      <vt:lpstr>ECONORD: L’NTERVENTO DI UN INCARICATO</vt:lpstr>
      <vt:lpstr>SI PARLA DI NOI</vt:lpstr>
      <vt:lpstr>GIOCO FINALE:  “LA TERRA FRA LE MANI”</vt:lpstr>
      <vt:lpstr>… TUTTI INSIEME PER UNA SCUOLA ECOLOGICA!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Chiara</dc:creator>
  <cp:lastModifiedBy>Maria Rosaria Toia</cp:lastModifiedBy>
  <cp:revision>55</cp:revision>
  <dcterms:created xsi:type="dcterms:W3CDTF">2018-05-01T11:28:08Z</dcterms:created>
  <dcterms:modified xsi:type="dcterms:W3CDTF">2018-05-08T20:16:04Z</dcterms:modified>
</cp:coreProperties>
</file>