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theme/themeOverride37.xml" ContentType="application/vnd.openxmlformats-officedocument.themeOverride+xml"/>
  <Override PartName="/ppt/charts/chart38.xml" ContentType="application/vnd.openxmlformats-officedocument.drawingml.chart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theme/themeOverride39.xml" ContentType="application/vnd.openxmlformats-officedocument.themeOverride+xml"/>
  <Override PartName="/ppt/charts/chart40.xml" ContentType="application/vnd.openxmlformats-officedocument.drawingml.chart+xml"/>
  <Override PartName="/ppt/theme/themeOverride40.xml" ContentType="application/vnd.openxmlformats-officedocument.themeOverride+xml"/>
  <Override PartName="/ppt/charts/chart41.xml" ContentType="application/vnd.openxmlformats-officedocument.drawingml.chart+xml"/>
  <Override PartName="/ppt/theme/themeOverride41.xml" ContentType="application/vnd.openxmlformats-officedocument.themeOverride+xml"/>
  <Override PartName="/ppt/charts/chart42.xml" ContentType="application/vnd.openxmlformats-officedocument.drawingml.chart+xml"/>
  <Override PartName="/ppt/theme/themeOverride42.xml" ContentType="application/vnd.openxmlformats-officedocument.themeOverride+xml"/>
  <Override PartName="/ppt/charts/chart43.xml" ContentType="application/vnd.openxmlformats-officedocument.drawingml.chart+xml"/>
  <Override PartName="/ppt/theme/themeOverride43.xml" ContentType="application/vnd.openxmlformats-officedocument.themeOverride+xml"/>
  <Override PartName="/ppt/charts/chart44.xml" ContentType="application/vnd.openxmlformats-officedocument.drawingml.chart+xml"/>
  <Override PartName="/ppt/theme/themeOverride44.xml" ContentType="application/vnd.openxmlformats-officedocument.themeOverride+xml"/>
  <Override PartName="/ppt/charts/chart45.xml" ContentType="application/vnd.openxmlformats-officedocument.drawingml.chart+xml"/>
  <Override PartName="/ppt/theme/themeOverride45.xml" ContentType="application/vnd.openxmlformats-officedocument.themeOverride+xml"/>
  <Override PartName="/ppt/charts/chart46.xml" ContentType="application/vnd.openxmlformats-officedocument.drawingml.chart+xml"/>
  <Override PartName="/ppt/theme/themeOverride46.xml" ContentType="application/vnd.openxmlformats-officedocument.themeOverride+xml"/>
  <Override PartName="/ppt/charts/chart47.xml" ContentType="application/vnd.openxmlformats-officedocument.drawingml.chart+xml"/>
  <Override PartName="/ppt/theme/themeOverride47.xml" ContentType="application/vnd.openxmlformats-officedocument.themeOverride+xml"/>
  <Override PartName="/ppt/charts/chart48.xml" ContentType="application/vnd.openxmlformats-officedocument.drawingml.chart+xml"/>
  <Override PartName="/ppt/theme/themeOverride48.xml" ContentType="application/vnd.openxmlformats-officedocument.themeOverride+xml"/>
  <Override PartName="/ppt/charts/chart49.xml" ContentType="application/vnd.openxmlformats-officedocument.drawingml.chart+xml"/>
  <Override PartName="/ppt/theme/themeOverride49.xml" ContentType="application/vnd.openxmlformats-officedocument.themeOverride+xml"/>
  <Override PartName="/ppt/charts/chart50.xml" ContentType="application/vnd.openxmlformats-officedocument.drawingml.chart+xml"/>
  <Override PartName="/ppt/theme/themeOverride50.xml" ContentType="application/vnd.openxmlformats-officedocument.themeOverride+xml"/>
  <Override PartName="/ppt/charts/chart51.xml" ContentType="application/vnd.openxmlformats-officedocument.drawingml.chart+xml"/>
  <Override PartName="/ppt/theme/themeOverride51.xml" ContentType="application/vnd.openxmlformats-officedocument.themeOverride+xml"/>
  <Override PartName="/ppt/charts/chart52.xml" ContentType="application/vnd.openxmlformats-officedocument.drawingml.chart+xml"/>
  <Override PartName="/ppt/theme/themeOverride52.xml" ContentType="application/vnd.openxmlformats-officedocument.themeOverride+xml"/>
  <Override PartName="/ppt/charts/chart53.xml" ContentType="application/vnd.openxmlformats-officedocument.drawingml.chart+xml"/>
  <Override PartName="/ppt/theme/themeOverride53.xml" ContentType="application/vnd.openxmlformats-officedocument.themeOverride+xml"/>
  <Override PartName="/ppt/charts/chart54.xml" ContentType="application/vnd.openxmlformats-officedocument.drawingml.chart+xml"/>
  <Override PartName="/ppt/theme/themeOverride54.xml" ContentType="application/vnd.openxmlformats-officedocument.themeOverride+xml"/>
  <Override PartName="/ppt/charts/chart55.xml" ContentType="application/vnd.openxmlformats-officedocument.drawingml.chart+xml"/>
  <Override PartName="/ppt/theme/themeOverride55.xml" ContentType="application/vnd.openxmlformats-officedocument.themeOverride+xml"/>
  <Override PartName="/ppt/charts/chart56.xml" ContentType="application/vnd.openxmlformats-officedocument.drawingml.chart+xml"/>
  <Override PartName="/ppt/theme/themeOverride56.xml" ContentType="application/vnd.openxmlformats-officedocument.themeOverride+xml"/>
  <Override PartName="/ppt/charts/chart57.xml" ContentType="application/vnd.openxmlformats-officedocument.drawingml.chart+xml"/>
  <Override PartName="/ppt/theme/themeOverride57.xml" ContentType="application/vnd.openxmlformats-officedocument.themeOverride+xml"/>
  <Override PartName="/ppt/charts/chart58.xml" ContentType="application/vnd.openxmlformats-officedocument.drawingml.chart+xml"/>
  <Override PartName="/ppt/theme/themeOverride58.xml" ContentType="application/vnd.openxmlformats-officedocument.themeOverride+xml"/>
  <Override PartName="/ppt/charts/chart59.xml" ContentType="application/vnd.openxmlformats-officedocument.drawingml.chart+xml"/>
  <Override PartName="/ppt/theme/themeOverride59.xml" ContentType="application/vnd.openxmlformats-officedocument.themeOverride+xml"/>
  <Override PartName="/ppt/charts/chart60.xml" ContentType="application/vnd.openxmlformats-officedocument.drawingml.chart+xml"/>
  <Override PartName="/ppt/theme/themeOverride60.xml" ContentType="application/vnd.openxmlformats-officedocument.themeOverride+xml"/>
  <Override PartName="/ppt/charts/chart61.xml" ContentType="application/vnd.openxmlformats-officedocument.drawingml.chart+xml"/>
  <Override PartName="/ppt/theme/themeOverride61.xml" ContentType="application/vnd.openxmlformats-officedocument.themeOverride+xml"/>
  <Override PartName="/ppt/charts/chart62.xml" ContentType="application/vnd.openxmlformats-officedocument.drawingml.chart+xml"/>
  <Override PartName="/ppt/theme/themeOverride62.xml" ContentType="application/vnd.openxmlformats-officedocument.themeOverride+xml"/>
  <Override PartName="/ppt/charts/chart63.xml" ContentType="application/vnd.openxmlformats-officedocument.drawingml.chart+xml"/>
  <Override PartName="/ppt/theme/themeOverride63.xml" ContentType="application/vnd.openxmlformats-officedocument.themeOverride+xml"/>
  <Override PartName="/ppt/charts/chart64.xml" ContentType="application/vnd.openxmlformats-officedocument.drawingml.chart+xml"/>
  <Override PartName="/ppt/theme/themeOverride64.xml" ContentType="application/vnd.openxmlformats-officedocument.themeOverride+xml"/>
  <Override PartName="/ppt/charts/chart65.xml" ContentType="application/vnd.openxmlformats-officedocument.drawingml.chart+xml"/>
  <Override PartName="/ppt/theme/themeOverride65.xml" ContentType="application/vnd.openxmlformats-officedocument.themeOverride+xml"/>
  <Override PartName="/ppt/charts/chart66.xml" ContentType="application/vnd.openxmlformats-officedocument.drawingml.chart+xml"/>
  <Override PartName="/ppt/theme/themeOverride66.xml" ContentType="application/vnd.openxmlformats-officedocument.themeOverride+xml"/>
  <Override PartName="/ppt/charts/chart67.xml" ContentType="application/vnd.openxmlformats-officedocument.drawingml.chart+xml"/>
  <Override PartName="/ppt/theme/themeOverride67.xml" ContentType="application/vnd.openxmlformats-officedocument.themeOverride+xml"/>
  <Override PartName="/ppt/charts/chart68.xml" ContentType="application/vnd.openxmlformats-officedocument.drawingml.chart+xml"/>
  <Override PartName="/ppt/theme/themeOverride68.xml" ContentType="application/vnd.openxmlformats-officedocument.themeOverride+xml"/>
  <Override PartName="/ppt/charts/chart69.xml" ContentType="application/vnd.openxmlformats-officedocument.drawingml.chart+xml"/>
  <Override PartName="/ppt/theme/themeOverride69.xml" ContentType="application/vnd.openxmlformats-officedocument.themeOverride+xml"/>
  <Override PartName="/ppt/charts/chart70.xml" ContentType="application/vnd.openxmlformats-officedocument.drawingml.chart+xml"/>
  <Override PartName="/ppt/theme/themeOverride70.xml" ContentType="application/vnd.openxmlformats-officedocument.themeOverride+xml"/>
  <Override PartName="/ppt/charts/chart71.xml" ContentType="application/vnd.openxmlformats-officedocument.drawingml.chart+xml"/>
  <Override PartName="/ppt/theme/themeOverride71.xml" ContentType="application/vnd.openxmlformats-officedocument.themeOverride+xml"/>
  <Override PartName="/ppt/charts/chart72.xml" ContentType="application/vnd.openxmlformats-officedocument.drawingml.chart+xml"/>
  <Override PartName="/ppt/theme/themeOverride72.xml" ContentType="application/vnd.openxmlformats-officedocument.themeOverride+xml"/>
  <Override PartName="/ppt/charts/chart73.xml" ContentType="application/vnd.openxmlformats-officedocument.drawingml.chart+xml"/>
  <Override PartName="/ppt/theme/themeOverride73.xml" ContentType="application/vnd.openxmlformats-officedocument.themeOverride+xml"/>
  <Override PartName="/ppt/charts/chart74.xml" ContentType="application/vnd.openxmlformats-officedocument.drawingml.chart+xml"/>
  <Override PartName="/ppt/theme/themeOverride74.xml" ContentType="application/vnd.openxmlformats-officedocument.themeOverride+xml"/>
  <Override PartName="/ppt/charts/chart75.xml" ContentType="application/vnd.openxmlformats-officedocument.drawingml.chart+xml"/>
  <Override PartName="/ppt/theme/themeOverride75.xml" ContentType="application/vnd.openxmlformats-officedocument.themeOverride+xml"/>
  <Override PartName="/ppt/charts/chart76.xml" ContentType="application/vnd.openxmlformats-officedocument.drawingml.chart+xml"/>
  <Override PartName="/ppt/theme/themeOverride76.xml" ContentType="application/vnd.openxmlformats-officedocument.themeOverride+xml"/>
  <Override PartName="/ppt/charts/chart77.xml" ContentType="application/vnd.openxmlformats-officedocument.drawingml.chart+xml"/>
  <Override PartName="/ppt/theme/themeOverride77.xml" ContentType="application/vnd.openxmlformats-officedocument.themeOverride+xml"/>
  <Override PartName="/ppt/charts/chart78.xml" ContentType="application/vnd.openxmlformats-officedocument.drawingml.chart+xml"/>
  <Override PartName="/ppt/theme/themeOverride78.xml" ContentType="application/vnd.openxmlformats-officedocument.themeOverride+xml"/>
  <Override PartName="/ppt/charts/chart79.xml" ContentType="application/vnd.openxmlformats-officedocument.drawingml.chart+xml"/>
  <Override PartName="/ppt/theme/themeOverride79.xml" ContentType="application/vnd.openxmlformats-officedocument.themeOverride+xml"/>
  <Override PartName="/ppt/charts/chart80.xml" ContentType="application/vnd.openxmlformats-officedocument.drawingml.chart+xml"/>
  <Override PartName="/ppt/theme/themeOverride80.xml" ContentType="application/vnd.openxmlformats-officedocument.themeOverride+xml"/>
  <Override PartName="/ppt/charts/chart81.xml" ContentType="application/vnd.openxmlformats-officedocument.drawingml.chart+xml"/>
  <Override PartName="/ppt/theme/themeOverride81.xml" ContentType="application/vnd.openxmlformats-officedocument.themeOverride+xml"/>
  <Override PartName="/ppt/charts/chart82.xml" ContentType="application/vnd.openxmlformats-officedocument.drawingml.chart+xml"/>
  <Override PartName="/ppt/theme/themeOverride82.xml" ContentType="application/vnd.openxmlformats-officedocument.themeOverride+xml"/>
  <Override PartName="/ppt/charts/chart83.xml" ContentType="application/vnd.openxmlformats-officedocument.drawingml.chart+xml"/>
  <Override PartName="/ppt/theme/themeOverride83.xml" ContentType="application/vnd.openxmlformats-officedocument.themeOverride+xml"/>
  <Override PartName="/ppt/charts/chart84.xml" ContentType="application/vnd.openxmlformats-officedocument.drawingml.chart+xml"/>
  <Override PartName="/ppt/theme/themeOverride84.xml" ContentType="application/vnd.openxmlformats-officedocument.themeOverride+xml"/>
  <Override PartName="/ppt/charts/chart85.xml" ContentType="application/vnd.openxmlformats-officedocument.drawingml.chart+xml"/>
  <Override PartName="/ppt/theme/themeOverride85.xml" ContentType="application/vnd.openxmlformats-officedocument.themeOverride+xml"/>
  <Override PartName="/ppt/charts/chart86.xml" ContentType="application/vnd.openxmlformats-officedocument.drawingml.chart+xml"/>
  <Override PartName="/ppt/theme/themeOverride86.xml" ContentType="application/vnd.openxmlformats-officedocument.themeOverride+xml"/>
  <Override PartName="/ppt/charts/chart87.xml" ContentType="application/vnd.openxmlformats-officedocument.drawingml.chart+xml"/>
  <Override PartName="/ppt/theme/themeOverride87.xml" ContentType="application/vnd.openxmlformats-officedocument.themeOverride+xml"/>
  <Override PartName="/ppt/charts/chart88.xml" ContentType="application/vnd.openxmlformats-officedocument.drawingml.chart+xml"/>
  <Override PartName="/ppt/theme/themeOverride88.xml" ContentType="application/vnd.openxmlformats-officedocument.themeOverride+xml"/>
  <Override PartName="/ppt/charts/chart89.xml" ContentType="application/vnd.openxmlformats-officedocument.drawingml.chart+xml"/>
  <Override PartName="/ppt/theme/themeOverride89.xml" ContentType="application/vnd.openxmlformats-officedocument.themeOverride+xml"/>
  <Override PartName="/ppt/charts/chart90.xml" ContentType="application/vnd.openxmlformats-officedocument.drawingml.chart+xml"/>
  <Override PartName="/ppt/theme/themeOverride90.xml" ContentType="application/vnd.openxmlformats-officedocument.themeOverride+xml"/>
  <Override PartName="/ppt/charts/chart91.xml" ContentType="application/vnd.openxmlformats-officedocument.drawingml.chart+xml"/>
  <Override PartName="/ppt/theme/themeOverride91.xml" ContentType="application/vnd.openxmlformats-officedocument.themeOverride+xml"/>
  <Override PartName="/ppt/charts/chart92.xml" ContentType="application/vnd.openxmlformats-officedocument.drawingml.chart+xml"/>
  <Override PartName="/ppt/theme/themeOverride92.xml" ContentType="application/vnd.openxmlformats-officedocument.themeOverride+xml"/>
  <Override PartName="/ppt/charts/chart93.xml" ContentType="application/vnd.openxmlformats-officedocument.drawingml.chart+xml"/>
  <Override PartName="/ppt/theme/themeOverride93.xml" ContentType="application/vnd.openxmlformats-officedocument.themeOverride+xml"/>
  <Override PartName="/ppt/charts/chart94.xml" ContentType="application/vnd.openxmlformats-officedocument.drawingml.chart+xml"/>
  <Override PartName="/ppt/theme/themeOverride94.xml" ContentType="application/vnd.openxmlformats-officedocument.themeOverride+xml"/>
  <Override PartName="/ppt/charts/chart95.xml" ContentType="application/vnd.openxmlformats-officedocument.drawingml.chart+xml"/>
  <Override PartName="/ppt/theme/themeOverride95.xml" ContentType="application/vnd.openxmlformats-officedocument.themeOverride+xml"/>
  <Override PartName="/ppt/charts/chart96.xml" ContentType="application/vnd.openxmlformats-officedocument.drawingml.chart+xml"/>
  <Override PartName="/ppt/theme/themeOverride96.xml" ContentType="application/vnd.openxmlformats-officedocument.themeOverride+xml"/>
  <Override PartName="/ppt/charts/chart97.xml" ContentType="application/vnd.openxmlformats-officedocument.drawingml.chart+xml"/>
  <Override PartName="/ppt/theme/themeOverride97.xml" ContentType="application/vnd.openxmlformats-officedocument.themeOverride+xml"/>
  <Override PartName="/ppt/charts/chart98.xml" ContentType="application/vnd.openxmlformats-officedocument.drawingml.chart+xml"/>
  <Override PartName="/ppt/theme/themeOverride98.xml" ContentType="application/vnd.openxmlformats-officedocument.themeOverride+xml"/>
  <Override PartName="/ppt/charts/chart99.xml" ContentType="application/vnd.openxmlformats-officedocument.drawingml.chart+xml"/>
  <Override PartName="/ppt/theme/themeOverride99.xml" ContentType="application/vnd.openxmlformats-officedocument.themeOverride+xml"/>
  <Override PartName="/ppt/charts/chart100.xml" ContentType="application/vnd.openxmlformats-officedocument.drawingml.chart+xml"/>
  <Override PartName="/ppt/theme/themeOverride100.xml" ContentType="application/vnd.openxmlformats-officedocument.themeOverride+xml"/>
  <Override PartName="/ppt/charts/chart101.xml" ContentType="application/vnd.openxmlformats-officedocument.drawingml.chart+xml"/>
  <Override PartName="/ppt/theme/themeOverride101.xml" ContentType="application/vnd.openxmlformats-officedocument.themeOverride+xml"/>
  <Override PartName="/ppt/charts/chart102.xml" ContentType="application/vnd.openxmlformats-officedocument.drawingml.chart+xml"/>
  <Override PartName="/ppt/theme/themeOverride102.xml" ContentType="application/vnd.openxmlformats-officedocument.themeOverride+xml"/>
  <Override PartName="/ppt/charts/chart103.xml" ContentType="application/vnd.openxmlformats-officedocument.drawingml.chart+xml"/>
  <Override PartName="/ppt/theme/themeOverride103.xml" ContentType="application/vnd.openxmlformats-officedocument.themeOverride+xml"/>
  <Override PartName="/ppt/charts/chart104.xml" ContentType="application/vnd.openxmlformats-officedocument.drawingml.chart+xml"/>
  <Override PartName="/ppt/theme/themeOverride104.xml" ContentType="application/vnd.openxmlformats-officedocument.themeOverride+xml"/>
  <Override PartName="/ppt/charts/chart105.xml" ContentType="application/vnd.openxmlformats-officedocument.drawingml.chart+xml"/>
  <Override PartName="/ppt/theme/themeOverride105.xml" ContentType="application/vnd.openxmlformats-officedocument.themeOverride+xml"/>
  <Override PartName="/ppt/charts/chart106.xml" ContentType="application/vnd.openxmlformats-officedocument.drawingml.chart+xml"/>
  <Override PartName="/ppt/theme/themeOverride106.xml" ContentType="application/vnd.openxmlformats-officedocument.themeOverride+xml"/>
  <Override PartName="/ppt/charts/chart107.xml" ContentType="application/vnd.openxmlformats-officedocument.drawingml.chart+xml"/>
  <Override PartName="/ppt/theme/themeOverride107.xml" ContentType="application/vnd.openxmlformats-officedocument.themeOverride+xml"/>
  <Override PartName="/ppt/charts/chart108.xml" ContentType="application/vnd.openxmlformats-officedocument.drawingml.chart+xml"/>
  <Override PartName="/ppt/theme/themeOverride108.xml" ContentType="application/vnd.openxmlformats-officedocument.themeOverride+xml"/>
  <Override PartName="/ppt/charts/chart109.xml" ContentType="application/vnd.openxmlformats-officedocument.drawingml.chart+xml"/>
  <Override PartName="/ppt/theme/themeOverride109.xml" ContentType="application/vnd.openxmlformats-officedocument.themeOverride+xml"/>
  <Override PartName="/ppt/charts/chart110.xml" ContentType="application/vnd.openxmlformats-officedocument.drawingml.chart+xml"/>
  <Override PartName="/ppt/theme/themeOverride110.xml" ContentType="application/vnd.openxmlformats-officedocument.themeOverride+xml"/>
  <Override PartName="/ppt/charts/chart111.xml" ContentType="application/vnd.openxmlformats-officedocument.drawingml.chart+xml"/>
  <Override PartName="/ppt/theme/themeOverride111.xml" ContentType="application/vnd.openxmlformats-officedocument.themeOverride+xml"/>
  <Override PartName="/ppt/charts/chart112.xml" ContentType="application/vnd.openxmlformats-officedocument.drawingml.chart+xml"/>
  <Override PartName="/ppt/theme/themeOverride112.xml" ContentType="application/vnd.openxmlformats-officedocument.themeOverride+xml"/>
  <Override PartName="/ppt/charts/chart113.xml" ContentType="application/vnd.openxmlformats-officedocument.drawingml.chart+xml"/>
  <Override PartName="/ppt/theme/themeOverride113.xml" ContentType="application/vnd.openxmlformats-officedocument.themeOverride+xml"/>
  <Override PartName="/ppt/charts/chart114.xml" ContentType="application/vnd.openxmlformats-officedocument.drawingml.chart+xml"/>
  <Override PartName="/ppt/theme/themeOverride114.xml" ContentType="application/vnd.openxmlformats-officedocument.themeOverride+xml"/>
  <Override PartName="/ppt/charts/chart115.xml" ContentType="application/vnd.openxmlformats-officedocument.drawingml.chart+xml"/>
  <Override PartName="/ppt/theme/themeOverride115.xml" ContentType="application/vnd.openxmlformats-officedocument.themeOverride+xml"/>
  <Override PartName="/ppt/charts/chart116.xml" ContentType="application/vnd.openxmlformats-officedocument.drawingml.chart+xml"/>
  <Override PartName="/ppt/theme/themeOverride116.xml" ContentType="application/vnd.openxmlformats-officedocument.themeOverride+xml"/>
  <Override PartName="/ppt/charts/chart117.xml" ContentType="application/vnd.openxmlformats-officedocument.drawingml.chart+xml"/>
  <Override PartName="/ppt/theme/themeOverride117.xml" ContentType="application/vnd.openxmlformats-officedocument.themeOverride+xml"/>
  <Override PartName="/ppt/charts/chart118.xml" ContentType="application/vnd.openxmlformats-officedocument.drawingml.chart+xml"/>
  <Override PartName="/ppt/theme/themeOverride118.xml" ContentType="application/vnd.openxmlformats-officedocument.themeOverride+xml"/>
  <Override PartName="/ppt/charts/chart119.xml" ContentType="application/vnd.openxmlformats-officedocument.drawingml.chart+xml"/>
  <Override PartName="/ppt/theme/themeOverride119.xml" ContentType="application/vnd.openxmlformats-officedocument.themeOverride+xml"/>
  <Override PartName="/ppt/charts/chart120.xml" ContentType="application/vnd.openxmlformats-officedocument.drawingml.chart+xml"/>
  <Override PartName="/ppt/theme/themeOverride120.xml" ContentType="application/vnd.openxmlformats-officedocument.themeOverride+xml"/>
  <Override PartName="/ppt/charts/chart121.xml" ContentType="application/vnd.openxmlformats-officedocument.drawingml.chart+xml"/>
  <Override PartName="/ppt/theme/themeOverride121.xml" ContentType="application/vnd.openxmlformats-officedocument.themeOverride+xml"/>
  <Override PartName="/ppt/charts/chart122.xml" ContentType="application/vnd.openxmlformats-officedocument.drawingml.chart+xml"/>
  <Override PartName="/ppt/theme/themeOverride122.xml" ContentType="application/vnd.openxmlformats-officedocument.themeOverride+xml"/>
  <Override PartName="/ppt/charts/chart123.xml" ContentType="application/vnd.openxmlformats-officedocument.drawingml.chart+xml"/>
  <Override PartName="/ppt/theme/themeOverride123.xml" ContentType="application/vnd.openxmlformats-officedocument.themeOverride+xml"/>
  <Override PartName="/ppt/charts/chart124.xml" ContentType="application/vnd.openxmlformats-officedocument.drawingml.chart+xml"/>
  <Override PartName="/ppt/theme/themeOverride124.xml" ContentType="application/vnd.openxmlformats-officedocument.themeOverride+xml"/>
  <Override PartName="/ppt/charts/chart125.xml" ContentType="application/vnd.openxmlformats-officedocument.drawingml.chart+xml"/>
  <Override PartName="/ppt/theme/themeOverride125.xml" ContentType="application/vnd.openxmlformats-officedocument.themeOverride+xml"/>
  <Override PartName="/ppt/charts/chart126.xml" ContentType="application/vnd.openxmlformats-officedocument.drawingml.chart+xml"/>
  <Override PartName="/ppt/theme/themeOverride126.xml" ContentType="application/vnd.openxmlformats-officedocument.themeOverride+xml"/>
  <Override PartName="/ppt/charts/chart127.xml" ContentType="application/vnd.openxmlformats-officedocument.drawingml.chart+xml"/>
  <Override PartName="/ppt/theme/themeOverride127.xml" ContentType="application/vnd.openxmlformats-officedocument.themeOverride+xml"/>
  <Override PartName="/ppt/charts/chart128.xml" ContentType="application/vnd.openxmlformats-officedocument.drawingml.chart+xml"/>
  <Override PartName="/ppt/theme/themeOverride128.xml" ContentType="application/vnd.openxmlformats-officedocument.themeOverride+xml"/>
  <Override PartName="/ppt/charts/chart129.xml" ContentType="application/vnd.openxmlformats-officedocument.drawingml.chart+xml"/>
  <Override PartName="/ppt/theme/themeOverride129.xml" ContentType="application/vnd.openxmlformats-officedocument.themeOverride+xml"/>
  <Override PartName="/ppt/charts/chart130.xml" ContentType="application/vnd.openxmlformats-officedocument.drawingml.chart+xml"/>
  <Override PartName="/ppt/theme/themeOverride130.xml" ContentType="application/vnd.openxmlformats-officedocument.themeOverride+xml"/>
  <Override PartName="/ppt/charts/chart131.xml" ContentType="application/vnd.openxmlformats-officedocument.drawingml.chart+xml"/>
  <Override PartName="/ppt/theme/themeOverride131.xml" ContentType="application/vnd.openxmlformats-officedocument.themeOverride+xml"/>
  <Override PartName="/ppt/charts/chart132.xml" ContentType="application/vnd.openxmlformats-officedocument.drawingml.chart+xml"/>
  <Override PartName="/ppt/theme/themeOverride132.xml" ContentType="application/vnd.openxmlformats-officedocument.themeOverride+xml"/>
  <Override PartName="/ppt/charts/chart133.xml" ContentType="application/vnd.openxmlformats-officedocument.drawingml.chart+xml"/>
  <Override PartName="/ppt/theme/themeOverride133.xml" ContentType="application/vnd.openxmlformats-officedocument.themeOverride+xml"/>
  <Override PartName="/ppt/charts/chart134.xml" ContentType="application/vnd.openxmlformats-officedocument.drawingml.chart+xml"/>
  <Override PartName="/ppt/theme/themeOverride134.xml" ContentType="application/vnd.openxmlformats-officedocument.themeOverride+xml"/>
  <Override PartName="/ppt/charts/chart135.xml" ContentType="application/vnd.openxmlformats-officedocument.drawingml.chart+xml"/>
  <Override PartName="/ppt/theme/themeOverride135.xml" ContentType="application/vnd.openxmlformats-officedocument.themeOverride+xml"/>
  <Override PartName="/ppt/charts/chart136.xml" ContentType="application/vnd.openxmlformats-officedocument.drawingml.chart+xml"/>
  <Override PartName="/ppt/theme/themeOverride136.xml" ContentType="application/vnd.openxmlformats-officedocument.themeOverride+xml"/>
  <Override PartName="/ppt/charts/chart137.xml" ContentType="application/vnd.openxmlformats-officedocument.drawingml.chart+xml"/>
  <Override PartName="/ppt/theme/themeOverride137.xml" ContentType="application/vnd.openxmlformats-officedocument.themeOverride+xml"/>
  <Override PartName="/ppt/charts/chart138.xml" ContentType="application/vnd.openxmlformats-officedocument.drawingml.chart+xml"/>
  <Override PartName="/ppt/theme/themeOverride138.xml" ContentType="application/vnd.openxmlformats-officedocument.themeOverride+xml"/>
  <Override PartName="/ppt/charts/chart139.xml" ContentType="application/vnd.openxmlformats-officedocument.drawingml.chart+xml"/>
  <Override PartName="/ppt/theme/themeOverride139.xml" ContentType="application/vnd.openxmlformats-officedocument.themeOverride+xml"/>
  <Override PartName="/ppt/charts/chart140.xml" ContentType="application/vnd.openxmlformats-officedocument.drawingml.chart+xml"/>
  <Override PartName="/ppt/theme/themeOverride140.xml" ContentType="application/vnd.openxmlformats-officedocument.themeOverride+xml"/>
  <Override PartName="/ppt/charts/chart141.xml" ContentType="application/vnd.openxmlformats-officedocument.drawingml.chart+xml"/>
  <Override PartName="/ppt/theme/themeOverride141.xml" ContentType="application/vnd.openxmlformats-officedocument.themeOverride+xml"/>
  <Override PartName="/ppt/charts/chart142.xml" ContentType="application/vnd.openxmlformats-officedocument.drawingml.chart+xml"/>
  <Override PartName="/ppt/theme/themeOverride142.xml" ContentType="application/vnd.openxmlformats-officedocument.themeOverride+xml"/>
  <Override PartName="/ppt/charts/chart143.xml" ContentType="application/vnd.openxmlformats-officedocument.drawingml.chart+xml"/>
  <Override PartName="/ppt/theme/themeOverride143.xml" ContentType="application/vnd.openxmlformats-officedocument.themeOverride+xml"/>
  <Override PartName="/ppt/charts/chart144.xml" ContentType="application/vnd.openxmlformats-officedocument.drawingml.chart+xml"/>
  <Override PartName="/ppt/theme/themeOverride144.xml" ContentType="application/vnd.openxmlformats-officedocument.themeOverride+xml"/>
  <Override PartName="/ppt/charts/chart145.xml" ContentType="application/vnd.openxmlformats-officedocument.drawingml.chart+xml"/>
  <Override PartName="/ppt/theme/themeOverride145.xml" ContentType="application/vnd.openxmlformats-officedocument.themeOverride+xml"/>
  <Override PartName="/ppt/charts/chart146.xml" ContentType="application/vnd.openxmlformats-officedocument.drawingml.chart+xml"/>
  <Override PartName="/ppt/theme/themeOverride146.xml" ContentType="application/vnd.openxmlformats-officedocument.themeOverride+xml"/>
  <Override PartName="/ppt/charts/chart147.xml" ContentType="application/vnd.openxmlformats-officedocument.drawingml.chart+xml"/>
  <Override PartName="/ppt/theme/themeOverride147.xml" ContentType="application/vnd.openxmlformats-officedocument.themeOverride+xml"/>
  <Override PartName="/ppt/charts/chart148.xml" ContentType="application/vnd.openxmlformats-officedocument.drawingml.chart+xml"/>
  <Override PartName="/ppt/theme/themeOverride148.xml" ContentType="application/vnd.openxmlformats-officedocument.themeOverride+xml"/>
  <Override PartName="/ppt/charts/chart149.xml" ContentType="application/vnd.openxmlformats-officedocument.drawingml.chart+xml"/>
  <Override PartName="/ppt/theme/themeOverride149.xml" ContentType="application/vnd.openxmlformats-officedocument.themeOverride+xml"/>
  <Override PartName="/ppt/charts/chart150.xml" ContentType="application/vnd.openxmlformats-officedocument.drawingml.chart+xml"/>
  <Override PartName="/ppt/theme/themeOverride150.xml" ContentType="application/vnd.openxmlformats-officedocument.themeOverride+xml"/>
  <Override PartName="/ppt/charts/chart151.xml" ContentType="application/vnd.openxmlformats-officedocument.drawingml.chart+xml"/>
  <Override PartName="/ppt/theme/themeOverride151.xml" ContentType="application/vnd.openxmlformats-officedocument.themeOverride+xml"/>
  <Override PartName="/ppt/charts/chart152.xml" ContentType="application/vnd.openxmlformats-officedocument.drawingml.chart+xml"/>
  <Override PartName="/ppt/theme/themeOverride152.xml" ContentType="application/vnd.openxmlformats-officedocument.themeOverride+xml"/>
  <Override PartName="/ppt/charts/chart153.xml" ContentType="application/vnd.openxmlformats-officedocument.drawingml.chart+xml"/>
  <Override PartName="/ppt/theme/themeOverride153.xml" ContentType="application/vnd.openxmlformats-officedocument.themeOverride+xml"/>
  <Override PartName="/ppt/charts/chart154.xml" ContentType="application/vnd.openxmlformats-officedocument.drawingml.chart+xml"/>
  <Override PartName="/ppt/theme/themeOverride154.xml" ContentType="application/vnd.openxmlformats-officedocument.themeOverride+xml"/>
  <Override PartName="/ppt/charts/chart155.xml" ContentType="application/vnd.openxmlformats-officedocument.drawingml.chart+xml"/>
  <Override PartName="/ppt/theme/themeOverride155.xml" ContentType="application/vnd.openxmlformats-officedocument.themeOverride+xml"/>
  <Override PartName="/ppt/charts/chart156.xml" ContentType="application/vnd.openxmlformats-officedocument.drawingml.chart+xml"/>
  <Override PartName="/ppt/theme/themeOverride156.xml" ContentType="application/vnd.openxmlformats-officedocument.themeOverride+xml"/>
  <Override PartName="/ppt/charts/chart157.xml" ContentType="application/vnd.openxmlformats-officedocument.drawingml.chart+xml"/>
  <Override PartName="/ppt/theme/themeOverride157.xml" ContentType="application/vnd.openxmlformats-officedocument.themeOverride+xml"/>
  <Override PartName="/ppt/charts/chart158.xml" ContentType="application/vnd.openxmlformats-officedocument.drawingml.chart+xml"/>
  <Override PartName="/ppt/theme/themeOverride158.xml" ContentType="application/vnd.openxmlformats-officedocument.themeOverride+xml"/>
  <Override PartName="/ppt/charts/chart159.xml" ContentType="application/vnd.openxmlformats-officedocument.drawingml.chart+xml"/>
  <Override PartName="/ppt/theme/themeOverride159.xml" ContentType="application/vnd.openxmlformats-officedocument.themeOverride+xml"/>
  <Override PartName="/ppt/charts/chart160.xml" ContentType="application/vnd.openxmlformats-officedocument.drawingml.chart+xml"/>
  <Override PartName="/ppt/theme/themeOverride160.xml" ContentType="application/vnd.openxmlformats-officedocument.themeOverride+xml"/>
  <Override PartName="/ppt/charts/chart161.xml" ContentType="application/vnd.openxmlformats-officedocument.drawingml.chart+xml"/>
  <Override PartName="/ppt/theme/themeOverride161.xml" ContentType="application/vnd.openxmlformats-officedocument.themeOverride+xml"/>
  <Override PartName="/ppt/charts/chart162.xml" ContentType="application/vnd.openxmlformats-officedocument.drawingml.chart+xml"/>
  <Override PartName="/ppt/theme/themeOverride162.xml" ContentType="application/vnd.openxmlformats-officedocument.themeOverride+xml"/>
  <Override PartName="/ppt/charts/chart163.xml" ContentType="application/vnd.openxmlformats-officedocument.drawingml.chart+xml"/>
  <Override PartName="/ppt/theme/themeOverride163.xml" ContentType="application/vnd.openxmlformats-officedocument.themeOverride+xml"/>
  <Override PartName="/ppt/charts/chart164.xml" ContentType="application/vnd.openxmlformats-officedocument.drawingml.chart+xml"/>
  <Override PartName="/ppt/theme/themeOverride164.xml" ContentType="application/vnd.openxmlformats-officedocument.themeOverride+xml"/>
  <Override PartName="/ppt/charts/chart165.xml" ContentType="application/vnd.openxmlformats-officedocument.drawingml.chart+xml"/>
  <Override PartName="/ppt/theme/themeOverride165.xml" ContentType="application/vnd.openxmlformats-officedocument.themeOverride+xml"/>
  <Override PartName="/ppt/charts/chart166.xml" ContentType="application/vnd.openxmlformats-officedocument.drawingml.chart+xml"/>
  <Override PartName="/ppt/theme/themeOverride166.xml" ContentType="application/vnd.openxmlformats-officedocument.themeOverride+xml"/>
  <Override PartName="/ppt/charts/chart167.xml" ContentType="application/vnd.openxmlformats-officedocument.drawingml.chart+xml"/>
  <Override PartName="/ppt/theme/themeOverride167.xml" ContentType="application/vnd.openxmlformats-officedocument.themeOverride+xml"/>
  <Override PartName="/ppt/charts/chart168.xml" ContentType="application/vnd.openxmlformats-officedocument.drawingml.chart+xml"/>
  <Override PartName="/ppt/theme/themeOverride168.xml" ContentType="application/vnd.openxmlformats-officedocument.themeOverride+xml"/>
  <Override PartName="/ppt/charts/chart169.xml" ContentType="application/vnd.openxmlformats-officedocument.drawingml.chart+xml"/>
  <Override PartName="/ppt/theme/themeOverride169.xml" ContentType="application/vnd.openxmlformats-officedocument.themeOverride+xml"/>
  <Override PartName="/ppt/charts/chart170.xml" ContentType="application/vnd.openxmlformats-officedocument.drawingml.chart+xml"/>
  <Override PartName="/ppt/theme/themeOverride170.xml" ContentType="application/vnd.openxmlformats-officedocument.themeOverride+xml"/>
  <Override PartName="/ppt/charts/chart171.xml" ContentType="application/vnd.openxmlformats-officedocument.drawingml.chart+xml"/>
  <Override PartName="/ppt/theme/themeOverride171.xml" ContentType="application/vnd.openxmlformats-officedocument.themeOverride+xml"/>
  <Override PartName="/ppt/charts/chart172.xml" ContentType="application/vnd.openxmlformats-officedocument.drawingml.chart+xml"/>
  <Override PartName="/ppt/theme/themeOverride172.xml" ContentType="application/vnd.openxmlformats-officedocument.themeOverride+xml"/>
  <Override PartName="/ppt/charts/chart173.xml" ContentType="application/vnd.openxmlformats-officedocument.drawingml.chart+xml"/>
  <Override PartName="/ppt/theme/themeOverride173.xml" ContentType="application/vnd.openxmlformats-officedocument.themeOverride+xml"/>
  <Override PartName="/ppt/charts/chart174.xml" ContentType="application/vnd.openxmlformats-officedocument.drawingml.chart+xml"/>
  <Override PartName="/ppt/theme/themeOverride174.xml" ContentType="application/vnd.openxmlformats-officedocument.themeOverride+xml"/>
  <Override PartName="/ppt/charts/chart175.xml" ContentType="application/vnd.openxmlformats-officedocument.drawingml.chart+xml"/>
  <Override PartName="/ppt/theme/themeOverride175.xml" ContentType="application/vnd.openxmlformats-officedocument.themeOverride+xml"/>
  <Override PartName="/ppt/charts/chart176.xml" ContentType="application/vnd.openxmlformats-officedocument.drawingml.chart+xml"/>
  <Override PartName="/ppt/theme/themeOverride176.xml" ContentType="application/vnd.openxmlformats-officedocument.themeOverride+xml"/>
  <Override PartName="/ppt/charts/chart177.xml" ContentType="application/vnd.openxmlformats-officedocument.drawingml.chart+xml"/>
  <Override PartName="/ppt/theme/themeOverride177.xml" ContentType="application/vnd.openxmlformats-officedocument.themeOverride+xml"/>
  <Override PartName="/ppt/charts/chart178.xml" ContentType="application/vnd.openxmlformats-officedocument.drawingml.chart+xml"/>
  <Override PartName="/ppt/theme/themeOverride178.xml" ContentType="application/vnd.openxmlformats-officedocument.themeOverride+xml"/>
  <Override PartName="/ppt/charts/chart179.xml" ContentType="application/vnd.openxmlformats-officedocument.drawingml.chart+xml"/>
  <Override PartName="/ppt/theme/themeOverride179.xml" ContentType="application/vnd.openxmlformats-officedocument.themeOverride+xml"/>
  <Override PartName="/ppt/charts/chart180.xml" ContentType="application/vnd.openxmlformats-officedocument.drawingml.chart+xml"/>
  <Override PartName="/ppt/theme/themeOverride180.xml" ContentType="application/vnd.openxmlformats-officedocument.themeOverride+xml"/>
  <Override PartName="/ppt/charts/chart181.xml" ContentType="application/vnd.openxmlformats-officedocument.drawingml.chart+xml"/>
  <Override PartName="/ppt/theme/themeOverride181.xml" ContentType="application/vnd.openxmlformats-officedocument.themeOverride+xml"/>
  <Override PartName="/ppt/charts/chart182.xml" ContentType="application/vnd.openxmlformats-officedocument.drawingml.chart+xml"/>
  <Override PartName="/ppt/theme/themeOverride182.xml" ContentType="application/vnd.openxmlformats-officedocument.themeOverride+xml"/>
  <Override PartName="/ppt/charts/chart183.xml" ContentType="application/vnd.openxmlformats-officedocument.drawingml.chart+xml"/>
  <Override PartName="/ppt/theme/themeOverride183.xml" ContentType="application/vnd.openxmlformats-officedocument.themeOverride+xml"/>
  <Override PartName="/ppt/charts/chart184.xml" ContentType="application/vnd.openxmlformats-officedocument.drawingml.chart+xml"/>
  <Override PartName="/ppt/theme/themeOverride184.xml" ContentType="application/vnd.openxmlformats-officedocument.themeOverride+xml"/>
  <Override PartName="/ppt/charts/chart185.xml" ContentType="application/vnd.openxmlformats-officedocument.drawingml.chart+xml"/>
  <Override PartName="/ppt/theme/themeOverride185.xml" ContentType="application/vnd.openxmlformats-officedocument.themeOverride+xml"/>
  <Override PartName="/ppt/charts/chart186.xml" ContentType="application/vnd.openxmlformats-officedocument.drawingml.chart+xml"/>
  <Override PartName="/ppt/theme/themeOverride186.xml" ContentType="application/vnd.openxmlformats-officedocument.themeOverride+xml"/>
  <Override PartName="/ppt/charts/chart187.xml" ContentType="application/vnd.openxmlformats-officedocument.drawingml.chart+xml"/>
  <Override PartName="/ppt/theme/themeOverride187.xml" ContentType="application/vnd.openxmlformats-officedocument.themeOverride+xml"/>
  <Override PartName="/ppt/charts/chart188.xml" ContentType="application/vnd.openxmlformats-officedocument.drawingml.chart+xml"/>
  <Override PartName="/ppt/theme/themeOverride188.xml" ContentType="application/vnd.openxmlformats-officedocument.themeOverride+xml"/>
  <Override PartName="/ppt/charts/chart189.xml" ContentType="application/vnd.openxmlformats-officedocument.drawingml.chart+xml"/>
  <Override PartName="/ppt/theme/themeOverride189.xml" ContentType="application/vnd.openxmlformats-officedocument.themeOverride+xml"/>
  <Override PartName="/ppt/charts/chart190.xml" ContentType="application/vnd.openxmlformats-officedocument.drawingml.chart+xml"/>
  <Override PartName="/ppt/theme/themeOverride190.xml" ContentType="application/vnd.openxmlformats-officedocument.themeOverride+xml"/>
  <Override PartName="/ppt/charts/chart191.xml" ContentType="application/vnd.openxmlformats-officedocument.drawingml.chart+xml"/>
  <Override PartName="/ppt/theme/themeOverride191.xml" ContentType="application/vnd.openxmlformats-officedocument.themeOverride+xml"/>
  <Override PartName="/ppt/charts/chart192.xml" ContentType="application/vnd.openxmlformats-officedocument.drawingml.chart+xml"/>
  <Override PartName="/ppt/theme/themeOverride192.xml" ContentType="application/vnd.openxmlformats-officedocument.themeOverride+xml"/>
  <Override PartName="/ppt/charts/chart193.xml" ContentType="application/vnd.openxmlformats-officedocument.drawingml.chart+xml"/>
  <Override PartName="/ppt/theme/themeOverride193.xml" ContentType="application/vnd.openxmlformats-officedocument.themeOverride+xml"/>
  <Override PartName="/ppt/charts/chart194.xml" ContentType="application/vnd.openxmlformats-officedocument.drawingml.chart+xml"/>
  <Override PartName="/ppt/theme/themeOverride194.xml" ContentType="application/vnd.openxmlformats-officedocument.themeOverride+xml"/>
  <Override PartName="/ppt/charts/chart195.xml" ContentType="application/vnd.openxmlformats-officedocument.drawingml.chart+xml"/>
  <Override PartName="/ppt/theme/themeOverride195.xml" ContentType="application/vnd.openxmlformats-officedocument.themeOverride+xml"/>
  <Override PartName="/ppt/charts/chart196.xml" ContentType="application/vnd.openxmlformats-officedocument.drawingml.chart+xml"/>
  <Override PartName="/ppt/theme/themeOverride196.xml" ContentType="application/vnd.openxmlformats-officedocument.themeOverride+xml"/>
  <Override PartName="/ppt/charts/chart197.xml" ContentType="application/vnd.openxmlformats-officedocument.drawingml.chart+xml"/>
  <Override PartName="/ppt/theme/themeOverride197.xml" ContentType="application/vnd.openxmlformats-officedocument.themeOverride+xml"/>
  <Override PartName="/ppt/charts/chart198.xml" ContentType="application/vnd.openxmlformats-officedocument.drawingml.chart+xml"/>
  <Override PartName="/ppt/theme/themeOverride198.xml" ContentType="application/vnd.openxmlformats-officedocument.themeOverride+xml"/>
  <Override PartName="/ppt/charts/chart199.xml" ContentType="application/vnd.openxmlformats-officedocument.drawingml.chart+xml"/>
  <Override PartName="/ppt/theme/themeOverride199.xml" ContentType="application/vnd.openxmlformats-officedocument.themeOverride+xml"/>
  <Override PartName="/ppt/charts/chart200.xml" ContentType="application/vnd.openxmlformats-officedocument.drawingml.chart+xml"/>
  <Override PartName="/ppt/theme/themeOverride200.xml" ContentType="application/vnd.openxmlformats-officedocument.themeOverride+xml"/>
  <Override PartName="/ppt/charts/chart201.xml" ContentType="application/vnd.openxmlformats-officedocument.drawingml.chart+xml"/>
  <Override PartName="/ppt/theme/themeOverride201.xml" ContentType="application/vnd.openxmlformats-officedocument.themeOverride+xml"/>
  <Override PartName="/ppt/charts/chart202.xml" ContentType="application/vnd.openxmlformats-officedocument.drawingml.chart+xml"/>
  <Override PartName="/ppt/theme/themeOverride202.xml" ContentType="application/vnd.openxmlformats-officedocument.themeOverride+xml"/>
  <Override PartName="/ppt/charts/chart203.xml" ContentType="application/vnd.openxmlformats-officedocument.drawingml.chart+xml"/>
  <Override PartName="/ppt/theme/themeOverride203.xml" ContentType="application/vnd.openxmlformats-officedocument.themeOverride+xml"/>
  <Override PartName="/ppt/charts/chart204.xml" ContentType="application/vnd.openxmlformats-officedocument.drawingml.chart+xml"/>
  <Override PartName="/ppt/theme/themeOverride204.xml" ContentType="application/vnd.openxmlformats-officedocument.themeOverride+xml"/>
  <Override PartName="/ppt/charts/chart205.xml" ContentType="application/vnd.openxmlformats-officedocument.drawingml.chart+xml"/>
  <Override PartName="/ppt/theme/themeOverride205.xml" ContentType="application/vnd.openxmlformats-officedocument.themeOverride+xml"/>
  <Override PartName="/ppt/charts/chart206.xml" ContentType="application/vnd.openxmlformats-officedocument.drawingml.chart+xml"/>
  <Override PartName="/ppt/theme/themeOverride206.xml" ContentType="application/vnd.openxmlformats-officedocument.themeOverride+xml"/>
  <Override PartName="/ppt/charts/chart207.xml" ContentType="application/vnd.openxmlformats-officedocument.drawingml.chart+xml"/>
  <Override PartName="/ppt/theme/themeOverride207.xml" ContentType="application/vnd.openxmlformats-officedocument.themeOverride+xml"/>
  <Override PartName="/ppt/charts/chart208.xml" ContentType="application/vnd.openxmlformats-officedocument.drawingml.chart+xml"/>
  <Override PartName="/ppt/theme/themeOverride208.xml" ContentType="application/vnd.openxmlformats-officedocument.themeOverride+xml"/>
  <Override PartName="/ppt/charts/chart209.xml" ContentType="application/vnd.openxmlformats-officedocument.drawingml.chart+xml"/>
  <Override PartName="/ppt/theme/themeOverride209.xml" ContentType="application/vnd.openxmlformats-officedocument.themeOverride+xml"/>
  <Override PartName="/ppt/charts/chart210.xml" ContentType="application/vnd.openxmlformats-officedocument.drawingml.chart+xml"/>
  <Override PartName="/ppt/theme/themeOverride210.xml" ContentType="application/vnd.openxmlformats-officedocument.themeOverride+xml"/>
  <Override PartName="/ppt/charts/chart211.xml" ContentType="application/vnd.openxmlformats-officedocument.drawingml.chart+xml"/>
  <Override PartName="/ppt/theme/themeOverride211.xml" ContentType="application/vnd.openxmlformats-officedocument.themeOverride+xml"/>
  <Override PartName="/ppt/charts/chart212.xml" ContentType="application/vnd.openxmlformats-officedocument.drawingml.chart+xml"/>
  <Override PartName="/ppt/theme/themeOverride212.xml" ContentType="application/vnd.openxmlformats-officedocument.themeOverride+xml"/>
  <Override PartName="/ppt/charts/chart213.xml" ContentType="application/vnd.openxmlformats-officedocument.drawingml.chart+xml"/>
  <Override PartName="/ppt/theme/themeOverride213.xml" ContentType="application/vnd.openxmlformats-officedocument.themeOverride+xml"/>
  <Override PartName="/ppt/charts/chart214.xml" ContentType="application/vnd.openxmlformats-officedocument.drawingml.chart+xml"/>
  <Override PartName="/ppt/theme/themeOverride214.xml" ContentType="application/vnd.openxmlformats-officedocument.themeOverride+xml"/>
  <Override PartName="/ppt/charts/chart215.xml" ContentType="application/vnd.openxmlformats-officedocument.drawingml.chart+xml"/>
  <Override PartName="/ppt/theme/themeOverride215.xml" ContentType="application/vnd.openxmlformats-officedocument.themeOverride+xml"/>
  <Override PartName="/ppt/charts/chart216.xml" ContentType="application/vnd.openxmlformats-officedocument.drawingml.chart+xml"/>
  <Override PartName="/ppt/theme/themeOverride216.xml" ContentType="application/vnd.openxmlformats-officedocument.themeOverride+xml"/>
  <Override PartName="/ppt/charts/chart217.xml" ContentType="application/vnd.openxmlformats-officedocument.drawingml.chart+xml"/>
  <Override PartName="/ppt/theme/themeOverride217.xml" ContentType="application/vnd.openxmlformats-officedocument.themeOverride+xml"/>
  <Override PartName="/ppt/charts/chart218.xml" ContentType="application/vnd.openxmlformats-officedocument.drawingml.chart+xml"/>
  <Override PartName="/ppt/theme/themeOverride218.xml" ContentType="application/vnd.openxmlformats-officedocument.themeOverride+xml"/>
  <Override PartName="/ppt/charts/chart219.xml" ContentType="application/vnd.openxmlformats-officedocument.drawingml.chart+xml"/>
  <Override PartName="/ppt/theme/themeOverride219.xml" ContentType="application/vnd.openxmlformats-officedocument.themeOverride+xml"/>
  <Override PartName="/ppt/charts/chart220.xml" ContentType="application/vnd.openxmlformats-officedocument.drawingml.chart+xml"/>
  <Override PartName="/ppt/theme/themeOverride220.xml" ContentType="application/vnd.openxmlformats-officedocument.themeOverride+xml"/>
  <Override PartName="/ppt/charts/chart221.xml" ContentType="application/vnd.openxmlformats-officedocument.drawingml.chart+xml"/>
  <Override PartName="/ppt/theme/themeOverride221.xml" ContentType="application/vnd.openxmlformats-officedocument.themeOverride+xml"/>
  <Override PartName="/ppt/charts/chart222.xml" ContentType="application/vnd.openxmlformats-officedocument.drawingml.chart+xml"/>
  <Override PartName="/ppt/theme/themeOverride222.xml" ContentType="application/vnd.openxmlformats-officedocument.themeOverride+xml"/>
  <Override PartName="/ppt/charts/chart223.xml" ContentType="application/vnd.openxmlformats-officedocument.drawingml.chart+xml"/>
  <Override PartName="/ppt/theme/themeOverride223.xml" ContentType="application/vnd.openxmlformats-officedocument.themeOverride+xml"/>
  <Override PartName="/ppt/charts/chart224.xml" ContentType="application/vnd.openxmlformats-officedocument.drawingml.chart+xml"/>
  <Override PartName="/ppt/theme/themeOverride224.xml" ContentType="application/vnd.openxmlformats-officedocument.themeOverride+xml"/>
  <Override PartName="/ppt/charts/chart225.xml" ContentType="application/vnd.openxmlformats-officedocument.drawingml.chart+xml"/>
  <Override PartName="/ppt/theme/themeOverride225.xml" ContentType="application/vnd.openxmlformats-officedocument.themeOverride+xml"/>
  <Override PartName="/ppt/charts/chart226.xml" ContentType="application/vnd.openxmlformats-officedocument.drawingml.chart+xml"/>
  <Override PartName="/ppt/theme/themeOverride226.xml" ContentType="application/vnd.openxmlformats-officedocument.themeOverride+xml"/>
  <Override PartName="/ppt/charts/chart227.xml" ContentType="application/vnd.openxmlformats-officedocument.drawingml.chart+xml"/>
  <Override PartName="/ppt/theme/themeOverride227.xml" ContentType="application/vnd.openxmlformats-officedocument.themeOverride+xml"/>
  <Override PartName="/ppt/charts/chart228.xml" ContentType="application/vnd.openxmlformats-officedocument.drawingml.chart+xml"/>
  <Override PartName="/ppt/theme/themeOverride228.xml" ContentType="application/vnd.openxmlformats-officedocument.themeOverride+xml"/>
  <Override PartName="/ppt/charts/chart229.xml" ContentType="application/vnd.openxmlformats-officedocument.drawingml.chart+xml"/>
  <Override PartName="/ppt/theme/themeOverride229.xml" ContentType="application/vnd.openxmlformats-officedocument.themeOverride+xml"/>
  <Override PartName="/ppt/charts/chart230.xml" ContentType="application/vnd.openxmlformats-officedocument.drawingml.chart+xml"/>
  <Override PartName="/ppt/theme/themeOverride230.xml" ContentType="application/vnd.openxmlformats-officedocument.themeOverride+xml"/>
  <Override PartName="/ppt/charts/chart231.xml" ContentType="application/vnd.openxmlformats-officedocument.drawingml.chart+xml"/>
  <Override PartName="/ppt/theme/themeOverride231.xml" ContentType="application/vnd.openxmlformats-officedocument.themeOverride+xml"/>
  <Override PartName="/ppt/charts/chart232.xml" ContentType="application/vnd.openxmlformats-officedocument.drawingml.chart+xml"/>
  <Override PartName="/ppt/theme/themeOverride232.xml" ContentType="application/vnd.openxmlformats-officedocument.themeOverride+xml"/>
  <Override PartName="/ppt/charts/chart233.xml" ContentType="application/vnd.openxmlformats-officedocument.drawingml.chart+xml"/>
  <Override PartName="/ppt/theme/themeOverride233.xml" ContentType="application/vnd.openxmlformats-officedocument.themeOverride+xml"/>
  <Override PartName="/ppt/charts/chart234.xml" ContentType="application/vnd.openxmlformats-officedocument.drawingml.chart+xml"/>
  <Override PartName="/ppt/theme/themeOverride234.xml" ContentType="application/vnd.openxmlformats-officedocument.themeOverride+xml"/>
  <Override PartName="/ppt/charts/chart235.xml" ContentType="application/vnd.openxmlformats-officedocument.drawingml.chart+xml"/>
  <Override PartName="/ppt/theme/themeOverride235.xml" ContentType="application/vnd.openxmlformats-officedocument.themeOverride+xml"/>
  <Override PartName="/ppt/charts/chart236.xml" ContentType="application/vnd.openxmlformats-officedocument.drawingml.chart+xml"/>
  <Override PartName="/ppt/theme/themeOverride236.xml" ContentType="application/vnd.openxmlformats-officedocument.themeOverride+xml"/>
  <Override PartName="/ppt/charts/chart237.xml" ContentType="application/vnd.openxmlformats-officedocument.drawingml.chart+xml"/>
  <Override PartName="/ppt/theme/themeOverride237.xml" ContentType="application/vnd.openxmlformats-officedocument.themeOverride+xml"/>
  <Override PartName="/ppt/charts/chart238.xml" ContentType="application/vnd.openxmlformats-officedocument.drawingml.chart+xml"/>
  <Override PartName="/ppt/theme/themeOverride238.xml" ContentType="application/vnd.openxmlformats-officedocument.themeOverride+xml"/>
  <Override PartName="/ppt/charts/chart239.xml" ContentType="application/vnd.openxmlformats-officedocument.drawingml.chart+xml"/>
  <Override PartName="/ppt/theme/themeOverride239.xml" ContentType="application/vnd.openxmlformats-officedocument.themeOverride+xml"/>
  <Override PartName="/ppt/charts/chart240.xml" ContentType="application/vnd.openxmlformats-officedocument.drawingml.chart+xml"/>
  <Override PartName="/ppt/theme/themeOverride240.xml" ContentType="application/vnd.openxmlformats-officedocument.themeOverride+xml"/>
  <Override PartName="/ppt/charts/chart241.xml" ContentType="application/vnd.openxmlformats-officedocument.drawingml.chart+xml"/>
  <Override PartName="/ppt/theme/themeOverride241.xml" ContentType="application/vnd.openxmlformats-officedocument.themeOverride+xml"/>
  <Override PartName="/ppt/charts/chart242.xml" ContentType="application/vnd.openxmlformats-officedocument.drawingml.chart+xml"/>
  <Override PartName="/ppt/theme/themeOverride242.xml" ContentType="application/vnd.openxmlformats-officedocument.themeOverride+xml"/>
  <Override PartName="/ppt/charts/chart243.xml" ContentType="application/vnd.openxmlformats-officedocument.drawingml.chart+xml"/>
  <Override PartName="/ppt/theme/themeOverride243.xml" ContentType="application/vnd.openxmlformats-officedocument.themeOverride+xml"/>
  <Override PartName="/ppt/charts/chart244.xml" ContentType="application/vnd.openxmlformats-officedocument.drawingml.chart+xml"/>
  <Override PartName="/ppt/theme/themeOverride244.xml" ContentType="application/vnd.openxmlformats-officedocument.themeOverride+xml"/>
  <Override PartName="/ppt/charts/chart245.xml" ContentType="application/vnd.openxmlformats-officedocument.drawingml.chart+xml"/>
  <Override PartName="/ppt/theme/themeOverride245.xml" ContentType="application/vnd.openxmlformats-officedocument.themeOverride+xml"/>
  <Override PartName="/ppt/charts/chart246.xml" ContentType="application/vnd.openxmlformats-officedocument.drawingml.chart+xml"/>
  <Override PartName="/ppt/theme/themeOverride246.xml" ContentType="application/vnd.openxmlformats-officedocument.themeOverride+xml"/>
  <Override PartName="/ppt/charts/chart247.xml" ContentType="application/vnd.openxmlformats-officedocument.drawingml.chart+xml"/>
  <Override PartName="/ppt/theme/themeOverride247.xml" ContentType="application/vnd.openxmlformats-officedocument.themeOverride+xml"/>
  <Override PartName="/ppt/charts/chart248.xml" ContentType="application/vnd.openxmlformats-officedocument.drawingml.chart+xml"/>
  <Override PartName="/ppt/theme/themeOverride248.xml" ContentType="application/vnd.openxmlformats-officedocument.themeOverride+xml"/>
  <Override PartName="/ppt/charts/chart249.xml" ContentType="application/vnd.openxmlformats-officedocument.drawingml.chart+xml"/>
  <Override PartName="/ppt/theme/themeOverride249.xml" ContentType="application/vnd.openxmlformats-officedocument.themeOverride+xml"/>
  <Override PartName="/ppt/charts/chart250.xml" ContentType="application/vnd.openxmlformats-officedocument.drawingml.chart+xml"/>
  <Override PartName="/ppt/theme/themeOverride250.xml" ContentType="application/vnd.openxmlformats-officedocument.themeOverride+xml"/>
  <Override PartName="/ppt/charts/chart251.xml" ContentType="application/vnd.openxmlformats-officedocument.drawingml.chart+xml"/>
  <Override PartName="/ppt/theme/themeOverride251.xml" ContentType="application/vnd.openxmlformats-officedocument.themeOverride+xml"/>
  <Override PartName="/ppt/charts/chart252.xml" ContentType="application/vnd.openxmlformats-officedocument.drawingml.chart+xml"/>
  <Override PartName="/ppt/theme/themeOverride252.xml" ContentType="application/vnd.openxmlformats-officedocument.themeOverride+xml"/>
  <Override PartName="/ppt/charts/chart253.xml" ContentType="application/vnd.openxmlformats-officedocument.drawingml.chart+xml"/>
  <Override PartName="/ppt/theme/themeOverride253.xml" ContentType="application/vnd.openxmlformats-officedocument.themeOverride+xml"/>
  <Override PartName="/ppt/charts/chart254.xml" ContentType="application/vnd.openxmlformats-officedocument.drawingml.chart+xml"/>
  <Override PartName="/ppt/theme/themeOverride254.xml" ContentType="application/vnd.openxmlformats-officedocument.themeOverride+xml"/>
  <Override PartName="/ppt/charts/chart255.xml" ContentType="application/vnd.openxmlformats-officedocument.drawingml.chart+xml"/>
  <Override PartName="/ppt/theme/themeOverride255.xml" ContentType="application/vnd.openxmlformats-officedocument.themeOverride+xml"/>
  <Override PartName="/ppt/charts/chart256.xml" ContentType="application/vnd.openxmlformats-officedocument.drawingml.chart+xml"/>
  <Override PartName="/ppt/theme/themeOverride256.xml" ContentType="application/vnd.openxmlformats-officedocument.themeOverride+xml"/>
  <Override PartName="/ppt/charts/chart257.xml" ContentType="application/vnd.openxmlformats-officedocument.drawingml.chart+xml"/>
  <Override PartName="/ppt/theme/themeOverride257.xml" ContentType="application/vnd.openxmlformats-officedocument.themeOverride+xml"/>
  <Override PartName="/ppt/charts/chart258.xml" ContentType="application/vnd.openxmlformats-officedocument.drawingml.chart+xml"/>
  <Override PartName="/ppt/theme/themeOverride258.xml" ContentType="application/vnd.openxmlformats-officedocument.themeOverride+xml"/>
  <Override PartName="/ppt/charts/chart259.xml" ContentType="application/vnd.openxmlformats-officedocument.drawingml.chart+xml"/>
  <Override PartName="/ppt/theme/themeOverride259.xml" ContentType="application/vnd.openxmlformats-officedocument.themeOverride+xml"/>
  <Override PartName="/ppt/charts/chart260.xml" ContentType="application/vnd.openxmlformats-officedocument.drawingml.chart+xml"/>
  <Override PartName="/ppt/theme/themeOverride260.xml" ContentType="application/vnd.openxmlformats-officedocument.themeOverride+xml"/>
  <Override PartName="/ppt/charts/chart261.xml" ContentType="application/vnd.openxmlformats-officedocument.drawingml.chart+xml"/>
  <Override PartName="/ppt/theme/themeOverride261.xml" ContentType="application/vnd.openxmlformats-officedocument.themeOverride+xml"/>
  <Override PartName="/ppt/charts/chart262.xml" ContentType="application/vnd.openxmlformats-officedocument.drawingml.chart+xml"/>
  <Override PartName="/ppt/theme/themeOverride262.xml" ContentType="application/vnd.openxmlformats-officedocument.themeOverride+xml"/>
  <Override PartName="/ppt/charts/chart263.xml" ContentType="application/vnd.openxmlformats-officedocument.drawingml.chart+xml"/>
  <Override PartName="/ppt/theme/themeOverride263.xml" ContentType="application/vnd.openxmlformats-officedocument.themeOverride+xml"/>
  <Override PartName="/ppt/charts/chart264.xml" ContentType="application/vnd.openxmlformats-officedocument.drawingml.chart+xml"/>
  <Override PartName="/ppt/theme/themeOverride264.xml" ContentType="application/vnd.openxmlformats-officedocument.themeOverride+xml"/>
  <Override PartName="/ppt/charts/chart265.xml" ContentType="application/vnd.openxmlformats-officedocument.drawingml.chart+xml"/>
  <Override PartName="/ppt/theme/themeOverride265.xml" ContentType="application/vnd.openxmlformats-officedocument.themeOverride+xml"/>
  <Override PartName="/ppt/charts/chart266.xml" ContentType="application/vnd.openxmlformats-officedocument.drawingml.chart+xml"/>
  <Override PartName="/ppt/theme/themeOverride266.xml" ContentType="application/vnd.openxmlformats-officedocument.themeOverride+xml"/>
  <Override PartName="/ppt/charts/chart267.xml" ContentType="application/vnd.openxmlformats-officedocument.drawingml.chart+xml"/>
  <Override PartName="/ppt/theme/themeOverride267.xml" ContentType="application/vnd.openxmlformats-officedocument.themeOverride+xml"/>
  <Override PartName="/ppt/charts/chart268.xml" ContentType="application/vnd.openxmlformats-officedocument.drawingml.chart+xml"/>
  <Override PartName="/ppt/theme/themeOverride268.xml" ContentType="application/vnd.openxmlformats-officedocument.themeOverride+xml"/>
  <Override PartName="/ppt/charts/chart269.xml" ContentType="application/vnd.openxmlformats-officedocument.drawingml.chart+xml"/>
  <Override PartName="/ppt/theme/themeOverride269.xml" ContentType="application/vnd.openxmlformats-officedocument.themeOverride+xml"/>
  <Override PartName="/ppt/charts/chart270.xml" ContentType="application/vnd.openxmlformats-officedocument.drawingml.chart+xml"/>
  <Override PartName="/ppt/theme/themeOverride270.xml" ContentType="application/vnd.openxmlformats-officedocument.themeOverride+xml"/>
  <Override PartName="/ppt/charts/chart271.xml" ContentType="application/vnd.openxmlformats-officedocument.drawingml.chart+xml"/>
  <Override PartName="/ppt/theme/themeOverride271.xml" ContentType="application/vnd.openxmlformats-officedocument.themeOverride+xml"/>
  <Override PartName="/ppt/charts/chart272.xml" ContentType="application/vnd.openxmlformats-officedocument.drawingml.chart+xml"/>
  <Override PartName="/ppt/theme/themeOverride272.xml" ContentType="application/vnd.openxmlformats-officedocument.themeOverride+xml"/>
  <Override PartName="/ppt/charts/chart273.xml" ContentType="application/vnd.openxmlformats-officedocument.drawingml.chart+xml"/>
  <Override PartName="/ppt/theme/themeOverride273.xml" ContentType="application/vnd.openxmlformats-officedocument.themeOverride+xml"/>
  <Override PartName="/ppt/charts/chart274.xml" ContentType="application/vnd.openxmlformats-officedocument.drawingml.chart+xml"/>
  <Override PartName="/ppt/theme/themeOverride274.xml" ContentType="application/vnd.openxmlformats-officedocument.themeOverride+xml"/>
  <Override PartName="/ppt/charts/chart275.xml" ContentType="application/vnd.openxmlformats-officedocument.drawingml.chart+xml"/>
  <Override PartName="/ppt/theme/themeOverride275.xml" ContentType="application/vnd.openxmlformats-officedocument.themeOverride+xml"/>
  <Override PartName="/ppt/charts/chart276.xml" ContentType="application/vnd.openxmlformats-officedocument.drawingml.chart+xml"/>
  <Override PartName="/ppt/theme/themeOverride276.xml" ContentType="application/vnd.openxmlformats-officedocument.themeOverride+xml"/>
  <Override PartName="/ppt/charts/chart277.xml" ContentType="application/vnd.openxmlformats-officedocument.drawingml.chart+xml"/>
  <Override PartName="/ppt/theme/themeOverride277.xml" ContentType="application/vnd.openxmlformats-officedocument.themeOverride+xml"/>
  <Override PartName="/ppt/charts/chart278.xml" ContentType="application/vnd.openxmlformats-officedocument.drawingml.chart+xml"/>
  <Override PartName="/ppt/theme/themeOverride278.xml" ContentType="application/vnd.openxmlformats-officedocument.themeOverride+xml"/>
  <Override PartName="/ppt/charts/chart279.xml" ContentType="application/vnd.openxmlformats-officedocument.drawingml.chart+xml"/>
  <Override PartName="/ppt/theme/themeOverride279.xml" ContentType="application/vnd.openxmlformats-officedocument.themeOverride+xml"/>
  <Override PartName="/ppt/charts/chart280.xml" ContentType="application/vnd.openxmlformats-officedocument.drawingml.chart+xml"/>
  <Override PartName="/ppt/theme/themeOverride280.xml" ContentType="application/vnd.openxmlformats-officedocument.themeOverride+xml"/>
  <Override PartName="/ppt/charts/chart281.xml" ContentType="application/vnd.openxmlformats-officedocument.drawingml.chart+xml"/>
  <Override PartName="/ppt/theme/themeOverride281.xml" ContentType="application/vnd.openxmlformats-officedocument.themeOverride+xml"/>
  <Override PartName="/ppt/charts/chart282.xml" ContentType="application/vnd.openxmlformats-officedocument.drawingml.chart+xml"/>
  <Override PartName="/ppt/theme/themeOverride282.xml" ContentType="application/vnd.openxmlformats-officedocument.themeOverride+xml"/>
  <Override PartName="/ppt/charts/chart283.xml" ContentType="application/vnd.openxmlformats-officedocument.drawingml.chart+xml"/>
  <Override PartName="/ppt/theme/themeOverride283.xml" ContentType="application/vnd.openxmlformats-officedocument.themeOverride+xml"/>
  <Override PartName="/ppt/charts/chart284.xml" ContentType="application/vnd.openxmlformats-officedocument.drawingml.chart+xml"/>
  <Override PartName="/ppt/theme/themeOverride284.xml" ContentType="application/vnd.openxmlformats-officedocument.themeOverride+xml"/>
  <Override PartName="/ppt/charts/chart285.xml" ContentType="application/vnd.openxmlformats-officedocument.drawingml.chart+xml"/>
  <Override PartName="/ppt/theme/themeOverride285.xml" ContentType="application/vnd.openxmlformats-officedocument.themeOverride+xml"/>
  <Override PartName="/ppt/charts/chart286.xml" ContentType="application/vnd.openxmlformats-officedocument.drawingml.chart+xml"/>
  <Override PartName="/ppt/theme/themeOverride286.xml" ContentType="application/vnd.openxmlformats-officedocument.themeOverride+xml"/>
  <Override PartName="/ppt/charts/chart287.xml" ContentType="application/vnd.openxmlformats-officedocument.drawingml.chart+xml"/>
  <Override PartName="/ppt/theme/themeOverride287.xml" ContentType="application/vnd.openxmlformats-officedocument.themeOverride+xml"/>
  <Override PartName="/ppt/charts/chart288.xml" ContentType="application/vnd.openxmlformats-officedocument.drawingml.chart+xml"/>
  <Override PartName="/ppt/theme/themeOverride288.xml" ContentType="application/vnd.openxmlformats-officedocument.themeOverride+xml"/>
  <Override PartName="/ppt/charts/chart289.xml" ContentType="application/vnd.openxmlformats-officedocument.drawingml.chart+xml"/>
  <Override PartName="/ppt/theme/themeOverride289.xml" ContentType="application/vnd.openxmlformats-officedocument.themeOverride+xml"/>
  <Override PartName="/ppt/charts/chart290.xml" ContentType="application/vnd.openxmlformats-officedocument.drawingml.chart+xml"/>
  <Override PartName="/ppt/theme/themeOverride290.xml" ContentType="application/vnd.openxmlformats-officedocument.themeOverride+xml"/>
  <Override PartName="/ppt/charts/chart291.xml" ContentType="application/vnd.openxmlformats-officedocument.drawingml.chart+xml"/>
  <Override PartName="/ppt/theme/themeOverride291.xml" ContentType="application/vnd.openxmlformats-officedocument.themeOverride+xml"/>
  <Override PartName="/ppt/charts/chart292.xml" ContentType="application/vnd.openxmlformats-officedocument.drawingml.chart+xml"/>
  <Override PartName="/ppt/theme/themeOverride292.xml" ContentType="application/vnd.openxmlformats-officedocument.themeOverride+xml"/>
  <Override PartName="/ppt/charts/chart293.xml" ContentType="application/vnd.openxmlformats-officedocument.drawingml.chart+xml"/>
  <Override PartName="/ppt/theme/themeOverride293.xml" ContentType="application/vnd.openxmlformats-officedocument.themeOverride+xml"/>
  <Override PartName="/ppt/charts/chart294.xml" ContentType="application/vnd.openxmlformats-officedocument.drawingml.chart+xml"/>
  <Override PartName="/ppt/theme/themeOverride294.xml" ContentType="application/vnd.openxmlformats-officedocument.themeOverride+xml"/>
  <Override PartName="/ppt/charts/chart295.xml" ContentType="application/vnd.openxmlformats-officedocument.drawingml.chart+xml"/>
  <Override PartName="/ppt/theme/themeOverride295.xml" ContentType="application/vnd.openxmlformats-officedocument.themeOverride+xml"/>
  <Override PartName="/ppt/charts/chart296.xml" ContentType="application/vnd.openxmlformats-officedocument.drawingml.chart+xml"/>
  <Override PartName="/ppt/theme/themeOverride296.xml" ContentType="application/vnd.openxmlformats-officedocument.themeOverride+xml"/>
  <Override PartName="/ppt/charts/chart297.xml" ContentType="application/vnd.openxmlformats-officedocument.drawingml.chart+xml"/>
  <Override PartName="/ppt/theme/themeOverride297.xml" ContentType="application/vnd.openxmlformats-officedocument.themeOverride+xml"/>
  <Override PartName="/ppt/charts/chart298.xml" ContentType="application/vnd.openxmlformats-officedocument.drawingml.chart+xml"/>
  <Override PartName="/ppt/theme/themeOverride298.xml" ContentType="application/vnd.openxmlformats-officedocument.themeOverride+xml"/>
  <Override PartName="/ppt/charts/chart299.xml" ContentType="application/vnd.openxmlformats-officedocument.drawingml.chart+xml"/>
  <Override PartName="/ppt/theme/themeOverride299.xml" ContentType="application/vnd.openxmlformats-officedocument.themeOverride+xml"/>
  <Override PartName="/ppt/charts/chart300.xml" ContentType="application/vnd.openxmlformats-officedocument.drawingml.chart+xml"/>
  <Override PartName="/ppt/theme/themeOverride300.xml" ContentType="application/vnd.openxmlformats-officedocument.themeOverride+xml"/>
  <Override PartName="/ppt/charts/chart301.xml" ContentType="application/vnd.openxmlformats-officedocument.drawingml.chart+xml"/>
  <Override PartName="/ppt/theme/themeOverride301.xml" ContentType="application/vnd.openxmlformats-officedocument.themeOverride+xml"/>
  <Override PartName="/ppt/charts/chart302.xml" ContentType="application/vnd.openxmlformats-officedocument.drawingml.chart+xml"/>
  <Override PartName="/ppt/theme/themeOverride302.xml" ContentType="application/vnd.openxmlformats-officedocument.themeOverride+xml"/>
  <Override PartName="/ppt/charts/chart303.xml" ContentType="application/vnd.openxmlformats-officedocument.drawingml.chart+xml"/>
  <Override PartName="/ppt/theme/themeOverride303.xml" ContentType="application/vnd.openxmlformats-officedocument.themeOverride+xml"/>
  <Override PartName="/ppt/charts/chart304.xml" ContentType="application/vnd.openxmlformats-officedocument.drawingml.chart+xml"/>
  <Override PartName="/ppt/theme/themeOverride304.xml" ContentType="application/vnd.openxmlformats-officedocument.themeOverride+xml"/>
  <Override PartName="/ppt/charts/chart305.xml" ContentType="application/vnd.openxmlformats-officedocument.drawingml.chart+xml"/>
  <Override PartName="/ppt/theme/themeOverride305.xml" ContentType="application/vnd.openxmlformats-officedocument.themeOverride+xml"/>
  <Override PartName="/ppt/charts/chart306.xml" ContentType="application/vnd.openxmlformats-officedocument.drawingml.chart+xml"/>
  <Override PartName="/ppt/theme/themeOverride306.xml" ContentType="application/vnd.openxmlformats-officedocument.themeOverride+xml"/>
  <Override PartName="/ppt/charts/chart307.xml" ContentType="application/vnd.openxmlformats-officedocument.drawingml.chart+xml"/>
  <Override PartName="/ppt/theme/themeOverride307.xml" ContentType="application/vnd.openxmlformats-officedocument.themeOverride+xml"/>
  <Override PartName="/ppt/charts/chart308.xml" ContentType="application/vnd.openxmlformats-officedocument.drawingml.chart+xml"/>
  <Override PartName="/ppt/theme/themeOverride308.xml" ContentType="application/vnd.openxmlformats-officedocument.themeOverride+xml"/>
  <Override PartName="/ppt/charts/chart309.xml" ContentType="application/vnd.openxmlformats-officedocument.drawingml.chart+xml"/>
  <Override PartName="/ppt/theme/themeOverride309.xml" ContentType="application/vnd.openxmlformats-officedocument.themeOverride+xml"/>
  <Override PartName="/ppt/charts/chart310.xml" ContentType="application/vnd.openxmlformats-officedocument.drawingml.chart+xml"/>
  <Override PartName="/ppt/theme/themeOverride310.xml" ContentType="application/vnd.openxmlformats-officedocument.themeOverride+xml"/>
  <Override PartName="/ppt/charts/chart311.xml" ContentType="application/vnd.openxmlformats-officedocument.drawingml.chart+xml"/>
  <Override PartName="/ppt/theme/themeOverride311.xml" ContentType="application/vnd.openxmlformats-officedocument.themeOverride+xml"/>
  <Override PartName="/ppt/charts/chart312.xml" ContentType="application/vnd.openxmlformats-officedocument.drawingml.chart+xml"/>
  <Override PartName="/ppt/theme/themeOverride312.xml" ContentType="application/vnd.openxmlformats-officedocument.themeOverride+xml"/>
  <Override PartName="/ppt/charts/chart313.xml" ContentType="application/vnd.openxmlformats-officedocument.drawingml.chart+xml"/>
  <Override PartName="/ppt/theme/themeOverride313.xml" ContentType="application/vnd.openxmlformats-officedocument.themeOverride+xml"/>
  <Override PartName="/ppt/charts/chart314.xml" ContentType="application/vnd.openxmlformats-officedocument.drawingml.chart+xml"/>
  <Override PartName="/ppt/theme/themeOverride314.xml" ContentType="application/vnd.openxmlformats-officedocument.themeOverride+xml"/>
  <Override PartName="/ppt/charts/chart315.xml" ContentType="application/vnd.openxmlformats-officedocument.drawingml.chart+xml"/>
  <Override PartName="/ppt/theme/themeOverride315.xml" ContentType="application/vnd.openxmlformats-officedocument.themeOverride+xml"/>
  <Override PartName="/ppt/charts/chart316.xml" ContentType="application/vnd.openxmlformats-officedocument.drawingml.chart+xml"/>
  <Override PartName="/ppt/theme/themeOverride316.xml" ContentType="application/vnd.openxmlformats-officedocument.themeOverride+xml"/>
  <Override PartName="/ppt/charts/chart317.xml" ContentType="application/vnd.openxmlformats-officedocument.drawingml.chart+xml"/>
  <Override PartName="/ppt/theme/themeOverride317.xml" ContentType="application/vnd.openxmlformats-officedocument.themeOverride+xml"/>
  <Override PartName="/ppt/charts/chart318.xml" ContentType="application/vnd.openxmlformats-officedocument.drawingml.chart+xml"/>
  <Override PartName="/ppt/theme/themeOverride318.xml" ContentType="application/vnd.openxmlformats-officedocument.themeOverride+xml"/>
  <Override PartName="/ppt/charts/chart319.xml" ContentType="application/vnd.openxmlformats-officedocument.drawingml.chart+xml"/>
  <Override PartName="/ppt/theme/themeOverride319.xml" ContentType="application/vnd.openxmlformats-officedocument.themeOverride+xml"/>
  <Override PartName="/ppt/charts/chart320.xml" ContentType="application/vnd.openxmlformats-officedocument.drawingml.chart+xml"/>
  <Override PartName="/ppt/theme/themeOverride320.xml" ContentType="application/vnd.openxmlformats-officedocument.themeOverride+xml"/>
  <Override PartName="/ppt/charts/chart321.xml" ContentType="application/vnd.openxmlformats-officedocument.drawingml.chart+xml"/>
  <Override PartName="/ppt/theme/themeOverride321.xml" ContentType="application/vnd.openxmlformats-officedocument.themeOverride+xml"/>
  <Override PartName="/ppt/charts/chart322.xml" ContentType="application/vnd.openxmlformats-officedocument.drawingml.chart+xml"/>
  <Override PartName="/ppt/theme/themeOverride322.xml" ContentType="application/vnd.openxmlformats-officedocument.themeOverride+xml"/>
  <Override PartName="/ppt/charts/chart323.xml" ContentType="application/vnd.openxmlformats-officedocument.drawingml.chart+xml"/>
  <Override PartName="/ppt/theme/themeOverride323.xml" ContentType="application/vnd.openxmlformats-officedocument.themeOverride+xml"/>
  <Override PartName="/ppt/charts/chart324.xml" ContentType="application/vnd.openxmlformats-officedocument.drawingml.chart+xml"/>
  <Override PartName="/ppt/theme/themeOverride324.xml" ContentType="application/vnd.openxmlformats-officedocument.themeOverride+xml"/>
  <Override PartName="/ppt/charts/chart325.xml" ContentType="application/vnd.openxmlformats-officedocument.drawingml.chart+xml"/>
  <Override PartName="/ppt/theme/themeOverride325.xml" ContentType="application/vnd.openxmlformats-officedocument.themeOverride+xml"/>
  <Override PartName="/ppt/charts/chart326.xml" ContentType="application/vnd.openxmlformats-officedocument.drawingml.chart+xml"/>
  <Override PartName="/ppt/theme/themeOverride326.xml" ContentType="application/vnd.openxmlformats-officedocument.themeOverride+xml"/>
  <Override PartName="/ppt/charts/chart327.xml" ContentType="application/vnd.openxmlformats-officedocument.drawingml.chart+xml"/>
  <Override PartName="/ppt/theme/themeOverride327.xml" ContentType="application/vnd.openxmlformats-officedocument.themeOverride+xml"/>
  <Override PartName="/ppt/charts/chart328.xml" ContentType="application/vnd.openxmlformats-officedocument.drawingml.chart+xml"/>
  <Override PartName="/ppt/theme/themeOverride328.xml" ContentType="application/vnd.openxmlformats-officedocument.themeOverride+xml"/>
  <Override PartName="/ppt/charts/chart329.xml" ContentType="application/vnd.openxmlformats-officedocument.drawingml.chart+xml"/>
  <Override PartName="/ppt/theme/themeOverride329.xml" ContentType="application/vnd.openxmlformats-officedocument.themeOverride+xml"/>
  <Override PartName="/ppt/charts/chart330.xml" ContentType="application/vnd.openxmlformats-officedocument.drawingml.chart+xml"/>
  <Override PartName="/ppt/theme/themeOverride330.xml" ContentType="application/vnd.openxmlformats-officedocument.themeOverride+xml"/>
  <Override PartName="/ppt/charts/chart331.xml" ContentType="application/vnd.openxmlformats-officedocument.drawingml.chart+xml"/>
  <Override PartName="/ppt/theme/themeOverride331.xml" ContentType="application/vnd.openxmlformats-officedocument.themeOverride+xml"/>
  <Override PartName="/ppt/charts/chart332.xml" ContentType="application/vnd.openxmlformats-officedocument.drawingml.chart+xml"/>
  <Override PartName="/ppt/theme/themeOverride332.xml" ContentType="application/vnd.openxmlformats-officedocument.themeOverride+xml"/>
  <Override PartName="/ppt/charts/chart333.xml" ContentType="application/vnd.openxmlformats-officedocument.drawingml.chart+xml"/>
  <Override PartName="/ppt/theme/themeOverride333.xml" ContentType="application/vnd.openxmlformats-officedocument.themeOverride+xml"/>
  <Override PartName="/ppt/charts/chart334.xml" ContentType="application/vnd.openxmlformats-officedocument.drawingml.chart+xml"/>
  <Override PartName="/ppt/theme/themeOverride334.xml" ContentType="application/vnd.openxmlformats-officedocument.themeOverride+xml"/>
  <Override PartName="/ppt/charts/chart335.xml" ContentType="application/vnd.openxmlformats-officedocument.drawingml.chart+xml"/>
  <Override PartName="/ppt/theme/themeOverride335.xml" ContentType="application/vnd.openxmlformats-officedocument.themeOverride+xml"/>
  <Override PartName="/ppt/charts/chart336.xml" ContentType="application/vnd.openxmlformats-officedocument.drawingml.chart+xml"/>
  <Override PartName="/ppt/theme/themeOverride336.xml" ContentType="application/vnd.openxmlformats-officedocument.themeOverride+xml"/>
  <Override PartName="/ppt/charts/chart337.xml" ContentType="application/vnd.openxmlformats-officedocument.drawingml.chart+xml"/>
  <Override PartName="/ppt/theme/themeOverride337.xml" ContentType="application/vnd.openxmlformats-officedocument.themeOverride+xml"/>
  <Override PartName="/ppt/charts/chart338.xml" ContentType="application/vnd.openxmlformats-officedocument.drawingml.chart+xml"/>
  <Override PartName="/ppt/theme/themeOverride338.xml" ContentType="application/vnd.openxmlformats-officedocument.themeOverride+xml"/>
  <Override PartName="/ppt/charts/chart339.xml" ContentType="application/vnd.openxmlformats-officedocument.drawingml.chart+xml"/>
  <Override PartName="/ppt/theme/themeOverride339.xml" ContentType="application/vnd.openxmlformats-officedocument.themeOverride+xml"/>
  <Override PartName="/ppt/charts/chart340.xml" ContentType="application/vnd.openxmlformats-officedocument.drawingml.chart+xml"/>
  <Override PartName="/ppt/theme/themeOverride340.xml" ContentType="application/vnd.openxmlformats-officedocument.themeOverride+xml"/>
  <Override PartName="/ppt/charts/chart341.xml" ContentType="application/vnd.openxmlformats-officedocument.drawingml.chart+xml"/>
  <Override PartName="/ppt/theme/themeOverride341.xml" ContentType="application/vnd.openxmlformats-officedocument.themeOverride+xml"/>
  <Override PartName="/ppt/charts/chart342.xml" ContentType="application/vnd.openxmlformats-officedocument.drawingml.chart+xml"/>
  <Override PartName="/ppt/theme/themeOverride342.xml" ContentType="application/vnd.openxmlformats-officedocument.themeOverride+xml"/>
  <Override PartName="/ppt/charts/chart343.xml" ContentType="application/vnd.openxmlformats-officedocument.drawingml.chart+xml"/>
  <Override PartName="/ppt/theme/themeOverride343.xml" ContentType="application/vnd.openxmlformats-officedocument.themeOverride+xml"/>
  <Override PartName="/ppt/charts/chart344.xml" ContentType="application/vnd.openxmlformats-officedocument.drawingml.chart+xml"/>
  <Override PartName="/ppt/theme/themeOverride344.xml" ContentType="application/vnd.openxmlformats-officedocument.themeOverride+xml"/>
  <Override PartName="/ppt/charts/chart345.xml" ContentType="application/vnd.openxmlformats-officedocument.drawingml.chart+xml"/>
  <Override PartName="/ppt/theme/themeOverride345.xml" ContentType="application/vnd.openxmlformats-officedocument.themeOverride+xml"/>
  <Override PartName="/ppt/charts/chart346.xml" ContentType="application/vnd.openxmlformats-officedocument.drawingml.chart+xml"/>
  <Override PartName="/ppt/theme/themeOverride346.xml" ContentType="application/vnd.openxmlformats-officedocument.themeOverride+xml"/>
  <Override PartName="/ppt/charts/chart347.xml" ContentType="application/vnd.openxmlformats-officedocument.drawingml.chart+xml"/>
  <Override PartName="/ppt/theme/themeOverride347.xml" ContentType="application/vnd.openxmlformats-officedocument.themeOverride+xml"/>
  <Override PartName="/ppt/charts/chart348.xml" ContentType="application/vnd.openxmlformats-officedocument.drawingml.chart+xml"/>
  <Override PartName="/ppt/theme/themeOverride348.xml" ContentType="application/vnd.openxmlformats-officedocument.themeOverride+xml"/>
  <Override PartName="/ppt/charts/chart349.xml" ContentType="application/vnd.openxmlformats-officedocument.drawingml.chart+xml"/>
  <Override PartName="/ppt/theme/themeOverride349.xml" ContentType="application/vnd.openxmlformats-officedocument.themeOverride+xml"/>
  <Override PartName="/ppt/charts/chart350.xml" ContentType="application/vnd.openxmlformats-officedocument.drawingml.chart+xml"/>
  <Override PartName="/ppt/theme/themeOverride350.xml" ContentType="application/vnd.openxmlformats-officedocument.themeOverride+xml"/>
  <Override PartName="/ppt/charts/chart351.xml" ContentType="application/vnd.openxmlformats-officedocument.drawingml.chart+xml"/>
  <Override PartName="/ppt/theme/themeOverride351.xml" ContentType="application/vnd.openxmlformats-officedocument.themeOverride+xml"/>
  <Override PartName="/ppt/charts/chart352.xml" ContentType="application/vnd.openxmlformats-officedocument.drawingml.chart+xml"/>
  <Override PartName="/ppt/theme/themeOverride352.xml" ContentType="application/vnd.openxmlformats-officedocument.themeOverride+xml"/>
  <Override PartName="/ppt/charts/chart353.xml" ContentType="application/vnd.openxmlformats-officedocument.drawingml.chart+xml"/>
  <Override PartName="/ppt/theme/themeOverride353.xml" ContentType="application/vnd.openxmlformats-officedocument.themeOverride+xml"/>
  <Override PartName="/ppt/charts/chart354.xml" ContentType="application/vnd.openxmlformats-officedocument.drawingml.chart+xml"/>
  <Override PartName="/ppt/theme/themeOverride354.xml" ContentType="application/vnd.openxmlformats-officedocument.themeOverride+xml"/>
  <Override PartName="/ppt/charts/chart355.xml" ContentType="application/vnd.openxmlformats-officedocument.drawingml.chart+xml"/>
  <Override PartName="/ppt/theme/themeOverride355.xml" ContentType="application/vnd.openxmlformats-officedocument.themeOverride+xml"/>
  <Override PartName="/ppt/charts/chart356.xml" ContentType="application/vnd.openxmlformats-officedocument.drawingml.chart+xml"/>
  <Override PartName="/ppt/theme/themeOverride356.xml" ContentType="application/vnd.openxmlformats-officedocument.themeOverride+xml"/>
  <Override PartName="/ppt/charts/chart357.xml" ContentType="application/vnd.openxmlformats-officedocument.drawingml.chart+xml"/>
  <Override PartName="/ppt/theme/themeOverride357.xml" ContentType="application/vnd.openxmlformats-officedocument.themeOverride+xml"/>
  <Override PartName="/ppt/charts/chart358.xml" ContentType="application/vnd.openxmlformats-officedocument.drawingml.chart+xml"/>
  <Override PartName="/ppt/theme/themeOverride358.xml" ContentType="application/vnd.openxmlformats-officedocument.themeOverride+xml"/>
  <Override PartName="/ppt/charts/chart359.xml" ContentType="application/vnd.openxmlformats-officedocument.drawingml.chart+xml"/>
  <Override PartName="/ppt/theme/themeOverride359.xml" ContentType="application/vnd.openxmlformats-officedocument.themeOverride+xml"/>
  <Override PartName="/ppt/charts/chart360.xml" ContentType="application/vnd.openxmlformats-officedocument.drawingml.chart+xml"/>
  <Override PartName="/ppt/theme/themeOverride360.xml" ContentType="application/vnd.openxmlformats-officedocument.themeOverride+xml"/>
  <Override PartName="/ppt/charts/chart361.xml" ContentType="application/vnd.openxmlformats-officedocument.drawingml.chart+xml"/>
  <Override PartName="/ppt/theme/themeOverride361.xml" ContentType="application/vnd.openxmlformats-officedocument.themeOverride+xml"/>
  <Override PartName="/ppt/charts/chart362.xml" ContentType="application/vnd.openxmlformats-officedocument.drawingml.chart+xml"/>
  <Override PartName="/ppt/theme/themeOverride362.xml" ContentType="application/vnd.openxmlformats-officedocument.themeOverride+xml"/>
  <Override PartName="/ppt/charts/chart363.xml" ContentType="application/vnd.openxmlformats-officedocument.drawingml.chart+xml"/>
  <Override PartName="/ppt/theme/themeOverride363.xml" ContentType="application/vnd.openxmlformats-officedocument.themeOverride+xml"/>
  <Override PartName="/ppt/charts/chart364.xml" ContentType="application/vnd.openxmlformats-officedocument.drawingml.chart+xml"/>
  <Override PartName="/ppt/theme/themeOverride364.xml" ContentType="application/vnd.openxmlformats-officedocument.themeOverride+xml"/>
  <Override PartName="/ppt/charts/chart365.xml" ContentType="application/vnd.openxmlformats-officedocument.drawingml.chart+xml"/>
  <Override PartName="/ppt/theme/themeOverride365.xml" ContentType="application/vnd.openxmlformats-officedocument.themeOverride+xml"/>
  <Override PartName="/ppt/charts/chart366.xml" ContentType="application/vnd.openxmlformats-officedocument.drawingml.chart+xml"/>
  <Override PartName="/ppt/theme/themeOverride366.xml" ContentType="application/vnd.openxmlformats-officedocument.themeOverride+xml"/>
  <Override PartName="/ppt/charts/chart367.xml" ContentType="application/vnd.openxmlformats-officedocument.drawingml.chart+xml"/>
  <Override PartName="/ppt/theme/themeOverride367.xml" ContentType="application/vnd.openxmlformats-officedocument.themeOverride+xml"/>
  <Override PartName="/ppt/charts/chart368.xml" ContentType="application/vnd.openxmlformats-officedocument.drawingml.chart+xml"/>
  <Override PartName="/ppt/theme/themeOverride368.xml" ContentType="application/vnd.openxmlformats-officedocument.themeOverride+xml"/>
  <Override PartName="/ppt/charts/chart369.xml" ContentType="application/vnd.openxmlformats-officedocument.drawingml.chart+xml"/>
  <Override PartName="/ppt/theme/themeOverride369.xml" ContentType="application/vnd.openxmlformats-officedocument.themeOverride+xml"/>
  <Override PartName="/ppt/charts/chart370.xml" ContentType="application/vnd.openxmlformats-officedocument.drawingml.chart+xml"/>
  <Override PartName="/ppt/theme/themeOverride370.xml" ContentType="application/vnd.openxmlformats-officedocument.themeOverride+xml"/>
  <Override PartName="/ppt/charts/chart371.xml" ContentType="application/vnd.openxmlformats-officedocument.drawingml.chart+xml"/>
  <Override PartName="/ppt/theme/themeOverride371.xml" ContentType="application/vnd.openxmlformats-officedocument.themeOverride+xml"/>
  <Override PartName="/ppt/charts/chart372.xml" ContentType="application/vnd.openxmlformats-officedocument.drawingml.chart+xml"/>
  <Override PartName="/ppt/theme/themeOverride372.xml" ContentType="application/vnd.openxmlformats-officedocument.themeOverride+xml"/>
  <Override PartName="/ppt/charts/chart373.xml" ContentType="application/vnd.openxmlformats-officedocument.drawingml.chart+xml"/>
  <Override PartName="/ppt/theme/themeOverride373.xml" ContentType="application/vnd.openxmlformats-officedocument.themeOverride+xml"/>
  <Override PartName="/ppt/charts/chart374.xml" ContentType="application/vnd.openxmlformats-officedocument.drawingml.chart+xml"/>
  <Override PartName="/ppt/theme/themeOverride374.xml" ContentType="application/vnd.openxmlformats-officedocument.themeOverride+xml"/>
  <Override PartName="/ppt/charts/chart375.xml" ContentType="application/vnd.openxmlformats-officedocument.drawingml.chart+xml"/>
  <Override PartName="/ppt/theme/themeOverride375.xml" ContentType="application/vnd.openxmlformats-officedocument.themeOverride+xml"/>
  <Override PartName="/ppt/charts/chart376.xml" ContentType="application/vnd.openxmlformats-officedocument.drawingml.chart+xml"/>
  <Override PartName="/ppt/theme/themeOverride376.xml" ContentType="application/vnd.openxmlformats-officedocument.themeOverride+xml"/>
  <Override PartName="/ppt/charts/chart377.xml" ContentType="application/vnd.openxmlformats-officedocument.drawingml.chart+xml"/>
  <Override PartName="/ppt/theme/themeOverride377.xml" ContentType="application/vnd.openxmlformats-officedocument.themeOverride+xml"/>
  <Override PartName="/ppt/charts/chart378.xml" ContentType="application/vnd.openxmlformats-officedocument.drawingml.chart+xml"/>
  <Override PartName="/ppt/theme/themeOverride378.xml" ContentType="application/vnd.openxmlformats-officedocument.themeOverride+xml"/>
  <Override PartName="/ppt/charts/chart379.xml" ContentType="application/vnd.openxmlformats-officedocument.drawingml.chart+xml"/>
  <Override PartName="/ppt/theme/themeOverride379.xml" ContentType="application/vnd.openxmlformats-officedocument.themeOverride+xml"/>
  <Override PartName="/ppt/charts/chart380.xml" ContentType="application/vnd.openxmlformats-officedocument.drawingml.chart+xml"/>
  <Override PartName="/ppt/theme/themeOverride380.xml" ContentType="application/vnd.openxmlformats-officedocument.themeOverride+xml"/>
  <Override PartName="/ppt/charts/chart381.xml" ContentType="application/vnd.openxmlformats-officedocument.drawingml.chart+xml"/>
  <Override PartName="/ppt/theme/themeOverride381.xml" ContentType="application/vnd.openxmlformats-officedocument.themeOverride+xml"/>
  <Override PartName="/ppt/charts/chart382.xml" ContentType="application/vnd.openxmlformats-officedocument.drawingml.chart+xml"/>
  <Override PartName="/ppt/theme/themeOverride382.xml" ContentType="application/vnd.openxmlformats-officedocument.themeOverride+xml"/>
  <Override PartName="/ppt/charts/chart383.xml" ContentType="application/vnd.openxmlformats-officedocument.drawingml.chart+xml"/>
  <Override PartName="/ppt/theme/themeOverride383.xml" ContentType="application/vnd.openxmlformats-officedocument.themeOverride+xml"/>
  <Override PartName="/ppt/charts/chart384.xml" ContentType="application/vnd.openxmlformats-officedocument.drawingml.chart+xml"/>
  <Override PartName="/ppt/theme/themeOverride384.xml" ContentType="application/vnd.openxmlformats-officedocument.themeOverride+xml"/>
  <Override PartName="/ppt/charts/chart385.xml" ContentType="application/vnd.openxmlformats-officedocument.drawingml.chart+xml"/>
  <Override PartName="/ppt/theme/themeOverride385.xml" ContentType="application/vnd.openxmlformats-officedocument.themeOverride+xml"/>
  <Override PartName="/ppt/charts/chart386.xml" ContentType="application/vnd.openxmlformats-officedocument.drawingml.chart+xml"/>
  <Override PartName="/ppt/theme/themeOverride386.xml" ContentType="application/vnd.openxmlformats-officedocument.themeOverride+xml"/>
  <Override PartName="/ppt/charts/chart387.xml" ContentType="application/vnd.openxmlformats-officedocument.drawingml.chart+xml"/>
  <Override PartName="/ppt/theme/themeOverride387.xml" ContentType="application/vnd.openxmlformats-officedocument.themeOverride+xml"/>
  <Override PartName="/ppt/charts/chart388.xml" ContentType="application/vnd.openxmlformats-officedocument.drawingml.chart+xml"/>
  <Override PartName="/ppt/theme/themeOverride388.xml" ContentType="application/vnd.openxmlformats-officedocument.themeOverride+xml"/>
  <Override PartName="/ppt/charts/chart389.xml" ContentType="application/vnd.openxmlformats-officedocument.drawingml.chart+xml"/>
  <Override PartName="/ppt/theme/themeOverride389.xml" ContentType="application/vnd.openxmlformats-officedocument.themeOverride+xml"/>
  <Override PartName="/ppt/charts/chart390.xml" ContentType="application/vnd.openxmlformats-officedocument.drawingml.chart+xml"/>
  <Override PartName="/ppt/theme/themeOverride390.xml" ContentType="application/vnd.openxmlformats-officedocument.themeOverride+xml"/>
  <Override PartName="/ppt/charts/chart391.xml" ContentType="application/vnd.openxmlformats-officedocument.drawingml.chart+xml"/>
  <Override PartName="/ppt/theme/themeOverride391.xml" ContentType="application/vnd.openxmlformats-officedocument.themeOverride+xml"/>
  <Override PartName="/ppt/charts/chart392.xml" ContentType="application/vnd.openxmlformats-officedocument.drawingml.chart+xml"/>
  <Override PartName="/ppt/theme/themeOverride392.xml" ContentType="application/vnd.openxmlformats-officedocument.themeOverride+xml"/>
  <Override PartName="/ppt/charts/chart393.xml" ContentType="application/vnd.openxmlformats-officedocument.drawingml.chart+xml"/>
  <Override PartName="/ppt/theme/themeOverride393.xml" ContentType="application/vnd.openxmlformats-officedocument.themeOverride+xml"/>
  <Override PartName="/ppt/charts/chart394.xml" ContentType="application/vnd.openxmlformats-officedocument.drawingml.chart+xml"/>
  <Override PartName="/ppt/theme/themeOverride394.xml" ContentType="application/vnd.openxmlformats-officedocument.themeOverride+xml"/>
  <Override PartName="/ppt/charts/chart395.xml" ContentType="application/vnd.openxmlformats-officedocument.drawingml.chart+xml"/>
  <Override PartName="/ppt/theme/themeOverride395.xml" ContentType="application/vnd.openxmlformats-officedocument.themeOverride+xml"/>
  <Override PartName="/ppt/charts/chart396.xml" ContentType="application/vnd.openxmlformats-officedocument.drawingml.chart+xml"/>
  <Override PartName="/ppt/theme/themeOverride396.xml" ContentType="application/vnd.openxmlformats-officedocument.themeOverride+xml"/>
  <Override PartName="/ppt/charts/chart397.xml" ContentType="application/vnd.openxmlformats-officedocument.drawingml.chart+xml"/>
  <Override PartName="/ppt/theme/themeOverride397.xml" ContentType="application/vnd.openxmlformats-officedocument.themeOverride+xml"/>
  <Override PartName="/ppt/charts/chart398.xml" ContentType="application/vnd.openxmlformats-officedocument.drawingml.chart+xml"/>
  <Override PartName="/ppt/theme/themeOverride398.xml" ContentType="application/vnd.openxmlformats-officedocument.themeOverride+xml"/>
  <Override PartName="/ppt/charts/chart399.xml" ContentType="application/vnd.openxmlformats-officedocument.drawingml.chart+xml"/>
  <Override PartName="/ppt/theme/themeOverride399.xml" ContentType="application/vnd.openxmlformats-officedocument.themeOverride+xml"/>
  <Override PartName="/ppt/charts/chart400.xml" ContentType="application/vnd.openxmlformats-officedocument.drawingml.chart+xml"/>
  <Override PartName="/ppt/theme/themeOverride400.xml" ContentType="application/vnd.openxmlformats-officedocument.themeOverride+xml"/>
  <Override PartName="/ppt/charts/chart401.xml" ContentType="application/vnd.openxmlformats-officedocument.drawingml.chart+xml"/>
  <Override PartName="/ppt/theme/themeOverride401.xml" ContentType="application/vnd.openxmlformats-officedocument.themeOverride+xml"/>
  <Override PartName="/ppt/charts/chart402.xml" ContentType="application/vnd.openxmlformats-officedocument.drawingml.chart+xml"/>
  <Override PartName="/ppt/theme/themeOverride402.xml" ContentType="application/vnd.openxmlformats-officedocument.themeOverride+xml"/>
  <Override PartName="/ppt/charts/chart403.xml" ContentType="application/vnd.openxmlformats-officedocument.drawingml.chart+xml"/>
  <Override PartName="/ppt/theme/themeOverride403.xml" ContentType="application/vnd.openxmlformats-officedocument.themeOverride+xml"/>
  <Override PartName="/ppt/charts/chart404.xml" ContentType="application/vnd.openxmlformats-officedocument.drawingml.chart+xml"/>
  <Override PartName="/ppt/theme/themeOverride404.xml" ContentType="application/vnd.openxmlformats-officedocument.themeOverride+xml"/>
  <Override PartName="/ppt/charts/chart405.xml" ContentType="application/vnd.openxmlformats-officedocument.drawingml.chart+xml"/>
  <Override PartName="/ppt/theme/themeOverride405.xml" ContentType="application/vnd.openxmlformats-officedocument.themeOverride+xml"/>
  <Override PartName="/ppt/charts/chart406.xml" ContentType="application/vnd.openxmlformats-officedocument.drawingml.chart+xml"/>
  <Override PartName="/ppt/theme/themeOverride406.xml" ContentType="application/vnd.openxmlformats-officedocument.themeOverride+xml"/>
  <Override PartName="/ppt/charts/chart407.xml" ContentType="application/vnd.openxmlformats-officedocument.drawingml.chart+xml"/>
  <Override PartName="/ppt/theme/themeOverride407.xml" ContentType="application/vnd.openxmlformats-officedocument.themeOverride+xml"/>
  <Override PartName="/ppt/charts/chart408.xml" ContentType="application/vnd.openxmlformats-officedocument.drawingml.chart+xml"/>
  <Override PartName="/ppt/theme/themeOverride408.xml" ContentType="application/vnd.openxmlformats-officedocument.themeOverride+xml"/>
  <Override PartName="/ppt/charts/chart409.xml" ContentType="application/vnd.openxmlformats-officedocument.drawingml.chart+xml"/>
  <Override PartName="/ppt/theme/themeOverride409.xml" ContentType="application/vnd.openxmlformats-officedocument.themeOverride+xml"/>
  <Override PartName="/ppt/charts/chart410.xml" ContentType="application/vnd.openxmlformats-officedocument.drawingml.chart+xml"/>
  <Override PartName="/ppt/theme/themeOverride410.xml" ContentType="application/vnd.openxmlformats-officedocument.themeOverride+xml"/>
  <Override PartName="/ppt/charts/chart411.xml" ContentType="application/vnd.openxmlformats-officedocument.drawingml.chart+xml"/>
  <Override PartName="/ppt/theme/themeOverride411.xml" ContentType="application/vnd.openxmlformats-officedocument.themeOverride+xml"/>
  <Override PartName="/ppt/charts/chart412.xml" ContentType="application/vnd.openxmlformats-officedocument.drawingml.chart+xml"/>
  <Override PartName="/ppt/theme/themeOverride412.xml" ContentType="application/vnd.openxmlformats-officedocument.themeOverride+xml"/>
  <Override PartName="/ppt/charts/chart413.xml" ContentType="application/vnd.openxmlformats-officedocument.drawingml.chart+xml"/>
  <Override PartName="/ppt/theme/themeOverride413.xml" ContentType="application/vnd.openxmlformats-officedocument.themeOverride+xml"/>
  <Override PartName="/ppt/charts/chart414.xml" ContentType="application/vnd.openxmlformats-officedocument.drawingml.chart+xml"/>
  <Override PartName="/ppt/theme/themeOverride414.xml" ContentType="application/vnd.openxmlformats-officedocument.themeOverride+xml"/>
  <Override PartName="/ppt/charts/chart415.xml" ContentType="application/vnd.openxmlformats-officedocument.drawingml.chart+xml"/>
  <Override PartName="/ppt/theme/themeOverride415.xml" ContentType="application/vnd.openxmlformats-officedocument.themeOverride+xml"/>
  <Override PartName="/ppt/charts/chart416.xml" ContentType="application/vnd.openxmlformats-officedocument.drawingml.chart+xml"/>
  <Override PartName="/ppt/theme/themeOverride416.xml" ContentType="application/vnd.openxmlformats-officedocument.themeOverride+xml"/>
  <Override PartName="/ppt/charts/chart417.xml" ContentType="application/vnd.openxmlformats-officedocument.drawingml.chart+xml"/>
  <Override PartName="/ppt/theme/themeOverride417.xml" ContentType="application/vnd.openxmlformats-officedocument.themeOverride+xml"/>
  <Override PartName="/ppt/charts/chart418.xml" ContentType="application/vnd.openxmlformats-officedocument.drawingml.chart+xml"/>
  <Override PartName="/ppt/theme/themeOverride418.xml" ContentType="application/vnd.openxmlformats-officedocument.themeOverride+xml"/>
  <Override PartName="/ppt/charts/chart419.xml" ContentType="application/vnd.openxmlformats-officedocument.drawingml.chart+xml"/>
  <Override PartName="/ppt/theme/themeOverride419.xml" ContentType="application/vnd.openxmlformats-officedocument.themeOverride+xml"/>
  <Override PartName="/ppt/charts/chart420.xml" ContentType="application/vnd.openxmlformats-officedocument.drawingml.chart+xml"/>
  <Override PartName="/ppt/theme/themeOverride420.xml" ContentType="application/vnd.openxmlformats-officedocument.themeOverride+xml"/>
  <Override PartName="/ppt/charts/chart421.xml" ContentType="application/vnd.openxmlformats-officedocument.drawingml.chart+xml"/>
  <Override PartName="/ppt/theme/themeOverride421.xml" ContentType="application/vnd.openxmlformats-officedocument.themeOverride+xml"/>
  <Override PartName="/ppt/charts/chart422.xml" ContentType="application/vnd.openxmlformats-officedocument.drawingml.chart+xml"/>
  <Override PartName="/ppt/theme/themeOverride422.xml" ContentType="application/vnd.openxmlformats-officedocument.themeOverride+xml"/>
  <Override PartName="/ppt/charts/chart423.xml" ContentType="application/vnd.openxmlformats-officedocument.drawingml.chart+xml"/>
  <Override PartName="/ppt/theme/themeOverride423.xml" ContentType="application/vnd.openxmlformats-officedocument.themeOverride+xml"/>
  <Override PartName="/ppt/charts/chart424.xml" ContentType="application/vnd.openxmlformats-officedocument.drawingml.chart+xml"/>
  <Override PartName="/ppt/theme/themeOverride424.xml" ContentType="application/vnd.openxmlformats-officedocument.themeOverride+xml"/>
  <Override PartName="/ppt/charts/chart425.xml" ContentType="application/vnd.openxmlformats-officedocument.drawingml.chart+xml"/>
  <Override PartName="/ppt/theme/themeOverride425.xml" ContentType="application/vnd.openxmlformats-officedocument.themeOverride+xml"/>
  <Override PartName="/ppt/charts/chart426.xml" ContentType="application/vnd.openxmlformats-officedocument.drawingml.chart+xml"/>
  <Override PartName="/ppt/theme/themeOverride426.xml" ContentType="application/vnd.openxmlformats-officedocument.themeOverride+xml"/>
  <Override PartName="/ppt/charts/chart427.xml" ContentType="application/vnd.openxmlformats-officedocument.drawingml.chart+xml"/>
  <Override PartName="/ppt/theme/themeOverride427.xml" ContentType="application/vnd.openxmlformats-officedocument.themeOverride+xml"/>
  <Override PartName="/ppt/charts/chart428.xml" ContentType="application/vnd.openxmlformats-officedocument.drawingml.chart+xml"/>
  <Override PartName="/ppt/theme/themeOverride428.xml" ContentType="application/vnd.openxmlformats-officedocument.themeOverride+xml"/>
  <Override PartName="/ppt/charts/chart429.xml" ContentType="application/vnd.openxmlformats-officedocument.drawingml.chart+xml"/>
  <Override PartName="/ppt/theme/themeOverride429.xml" ContentType="application/vnd.openxmlformats-officedocument.themeOverride+xml"/>
  <Override PartName="/ppt/charts/chart430.xml" ContentType="application/vnd.openxmlformats-officedocument.drawingml.chart+xml"/>
  <Override PartName="/ppt/theme/themeOverride430.xml" ContentType="application/vnd.openxmlformats-officedocument.themeOverride+xml"/>
  <Override PartName="/ppt/charts/chart431.xml" ContentType="application/vnd.openxmlformats-officedocument.drawingml.chart+xml"/>
  <Override PartName="/ppt/theme/themeOverride431.xml" ContentType="application/vnd.openxmlformats-officedocument.themeOverride+xml"/>
  <Override PartName="/ppt/charts/chart432.xml" ContentType="application/vnd.openxmlformats-officedocument.drawingml.chart+xml"/>
  <Override PartName="/ppt/theme/themeOverride432.xml" ContentType="application/vnd.openxmlformats-officedocument.themeOverride+xml"/>
  <Override PartName="/ppt/charts/chart433.xml" ContentType="application/vnd.openxmlformats-officedocument.drawingml.chart+xml"/>
  <Override PartName="/ppt/theme/themeOverride433.xml" ContentType="application/vnd.openxmlformats-officedocument.themeOverride+xml"/>
  <Override PartName="/ppt/charts/chart434.xml" ContentType="application/vnd.openxmlformats-officedocument.drawingml.chart+xml"/>
  <Override PartName="/ppt/theme/themeOverride434.xml" ContentType="application/vnd.openxmlformats-officedocument.themeOverride+xml"/>
  <Override PartName="/ppt/charts/chart435.xml" ContentType="application/vnd.openxmlformats-officedocument.drawingml.chart+xml"/>
  <Override PartName="/ppt/theme/themeOverride435.xml" ContentType="application/vnd.openxmlformats-officedocument.themeOverride+xml"/>
  <Override PartName="/ppt/charts/chart436.xml" ContentType="application/vnd.openxmlformats-officedocument.drawingml.chart+xml"/>
  <Override PartName="/ppt/theme/themeOverride436.xml" ContentType="application/vnd.openxmlformats-officedocument.themeOverride+xml"/>
  <Override PartName="/ppt/charts/chart437.xml" ContentType="application/vnd.openxmlformats-officedocument.drawingml.chart+xml"/>
  <Override PartName="/ppt/theme/themeOverride43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  <p:sldId id="587" r:id="rId332"/>
    <p:sldId id="588" r:id="rId333"/>
    <p:sldId id="589" r:id="rId334"/>
    <p:sldId id="590" r:id="rId335"/>
    <p:sldId id="591" r:id="rId336"/>
    <p:sldId id="592" r:id="rId337"/>
    <p:sldId id="593" r:id="rId338"/>
    <p:sldId id="594" r:id="rId339"/>
    <p:sldId id="595" r:id="rId340"/>
    <p:sldId id="596" r:id="rId341"/>
    <p:sldId id="597" r:id="rId342"/>
    <p:sldId id="598" r:id="rId343"/>
    <p:sldId id="599" r:id="rId344"/>
    <p:sldId id="600" r:id="rId345"/>
    <p:sldId id="601" r:id="rId346"/>
    <p:sldId id="602" r:id="rId347"/>
    <p:sldId id="603" r:id="rId348"/>
    <p:sldId id="604" r:id="rId349"/>
    <p:sldId id="605" r:id="rId350"/>
    <p:sldId id="606" r:id="rId351"/>
    <p:sldId id="607" r:id="rId352"/>
    <p:sldId id="608" r:id="rId353"/>
    <p:sldId id="609" r:id="rId354"/>
    <p:sldId id="610" r:id="rId355"/>
    <p:sldId id="611" r:id="rId356"/>
    <p:sldId id="612" r:id="rId357"/>
    <p:sldId id="613" r:id="rId358"/>
    <p:sldId id="614" r:id="rId359"/>
    <p:sldId id="615" r:id="rId360"/>
    <p:sldId id="616" r:id="rId361"/>
    <p:sldId id="617" r:id="rId362"/>
    <p:sldId id="618" r:id="rId363"/>
    <p:sldId id="619" r:id="rId364"/>
    <p:sldId id="620" r:id="rId365"/>
    <p:sldId id="621" r:id="rId366"/>
    <p:sldId id="622" r:id="rId367"/>
    <p:sldId id="623" r:id="rId368"/>
    <p:sldId id="624" r:id="rId369"/>
    <p:sldId id="625" r:id="rId370"/>
    <p:sldId id="626" r:id="rId371"/>
    <p:sldId id="627" r:id="rId372"/>
    <p:sldId id="628" r:id="rId373"/>
    <p:sldId id="629" r:id="rId374"/>
    <p:sldId id="630" r:id="rId375"/>
    <p:sldId id="631" r:id="rId376"/>
    <p:sldId id="632" r:id="rId377"/>
    <p:sldId id="633" r:id="rId378"/>
    <p:sldId id="634" r:id="rId379"/>
    <p:sldId id="635" r:id="rId380"/>
    <p:sldId id="636" r:id="rId381"/>
    <p:sldId id="637" r:id="rId382"/>
    <p:sldId id="638" r:id="rId383"/>
    <p:sldId id="639" r:id="rId384"/>
    <p:sldId id="640" r:id="rId385"/>
    <p:sldId id="641" r:id="rId386"/>
    <p:sldId id="642" r:id="rId387"/>
    <p:sldId id="643" r:id="rId388"/>
    <p:sldId id="644" r:id="rId389"/>
    <p:sldId id="645" r:id="rId390"/>
    <p:sldId id="646" r:id="rId391"/>
    <p:sldId id="647" r:id="rId392"/>
    <p:sldId id="648" r:id="rId393"/>
    <p:sldId id="649" r:id="rId394"/>
    <p:sldId id="650" r:id="rId395"/>
    <p:sldId id="651" r:id="rId396"/>
    <p:sldId id="652" r:id="rId397"/>
    <p:sldId id="653" r:id="rId398"/>
    <p:sldId id="654" r:id="rId399"/>
    <p:sldId id="655" r:id="rId400"/>
    <p:sldId id="656" r:id="rId401"/>
    <p:sldId id="657" r:id="rId402"/>
    <p:sldId id="658" r:id="rId403"/>
    <p:sldId id="659" r:id="rId404"/>
    <p:sldId id="660" r:id="rId405"/>
    <p:sldId id="661" r:id="rId406"/>
    <p:sldId id="662" r:id="rId407"/>
    <p:sldId id="663" r:id="rId408"/>
    <p:sldId id="664" r:id="rId409"/>
    <p:sldId id="665" r:id="rId410"/>
    <p:sldId id="666" r:id="rId411"/>
    <p:sldId id="667" r:id="rId412"/>
    <p:sldId id="668" r:id="rId413"/>
    <p:sldId id="669" r:id="rId414"/>
    <p:sldId id="670" r:id="rId415"/>
    <p:sldId id="671" r:id="rId416"/>
    <p:sldId id="672" r:id="rId417"/>
    <p:sldId id="673" r:id="rId418"/>
    <p:sldId id="674" r:id="rId419"/>
    <p:sldId id="675" r:id="rId420"/>
    <p:sldId id="676" r:id="rId421"/>
    <p:sldId id="677" r:id="rId422"/>
    <p:sldId id="678" r:id="rId423"/>
    <p:sldId id="679" r:id="rId424"/>
    <p:sldId id="680" r:id="rId425"/>
    <p:sldId id="681" r:id="rId426"/>
    <p:sldId id="682" r:id="rId427"/>
    <p:sldId id="683" r:id="rId428"/>
    <p:sldId id="684" r:id="rId429"/>
    <p:sldId id="685" r:id="rId430"/>
    <p:sldId id="686" r:id="rId431"/>
    <p:sldId id="687" r:id="rId432"/>
    <p:sldId id="688" r:id="rId433"/>
    <p:sldId id="689" r:id="rId434"/>
    <p:sldId id="690" r:id="rId435"/>
    <p:sldId id="691" r:id="rId436"/>
    <p:sldId id="692" r:id="rId437"/>
    <p:sldId id="693" r:id="rId438"/>
    <p:sldId id="694" r:id="rId439"/>
    <p:sldId id="695" r:id="rId440"/>
    <p:sldId id="696" r:id="rId441"/>
    <p:sldId id="697" r:id="rId442"/>
    <p:sldId id="698" r:id="rId443"/>
    <p:sldId id="699" r:id="rId444"/>
    <p:sldId id="700" r:id="rId445"/>
    <p:sldId id="701" r:id="rId446"/>
    <p:sldId id="702" r:id="rId447"/>
    <p:sldId id="703" r:id="rId448"/>
    <p:sldId id="704" r:id="rId449"/>
    <p:sldId id="705" r:id="rId450"/>
    <p:sldId id="706" r:id="rId451"/>
    <p:sldId id="707" r:id="rId452"/>
    <p:sldId id="708" r:id="rId453"/>
    <p:sldId id="709" r:id="rId454"/>
    <p:sldId id="710" r:id="rId455"/>
    <p:sldId id="711" r:id="rId456"/>
    <p:sldId id="712" r:id="rId457"/>
    <p:sldId id="713" r:id="rId458"/>
    <p:sldId id="714" r:id="rId459"/>
    <p:sldId id="715" r:id="rId460"/>
    <p:sldId id="716" r:id="rId461"/>
    <p:sldId id="717" r:id="rId462"/>
    <p:sldId id="718" r:id="rId463"/>
    <p:sldId id="719" r:id="rId464"/>
    <p:sldId id="720" r:id="rId465"/>
    <p:sldId id="721" r:id="rId466"/>
    <p:sldId id="722" r:id="rId467"/>
    <p:sldId id="723" r:id="rId468"/>
    <p:sldId id="724" r:id="rId469"/>
    <p:sldId id="725" r:id="rId470"/>
    <p:sldId id="726" r:id="rId471"/>
    <p:sldId id="727" r:id="rId472"/>
    <p:sldId id="728" r:id="rId473"/>
    <p:sldId id="729" r:id="rId474"/>
    <p:sldId id="730" r:id="rId475"/>
    <p:sldId id="731" r:id="rId476"/>
    <p:sldId id="732" r:id="rId477"/>
    <p:sldId id="733" r:id="rId478"/>
    <p:sldId id="734" r:id="rId479"/>
    <p:sldId id="735" r:id="rId4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59" Type="http://schemas.openxmlformats.org/officeDocument/2006/relationships/slide" Target="slides/slide45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460" Type="http://schemas.openxmlformats.org/officeDocument/2006/relationships/slide" Target="slides/slide459.xml"/><Relationship Id="rId461" Type="http://schemas.openxmlformats.org/officeDocument/2006/relationships/slide" Target="slides/slide460.xml"/><Relationship Id="rId462" Type="http://schemas.openxmlformats.org/officeDocument/2006/relationships/slide" Target="slides/slide461.xml"/><Relationship Id="rId463" Type="http://schemas.openxmlformats.org/officeDocument/2006/relationships/slide" Target="slides/slide462.xml"/><Relationship Id="rId464" Type="http://schemas.openxmlformats.org/officeDocument/2006/relationships/slide" Target="slides/slide463.xml"/><Relationship Id="rId465" Type="http://schemas.openxmlformats.org/officeDocument/2006/relationships/slide" Target="slides/slide464.xml"/><Relationship Id="rId466" Type="http://schemas.openxmlformats.org/officeDocument/2006/relationships/slide" Target="slides/slide465.xml"/><Relationship Id="rId467" Type="http://schemas.openxmlformats.org/officeDocument/2006/relationships/slide" Target="slides/slide466.xml"/><Relationship Id="rId468" Type="http://schemas.openxmlformats.org/officeDocument/2006/relationships/slide" Target="slides/slide467.xml"/><Relationship Id="rId469" Type="http://schemas.openxmlformats.org/officeDocument/2006/relationships/slide" Target="slides/slide46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300" Type="http://schemas.openxmlformats.org/officeDocument/2006/relationships/slide" Target="slides/slide299.xml"/><Relationship Id="rId301" Type="http://schemas.openxmlformats.org/officeDocument/2006/relationships/slide" Target="slides/slide300.xml"/><Relationship Id="rId302" Type="http://schemas.openxmlformats.org/officeDocument/2006/relationships/slide" Target="slides/slide301.xml"/><Relationship Id="rId303" Type="http://schemas.openxmlformats.org/officeDocument/2006/relationships/slide" Target="slides/slide302.xml"/><Relationship Id="rId304" Type="http://schemas.openxmlformats.org/officeDocument/2006/relationships/slide" Target="slides/slide303.xml"/><Relationship Id="rId305" Type="http://schemas.openxmlformats.org/officeDocument/2006/relationships/slide" Target="slides/slide304.xml"/><Relationship Id="rId306" Type="http://schemas.openxmlformats.org/officeDocument/2006/relationships/slide" Target="slides/slide305.xml"/><Relationship Id="rId307" Type="http://schemas.openxmlformats.org/officeDocument/2006/relationships/slide" Target="slides/slide306.xml"/><Relationship Id="rId308" Type="http://schemas.openxmlformats.org/officeDocument/2006/relationships/slide" Target="slides/slide307.xml"/><Relationship Id="rId309" Type="http://schemas.openxmlformats.org/officeDocument/2006/relationships/slide" Target="slides/slide308.xml"/><Relationship Id="rId470" Type="http://schemas.openxmlformats.org/officeDocument/2006/relationships/slide" Target="slides/slide469.xml"/><Relationship Id="rId471" Type="http://schemas.openxmlformats.org/officeDocument/2006/relationships/slide" Target="slides/slide470.xml"/><Relationship Id="rId472" Type="http://schemas.openxmlformats.org/officeDocument/2006/relationships/slide" Target="slides/slide471.xml"/><Relationship Id="rId473" Type="http://schemas.openxmlformats.org/officeDocument/2006/relationships/slide" Target="slides/slide472.xml"/><Relationship Id="rId474" Type="http://schemas.openxmlformats.org/officeDocument/2006/relationships/slide" Target="slides/slide473.xml"/><Relationship Id="rId475" Type="http://schemas.openxmlformats.org/officeDocument/2006/relationships/slide" Target="slides/slide474.xml"/><Relationship Id="rId476" Type="http://schemas.openxmlformats.org/officeDocument/2006/relationships/slide" Target="slides/slide475.xml"/><Relationship Id="rId477" Type="http://schemas.openxmlformats.org/officeDocument/2006/relationships/slide" Target="slides/slide476.xml"/><Relationship Id="rId478" Type="http://schemas.openxmlformats.org/officeDocument/2006/relationships/slide" Target="slides/slide477.xml"/><Relationship Id="rId479" Type="http://schemas.openxmlformats.org/officeDocument/2006/relationships/slide" Target="slides/slide47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310" Type="http://schemas.openxmlformats.org/officeDocument/2006/relationships/slide" Target="slides/slide309.xml"/><Relationship Id="rId311" Type="http://schemas.openxmlformats.org/officeDocument/2006/relationships/slide" Target="slides/slide310.xml"/><Relationship Id="rId312" Type="http://schemas.openxmlformats.org/officeDocument/2006/relationships/slide" Target="slides/slide311.xml"/><Relationship Id="rId313" Type="http://schemas.openxmlformats.org/officeDocument/2006/relationships/slide" Target="slides/slide312.xml"/><Relationship Id="rId314" Type="http://schemas.openxmlformats.org/officeDocument/2006/relationships/slide" Target="slides/slide313.xml"/><Relationship Id="rId315" Type="http://schemas.openxmlformats.org/officeDocument/2006/relationships/slide" Target="slides/slide314.xml"/><Relationship Id="rId316" Type="http://schemas.openxmlformats.org/officeDocument/2006/relationships/slide" Target="slides/slide315.xml"/><Relationship Id="rId317" Type="http://schemas.openxmlformats.org/officeDocument/2006/relationships/slide" Target="slides/slide316.xml"/><Relationship Id="rId318" Type="http://schemas.openxmlformats.org/officeDocument/2006/relationships/slide" Target="slides/slide317.xml"/><Relationship Id="rId319" Type="http://schemas.openxmlformats.org/officeDocument/2006/relationships/slide" Target="slides/slide318.xml"/><Relationship Id="rId480" Type="http://schemas.openxmlformats.org/officeDocument/2006/relationships/slide" Target="slides/slide479.xml"/><Relationship Id="rId481" Type="http://schemas.openxmlformats.org/officeDocument/2006/relationships/printerSettings" Target="printerSettings/printerSettings1.bin"/><Relationship Id="rId482" Type="http://schemas.openxmlformats.org/officeDocument/2006/relationships/presProps" Target="presProps.xml"/><Relationship Id="rId483" Type="http://schemas.openxmlformats.org/officeDocument/2006/relationships/viewProps" Target="viewProps.xml"/><Relationship Id="rId484" Type="http://schemas.openxmlformats.org/officeDocument/2006/relationships/theme" Target="theme/theme1.xml"/><Relationship Id="rId48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260" Type="http://schemas.openxmlformats.org/officeDocument/2006/relationships/slide" Target="slides/slide259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320" Type="http://schemas.openxmlformats.org/officeDocument/2006/relationships/slide" Target="slides/slide319.xml"/><Relationship Id="rId321" Type="http://schemas.openxmlformats.org/officeDocument/2006/relationships/slide" Target="slides/slide320.xml"/><Relationship Id="rId322" Type="http://schemas.openxmlformats.org/officeDocument/2006/relationships/slide" Target="slides/slide321.xml"/><Relationship Id="rId323" Type="http://schemas.openxmlformats.org/officeDocument/2006/relationships/slide" Target="slides/slide322.xml"/><Relationship Id="rId324" Type="http://schemas.openxmlformats.org/officeDocument/2006/relationships/slide" Target="slides/slide323.xml"/><Relationship Id="rId325" Type="http://schemas.openxmlformats.org/officeDocument/2006/relationships/slide" Target="slides/slide324.xml"/><Relationship Id="rId326" Type="http://schemas.openxmlformats.org/officeDocument/2006/relationships/slide" Target="slides/slide325.xml"/><Relationship Id="rId327" Type="http://schemas.openxmlformats.org/officeDocument/2006/relationships/slide" Target="slides/slide326.xml"/><Relationship Id="rId328" Type="http://schemas.openxmlformats.org/officeDocument/2006/relationships/slide" Target="slides/slide327.xml"/><Relationship Id="rId329" Type="http://schemas.openxmlformats.org/officeDocument/2006/relationships/slide" Target="slides/slide32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70" Type="http://schemas.openxmlformats.org/officeDocument/2006/relationships/slide" Target="slides/slide269.xml"/><Relationship Id="rId271" Type="http://schemas.openxmlformats.org/officeDocument/2006/relationships/slide" Target="slides/slide270.xml"/><Relationship Id="rId272" Type="http://schemas.openxmlformats.org/officeDocument/2006/relationships/slide" Target="slides/slide271.xml"/><Relationship Id="rId273" Type="http://schemas.openxmlformats.org/officeDocument/2006/relationships/slide" Target="slides/slide272.xml"/><Relationship Id="rId274" Type="http://schemas.openxmlformats.org/officeDocument/2006/relationships/slide" Target="slides/slide273.xml"/><Relationship Id="rId275" Type="http://schemas.openxmlformats.org/officeDocument/2006/relationships/slide" Target="slides/slide274.xml"/><Relationship Id="rId276" Type="http://schemas.openxmlformats.org/officeDocument/2006/relationships/slide" Target="slides/slide275.xml"/><Relationship Id="rId277" Type="http://schemas.openxmlformats.org/officeDocument/2006/relationships/slide" Target="slides/slide276.xml"/><Relationship Id="rId278" Type="http://schemas.openxmlformats.org/officeDocument/2006/relationships/slide" Target="slides/slide277.xml"/><Relationship Id="rId279" Type="http://schemas.openxmlformats.org/officeDocument/2006/relationships/slide" Target="slides/slide278.xml"/><Relationship Id="rId330" Type="http://schemas.openxmlformats.org/officeDocument/2006/relationships/slide" Target="slides/slide329.xml"/><Relationship Id="rId331" Type="http://schemas.openxmlformats.org/officeDocument/2006/relationships/slide" Target="slides/slide330.xml"/><Relationship Id="rId332" Type="http://schemas.openxmlformats.org/officeDocument/2006/relationships/slide" Target="slides/slide331.xml"/><Relationship Id="rId333" Type="http://schemas.openxmlformats.org/officeDocument/2006/relationships/slide" Target="slides/slide332.xml"/><Relationship Id="rId334" Type="http://schemas.openxmlformats.org/officeDocument/2006/relationships/slide" Target="slides/slide333.xml"/><Relationship Id="rId335" Type="http://schemas.openxmlformats.org/officeDocument/2006/relationships/slide" Target="slides/slide334.xml"/><Relationship Id="rId336" Type="http://schemas.openxmlformats.org/officeDocument/2006/relationships/slide" Target="slides/slide335.xml"/><Relationship Id="rId337" Type="http://schemas.openxmlformats.org/officeDocument/2006/relationships/slide" Target="slides/slide336.xml"/><Relationship Id="rId338" Type="http://schemas.openxmlformats.org/officeDocument/2006/relationships/slide" Target="slides/slide337.xml"/><Relationship Id="rId339" Type="http://schemas.openxmlformats.org/officeDocument/2006/relationships/slide" Target="slides/slide33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80" Type="http://schemas.openxmlformats.org/officeDocument/2006/relationships/slide" Target="slides/slide279.xml"/><Relationship Id="rId281" Type="http://schemas.openxmlformats.org/officeDocument/2006/relationships/slide" Target="slides/slide280.xml"/><Relationship Id="rId282" Type="http://schemas.openxmlformats.org/officeDocument/2006/relationships/slide" Target="slides/slide281.xml"/><Relationship Id="rId283" Type="http://schemas.openxmlformats.org/officeDocument/2006/relationships/slide" Target="slides/slide282.xml"/><Relationship Id="rId284" Type="http://schemas.openxmlformats.org/officeDocument/2006/relationships/slide" Target="slides/slide283.xml"/><Relationship Id="rId285" Type="http://schemas.openxmlformats.org/officeDocument/2006/relationships/slide" Target="slides/slide284.xml"/><Relationship Id="rId286" Type="http://schemas.openxmlformats.org/officeDocument/2006/relationships/slide" Target="slides/slide285.xml"/><Relationship Id="rId287" Type="http://schemas.openxmlformats.org/officeDocument/2006/relationships/slide" Target="slides/slide286.xml"/><Relationship Id="rId288" Type="http://schemas.openxmlformats.org/officeDocument/2006/relationships/slide" Target="slides/slide287.xml"/><Relationship Id="rId289" Type="http://schemas.openxmlformats.org/officeDocument/2006/relationships/slide" Target="slides/slide288.xml"/><Relationship Id="rId340" Type="http://schemas.openxmlformats.org/officeDocument/2006/relationships/slide" Target="slides/slide339.xml"/><Relationship Id="rId341" Type="http://schemas.openxmlformats.org/officeDocument/2006/relationships/slide" Target="slides/slide340.xml"/><Relationship Id="rId342" Type="http://schemas.openxmlformats.org/officeDocument/2006/relationships/slide" Target="slides/slide341.xml"/><Relationship Id="rId343" Type="http://schemas.openxmlformats.org/officeDocument/2006/relationships/slide" Target="slides/slide342.xml"/><Relationship Id="rId344" Type="http://schemas.openxmlformats.org/officeDocument/2006/relationships/slide" Target="slides/slide343.xml"/><Relationship Id="rId345" Type="http://schemas.openxmlformats.org/officeDocument/2006/relationships/slide" Target="slides/slide344.xml"/><Relationship Id="rId346" Type="http://schemas.openxmlformats.org/officeDocument/2006/relationships/slide" Target="slides/slide345.xml"/><Relationship Id="rId347" Type="http://schemas.openxmlformats.org/officeDocument/2006/relationships/slide" Target="slides/slide346.xml"/><Relationship Id="rId348" Type="http://schemas.openxmlformats.org/officeDocument/2006/relationships/slide" Target="slides/slide347.xml"/><Relationship Id="rId349" Type="http://schemas.openxmlformats.org/officeDocument/2006/relationships/slide" Target="slides/slide348.xml"/><Relationship Id="rId400" Type="http://schemas.openxmlformats.org/officeDocument/2006/relationships/slide" Target="slides/slide399.xml"/><Relationship Id="rId401" Type="http://schemas.openxmlformats.org/officeDocument/2006/relationships/slide" Target="slides/slide400.xml"/><Relationship Id="rId402" Type="http://schemas.openxmlformats.org/officeDocument/2006/relationships/slide" Target="slides/slide401.xml"/><Relationship Id="rId403" Type="http://schemas.openxmlformats.org/officeDocument/2006/relationships/slide" Target="slides/slide402.xml"/><Relationship Id="rId404" Type="http://schemas.openxmlformats.org/officeDocument/2006/relationships/slide" Target="slides/slide403.xml"/><Relationship Id="rId405" Type="http://schemas.openxmlformats.org/officeDocument/2006/relationships/slide" Target="slides/slide404.xml"/><Relationship Id="rId406" Type="http://schemas.openxmlformats.org/officeDocument/2006/relationships/slide" Target="slides/slide405.xml"/><Relationship Id="rId407" Type="http://schemas.openxmlformats.org/officeDocument/2006/relationships/slide" Target="slides/slide406.xml"/><Relationship Id="rId408" Type="http://schemas.openxmlformats.org/officeDocument/2006/relationships/slide" Target="slides/slide407.xml"/><Relationship Id="rId409" Type="http://schemas.openxmlformats.org/officeDocument/2006/relationships/slide" Target="slides/slide40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90" Type="http://schemas.openxmlformats.org/officeDocument/2006/relationships/slide" Target="slides/slide289.xml"/><Relationship Id="rId291" Type="http://schemas.openxmlformats.org/officeDocument/2006/relationships/slide" Target="slides/slide290.xml"/><Relationship Id="rId292" Type="http://schemas.openxmlformats.org/officeDocument/2006/relationships/slide" Target="slides/slide291.xml"/><Relationship Id="rId293" Type="http://schemas.openxmlformats.org/officeDocument/2006/relationships/slide" Target="slides/slide292.xml"/><Relationship Id="rId294" Type="http://schemas.openxmlformats.org/officeDocument/2006/relationships/slide" Target="slides/slide293.xml"/><Relationship Id="rId295" Type="http://schemas.openxmlformats.org/officeDocument/2006/relationships/slide" Target="slides/slide294.xml"/><Relationship Id="rId296" Type="http://schemas.openxmlformats.org/officeDocument/2006/relationships/slide" Target="slides/slide295.xml"/><Relationship Id="rId297" Type="http://schemas.openxmlformats.org/officeDocument/2006/relationships/slide" Target="slides/slide296.xml"/><Relationship Id="rId298" Type="http://schemas.openxmlformats.org/officeDocument/2006/relationships/slide" Target="slides/slide297.xml"/><Relationship Id="rId299" Type="http://schemas.openxmlformats.org/officeDocument/2006/relationships/slide" Target="slides/slide298.xml"/><Relationship Id="rId350" Type="http://schemas.openxmlformats.org/officeDocument/2006/relationships/slide" Target="slides/slide349.xml"/><Relationship Id="rId351" Type="http://schemas.openxmlformats.org/officeDocument/2006/relationships/slide" Target="slides/slide350.xml"/><Relationship Id="rId352" Type="http://schemas.openxmlformats.org/officeDocument/2006/relationships/slide" Target="slides/slide351.xml"/><Relationship Id="rId353" Type="http://schemas.openxmlformats.org/officeDocument/2006/relationships/slide" Target="slides/slide352.xml"/><Relationship Id="rId354" Type="http://schemas.openxmlformats.org/officeDocument/2006/relationships/slide" Target="slides/slide353.xml"/><Relationship Id="rId355" Type="http://schemas.openxmlformats.org/officeDocument/2006/relationships/slide" Target="slides/slide354.xml"/><Relationship Id="rId356" Type="http://schemas.openxmlformats.org/officeDocument/2006/relationships/slide" Target="slides/slide355.xml"/><Relationship Id="rId357" Type="http://schemas.openxmlformats.org/officeDocument/2006/relationships/slide" Target="slides/slide356.xml"/><Relationship Id="rId358" Type="http://schemas.openxmlformats.org/officeDocument/2006/relationships/slide" Target="slides/slide357.xml"/><Relationship Id="rId359" Type="http://schemas.openxmlformats.org/officeDocument/2006/relationships/slide" Target="slides/slide358.xml"/><Relationship Id="rId410" Type="http://schemas.openxmlformats.org/officeDocument/2006/relationships/slide" Target="slides/slide409.xml"/><Relationship Id="rId411" Type="http://schemas.openxmlformats.org/officeDocument/2006/relationships/slide" Target="slides/slide410.xml"/><Relationship Id="rId412" Type="http://schemas.openxmlformats.org/officeDocument/2006/relationships/slide" Target="slides/slide411.xml"/><Relationship Id="rId413" Type="http://schemas.openxmlformats.org/officeDocument/2006/relationships/slide" Target="slides/slide412.xml"/><Relationship Id="rId414" Type="http://schemas.openxmlformats.org/officeDocument/2006/relationships/slide" Target="slides/slide413.xml"/><Relationship Id="rId415" Type="http://schemas.openxmlformats.org/officeDocument/2006/relationships/slide" Target="slides/slide414.xml"/><Relationship Id="rId416" Type="http://schemas.openxmlformats.org/officeDocument/2006/relationships/slide" Target="slides/slide415.xml"/><Relationship Id="rId417" Type="http://schemas.openxmlformats.org/officeDocument/2006/relationships/slide" Target="slides/slide416.xml"/><Relationship Id="rId418" Type="http://schemas.openxmlformats.org/officeDocument/2006/relationships/slide" Target="slides/slide417.xml"/><Relationship Id="rId419" Type="http://schemas.openxmlformats.org/officeDocument/2006/relationships/slide" Target="slides/slide41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60" Type="http://schemas.openxmlformats.org/officeDocument/2006/relationships/slide" Target="slides/slide359.xml"/><Relationship Id="rId361" Type="http://schemas.openxmlformats.org/officeDocument/2006/relationships/slide" Target="slides/slide360.xml"/><Relationship Id="rId362" Type="http://schemas.openxmlformats.org/officeDocument/2006/relationships/slide" Target="slides/slide361.xml"/><Relationship Id="rId363" Type="http://schemas.openxmlformats.org/officeDocument/2006/relationships/slide" Target="slides/slide362.xml"/><Relationship Id="rId364" Type="http://schemas.openxmlformats.org/officeDocument/2006/relationships/slide" Target="slides/slide363.xml"/><Relationship Id="rId365" Type="http://schemas.openxmlformats.org/officeDocument/2006/relationships/slide" Target="slides/slide364.xml"/><Relationship Id="rId366" Type="http://schemas.openxmlformats.org/officeDocument/2006/relationships/slide" Target="slides/slide365.xml"/><Relationship Id="rId367" Type="http://schemas.openxmlformats.org/officeDocument/2006/relationships/slide" Target="slides/slide366.xml"/><Relationship Id="rId368" Type="http://schemas.openxmlformats.org/officeDocument/2006/relationships/slide" Target="slides/slide367.xml"/><Relationship Id="rId369" Type="http://schemas.openxmlformats.org/officeDocument/2006/relationships/slide" Target="slides/slide368.xml"/><Relationship Id="rId420" Type="http://schemas.openxmlformats.org/officeDocument/2006/relationships/slide" Target="slides/slide419.xml"/><Relationship Id="rId421" Type="http://schemas.openxmlformats.org/officeDocument/2006/relationships/slide" Target="slides/slide420.xml"/><Relationship Id="rId422" Type="http://schemas.openxmlformats.org/officeDocument/2006/relationships/slide" Target="slides/slide421.xml"/><Relationship Id="rId423" Type="http://schemas.openxmlformats.org/officeDocument/2006/relationships/slide" Target="slides/slide422.xml"/><Relationship Id="rId424" Type="http://schemas.openxmlformats.org/officeDocument/2006/relationships/slide" Target="slides/slide423.xml"/><Relationship Id="rId425" Type="http://schemas.openxmlformats.org/officeDocument/2006/relationships/slide" Target="slides/slide424.xml"/><Relationship Id="rId426" Type="http://schemas.openxmlformats.org/officeDocument/2006/relationships/slide" Target="slides/slide425.xml"/><Relationship Id="rId427" Type="http://schemas.openxmlformats.org/officeDocument/2006/relationships/slide" Target="slides/slide426.xml"/><Relationship Id="rId428" Type="http://schemas.openxmlformats.org/officeDocument/2006/relationships/slide" Target="slides/slide427.xml"/><Relationship Id="rId429" Type="http://schemas.openxmlformats.org/officeDocument/2006/relationships/slide" Target="slides/slide42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370" Type="http://schemas.openxmlformats.org/officeDocument/2006/relationships/slide" Target="slides/slide369.xml"/><Relationship Id="rId371" Type="http://schemas.openxmlformats.org/officeDocument/2006/relationships/slide" Target="slides/slide370.xml"/><Relationship Id="rId372" Type="http://schemas.openxmlformats.org/officeDocument/2006/relationships/slide" Target="slides/slide371.xml"/><Relationship Id="rId373" Type="http://schemas.openxmlformats.org/officeDocument/2006/relationships/slide" Target="slides/slide372.xml"/><Relationship Id="rId374" Type="http://schemas.openxmlformats.org/officeDocument/2006/relationships/slide" Target="slides/slide373.xml"/><Relationship Id="rId375" Type="http://schemas.openxmlformats.org/officeDocument/2006/relationships/slide" Target="slides/slide374.xml"/><Relationship Id="rId376" Type="http://schemas.openxmlformats.org/officeDocument/2006/relationships/slide" Target="slides/slide375.xml"/><Relationship Id="rId377" Type="http://schemas.openxmlformats.org/officeDocument/2006/relationships/slide" Target="slides/slide376.xml"/><Relationship Id="rId378" Type="http://schemas.openxmlformats.org/officeDocument/2006/relationships/slide" Target="slides/slide377.xml"/><Relationship Id="rId379" Type="http://schemas.openxmlformats.org/officeDocument/2006/relationships/slide" Target="slides/slide378.xml"/><Relationship Id="rId430" Type="http://schemas.openxmlformats.org/officeDocument/2006/relationships/slide" Target="slides/slide429.xml"/><Relationship Id="rId431" Type="http://schemas.openxmlformats.org/officeDocument/2006/relationships/slide" Target="slides/slide430.xml"/><Relationship Id="rId432" Type="http://schemas.openxmlformats.org/officeDocument/2006/relationships/slide" Target="slides/slide431.xml"/><Relationship Id="rId433" Type="http://schemas.openxmlformats.org/officeDocument/2006/relationships/slide" Target="slides/slide432.xml"/><Relationship Id="rId434" Type="http://schemas.openxmlformats.org/officeDocument/2006/relationships/slide" Target="slides/slide433.xml"/><Relationship Id="rId435" Type="http://schemas.openxmlformats.org/officeDocument/2006/relationships/slide" Target="slides/slide434.xml"/><Relationship Id="rId436" Type="http://schemas.openxmlformats.org/officeDocument/2006/relationships/slide" Target="slides/slide435.xml"/><Relationship Id="rId437" Type="http://schemas.openxmlformats.org/officeDocument/2006/relationships/slide" Target="slides/slide436.xml"/><Relationship Id="rId438" Type="http://schemas.openxmlformats.org/officeDocument/2006/relationships/slide" Target="slides/slide437.xml"/><Relationship Id="rId439" Type="http://schemas.openxmlformats.org/officeDocument/2006/relationships/slide" Target="slides/slide43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380" Type="http://schemas.openxmlformats.org/officeDocument/2006/relationships/slide" Target="slides/slide379.xml"/><Relationship Id="rId381" Type="http://schemas.openxmlformats.org/officeDocument/2006/relationships/slide" Target="slides/slide380.xml"/><Relationship Id="rId382" Type="http://schemas.openxmlformats.org/officeDocument/2006/relationships/slide" Target="slides/slide381.xml"/><Relationship Id="rId383" Type="http://schemas.openxmlformats.org/officeDocument/2006/relationships/slide" Target="slides/slide382.xml"/><Relationship Id="rId384" Type="http://schemas.openxmlformats.org/officeDocument/2006/relationships/slide" Target="slides/slide383.xml"/><Relationship Id="rId385" Type="http://schemas.openxmlformats.org/officeDocument/2006/relationships/slide" Target="slides/slide384.xml"/><Relationship Id="rId386" Type="http://schemas.openxmlformats.org/officeDocument/2006/relationships/slide" Target="slides/slide385.xml"/><Relationship Id="rId387" Type="http://schemas.openxmlformats.org/officeDocument/2006/relationships/slide" Target="slides/slide386.xml"/><Relationship Id="rId388" Type="http://schemas.openxmlformats.org/officeDocument/2006/relationships/slide" Target="slides/slide387.xml"/><Relationship Id="rId389" Type="http://schemas.openxmlformats.org/officeDocument/2006/relationships/slide" Target="slides/slide388.xml"/><Relationship Id="rId440" Type="http://schemas.openxmlformats.org/officeDocument/2006/relationships/slide" Target="slides/slide439.xml"/><Relationship Id="rId441" Type="http://schemas.openxmlformats.org/officeDocument/2006/relationships/slide" Target="slides/slide440.xml"/><Relationship Id="rId442" Type="http://schemas.openxmlformats.org/officeDocument/2006/relationships/slide" Target="slides/slide441.xml"/><Relationship Id="rId443" Type="http://schemas.openxmlformats.org/officeDocument/2006/relationships/slide" Target="slides/slide442.xml"/><Relationship Id="rId444" Type="http://schemas.openxmlformats.org/officeDocument/2006/relationships/slide" Target="slides/slide443.xml"/><Relationship Id="rId445" Type="http://schemas.openxmlformats.org/officeDocument/2006/relationships/slide" Target="slides/slide444.xml"/><Relationship Id="rId446" Type="http://schemas.openxmlformats.org/officeDocument/2006/relationships/slide" Target="slides/slide445.xml"/><Relationship Id="rId447" Type="http://schemas.openxmlformats.org/officeDocument/2006/relationships/slide" Target="slides/slide446.xml"/><Relationship Id="rId448" Type="http://schemas.openxmlformats.org/officeDocument/2006/relationships/slide" Target="slides/slide447.xml"/><Relationship Id="rId449" Type="http://schemas.openxmlformats.org/officeDocument/2006/relationships/slide" Target="slides/slide44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390" Type="http://schemas.openxmlformats.org/officeDocument/2006/relationships/slide" Target="slides/slide389.xml"/><Relationship Id="rId391" Type="http://schemas.openxmlformats.org/officeDocument/2006/relationships/slide" Target="slides/slide390.xml"/><Relationship Id="rId392" Type="http://schemas.openxmlformats.org/officeDocument/2006/relationships/slide" Target="slides/slide391.xml"/><Relationship Id="rId393" Type="http://schemas.openxmlformats.org/officeDocument/2006/relationships/slide" Target="slides/slide392.xml"/><Relationship Id="rId394" Type="http://schemas.openxmlformats.org/officeDocument/2006/relationships/slide" Target="slides/slide393.xml"/><Relationship Id="rId395" Type="http://schemas.openxmlformats.org/officeDocument/2006/relationships/slide" Target="slides/slide394.xml"/><Relationship Id="rId396" Type="http://schemas.openxmlformats.org/officeDocument/2006/relationships/slide" Target="slides/slide395.xml"/><Relationship Id="rId397" Type="http://schemas.openxmlformats.org/officeDocument/2006/relationships/slide" Target="slides/slide396.xml"/><Relationship Id="rId398" Type="http://schemas.openxmlformats.org/officeDocument/2006/relationships/slide" Target="slides/slide397.xml"/><Relationship Id="rId399" Type="http://schemas.openxmlformats.org/officeDocument/2006/relationships/slide" Target="slides/slide398.xml"/><Relationship Id="rId450" Type="http://schemas.openxmlformats.org/officeDocument/2006/relationships/slide" Target="slides/slide449.xml"/><Relationship Id="rId451" Type="http://schemas.openxmlformats.org/officeDocument/2006/relationships/slide" Target="slides/slide450.xml"/><Relationship Id="rId452" Type="http://schemas.openxmlformats.org/officeDocument/2006/relationships/slide" Target="slides/slide451.xml"/><Relationship Id="rId453" Type="http://schemas.openxmlformats.org/officeDocument/2006/relationships/slide" Target="slides/slide452.xml"/><Relationship Id="rId454" Type="http://schemas.openxmlformats.org/officeDocument/2006/relationships/slide" Target="slides/slide453.xml"/><Relationship Id="rId455" Type="http://schemas.openxmlformats.org/officeDocument/2006/relationships/slide" Target="slides/slide454.xml"/><Relationship Id="rId456" Type="http://schemas.openxmlformats.org/officeDocument/2006/relationships/slide" Target="slides/slide455.xml"/><Relationship Id="rId457" Type="http://schemas.openxmlformats.org/officeDocument/2006/relationships/slide" Target="slides/slide456.xml"/><Relationship Id="rId458" Type="http://schemas.openxmlformats.org/officeDocument/2006/relationships/slide" Target="slides/slide4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Foglio_di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Foglio_di_Microsoft_Excel10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0.xml"/><Relationship Id="rId2" Type="http://schemas.openxmlformats.org/officeDocument/2006/relationships/package" Target="../embeddings/Foglio_di_Microsoft_Excel100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1.xml"/><Relationship Id="rId2" Type="http://schemas.openxmlformats.org/officeDocument/2006/relationships/package" Target="../embeddings/Foglio_di_Microsoft_Excel101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2.xml"/><Relationship Id="rId2" Type="http://schemas.openxmlformats.org/officeDocument/2006/relationships/package" Target="../embeddings/Foglio_di_Microsoft_Excel102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3.xml"/><Relationship Id="rId2" Type="http://schemas.openxmlformats.org/officeDocument/2006/relationships/package" Target="../embeddings/Foglio_di_Microsoft_Excel103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4.xml"/><Relationship Id="rId2" Type="http://schemas.openxmlformats.org/officeDocument/2006/relationships/package" Target="../embeddings/Foglio_di_Microsoft_Excel104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5.xml"/><Relationship Id="rId2" Type="http://schemas.openxmlformats.org/officeDocument/2006/relationships/package" Target="../embeddings/Foglio_di_Microsoft_Excel105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6.xml"/><Relationship Id="rId2" Type="http://schemas.openxmlformats.org/officeDocument/2006/relationships/package" Target="../embeddings/Foglio_di_Microsoft_Excel106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7.xml"/><Relationship Id="rId2" Type="http://schemas.openxmlformats.org/officeDocument/2006/relationships/package" Target="../embeddings/Foglio_di_Microsoft_Excel107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8.xml"/><Relationship Id="rId2" Type="http://schemas.openxmlformats.org/officeDocument/2006/relationships/package" Target="../embeddings/Foglio_di_Microsoft_Excel108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9.xml"/><Relationship Id="rId2" Type="http://schemas.openxmlformats.org/officeDocument/2006/relationships/package" Target="../embeddings/Foglio_di_Microsoft_Excel10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package" Target="../embeddings/Foglio_di_Microsoft_Excel11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0.xml"/><Relationship Id="rId2" Type="http://schemas.openxmlformats.org/officeDocument/2006/relationships/package" Target="../embeddings/Foglio_di_Microsoft_Excel110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1.xml"/><Relationship Id="rId2" Type="http://schemas.openxmlformats.org/officeDocument/2006/relationships/package" Target="../embeddings/Foglio_di_Microsoft_Excel111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2.xml"/><Relationship Id="rId2" Type="http://schemas.openxmlformats.org/officeDocument/2006/relationships/package" Target="../embeddings/Foglio_di_Microsoft_Excel112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3.xml"/><Relationship Id="rId2" Type="http://schemas.openxmlformats.org/officeDocument/2006/relationships/package" Target="../embeddings/Foglio_di_Microsoft_Excel113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4.xml"/><Relationship Id="rId2" Type="http://schemas.openxmlformats.org/officeDocument/2006/relationships/package" Target="../embeddings/Foglio_di_Microsoft_Excel114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5.xml"/><Relationship Id="rId2" Type="http://schemas.openxmlformats.org/officeDocument/2006/relationships/package" Target="../embeddings/Foglio_di_Microsoft_Excel115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6.xml"/><Relationship Id="rId2" Type="http://schemas.openxmlformats.org/officeDocument/2006/relationships/package" Target="../embeddings/Foglio_di_Microsoft_Excel116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7.xml"/><Relationship Id="rId2" Type="http://schemas.openxmlformats.org/officeDocument/2006/relationships/package" Target="../embeddings/Foglio_di_Microsoft_Excel117.xlsx"/></Relationships>
</file>

<file path=ppt/charts/_rels/chart1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8.xml"/><Relationship Id="rId2" Type="http://schemas.openxmlformats.org/officeDocument/2006/relationships/package" Target="../embeddings/Foglio_di_Microsoft_Excel118.xlsx"/></Relationships>
</file>

<file path=ppt/charts/_rels/chart1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9.xml"/><Relationship Id="rId2" Type="http://schemas.openxmlformats.org/officeDocument/2006/relationships/package" Target="../embeddings/Foglio_di_Microsoft_Excel11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Foglio_di_Microsoft_Excel12.xlsx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0.xml"/><Relationship Id="rId2" Type="http://schemas.openxmlformats.org/officeDocument/2006/relationships/package" Target="../embeddings/Foglio_di_Microsoft_Excel120.xlsx"/></Relationships>
</file>

<file path=ppt/charts/_rels/chart1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1.xml"/><Relationship Id="rId2" Type="http://schemas.openxmlformats.org/officeDocument/2006/relationships/package" Target="../embeddings/Foglio_di_Microsoft_Excel121.xlsx"/></Relationships>
</file>

<file path=ppt/charts/_rels/chart1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2.xml"/><Relationship Id="rId2" Type="http://schemas.openxmlformats.org/officeDocument/2006/relationships/package" Target="../embeddings/Foglio_di_Microsoft_Excel122.xlsx"/></Relationships>
</file>

<file path=ppt/charts/_rels/chart1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3.xml"/><Relationship Id="rId2" Type="http://schemas.openxmlformats.org/officeDocument/2006/relationships/package" Target="../embeddings/Foglio_di_Microsoft_Excel123.xlsx"/></Relationships>
</file>

<file path=ppt/charts/_rels/chart1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4.xml"/><Relationship Id="rId2" Type="http://schemas.openxmlformats.org/officeDocument/2006/relationships/package" Target="../embeddings/Foglio_di_Microsoft_Excel124.xlsx"/></Relationships>
</file>

<file path=ppt/charts/_rels/chart1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5.xml"/><Relationship Id="rId2" Type="http://schemas.openxmlformats.org/officeDocument/2006/relationships/package" Target="../embeddings/Foglio_di_Microsoft_Excel125.xlsx"/></Relationships>
</file>

<file path=ppt/charts/_rels/chart1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6.xml"/><Relationship Id="rId2" Type="http://schemas.openxmlformats.org/officeDocument/2006/relationships/package" Target="../embeddings/Foglio_di_Microsoft_Excel126.xlsx"/></Relationships>
</file>

<file path=ppt/charts/_rels/chart1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7.xml"/><Relationship Id="rId2" Type="http://schemas.openxmlformats.org/officeDocument/2006/relationships/package" Target="../embeddings/Foglio_di_Microsoft_Excel127.xlsx"/></Relationships>
</file>

<file path=ppt/charts/_rels/chart1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8.xml"/><Relationship Id="rId2" Type="http://schemas.openxmlformats.org/officeDocument/2006/relationships/package" Target="../embeddings/Foglio_di_Microsoft_Excel128.xlsx"/></Relationships>
</file>

<file path=ppt/charts/_rels/chart1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9.xml"/><Relationship Id="rId2" Type="http://schemas.openxmlformats.org/officeDocument/2006/relationships/package" Target="../embeddings/Foglio_di_Microsoft_Excel12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package" Target="../embeddings/Foglio_di_Microsoft_Excel13.xlsx"/></Relationships>
</file>

<file path=ppt/charts/_rels/chart1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0.xml"/><Relationship Id="rId2" Type="http://schemas.openxmlformats.org/officeDocument/2006/relationships/package" Target="../embeddings/Foglio_di_Microsoft_Excel130.xlsx"/></Relationships>
</file>

<file path=ppt/charts/_rels/chart1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1.xml"/><Relationship Id="rId2" Type="http://schemas.openxmlformats.org/officeDocument/2006/relationships/package" Target="../embeddings/Foglio_di_Microsoft_Excel131.xlsx"/></Relationships>
</file>

<file path=ppt/charts/_rels/chart1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2.xml"/><Relationship Id="rId2" Type="http://schemas.openxmlformats.org/officeDocument/2006/relationships/package" Target="../embeddings/Foglio_di_Microsoft_Excel132.xlsx"/></Relationships>
</file>

<file path=ppt/charts/_rels/chart1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3.xml"/><Relationship Id="rId2" Type="http://schemas.openxmlformats.org/officeDocument/2006/relationships/package" Target="../embeddings/Foglio_di_Microsoft_Excel133.xlsx"/></Relationships>
</file>

<file path=ppt/charts/_rels/chart1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4.xml"/><Relationship Id="rId2" Type="http://schemas.openxmlformats.org/officeDocument/2006/relationships/package" Target="../embeddings/Foglio_di_Microsoft_Excel134.xlsx"/></Relationships>
</file>

<file path=ppt/charts/_rels/chart1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5.xml"/><Relationship Id="rId2" Type="http://schemas.openxmlformats.org/officeDocument/2006/relationships/package" Target="../embeddings/Foglio_di_Microsoft_Excel135.xlsx"/></Relationships>
</file>

<file path=ppt/charts/_rels/chart1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6.xml"/><Relationship Id="rId2" Type="http://schemas.openxmlformats.org/officeDocument/2006/relationships/package" Target="../embeddings/Foglio_di_Microsoft_Excel136.xlsx"/></Relationships>
</file>

<file path=ppt/charts/_rels/chart1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7.xml"/><Relationship Id="rId2" Type="http://schemas.openxmlformats.org/officeDocument/2006/relationships/package" Target="../embeddings/Foglio_di_Microsoft_Excel137.xlsx"/></Relationships>
</file>

<file path=ppt/charts/_rels/chart1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8.xml"/><Relationship Id="rId2" Type="http://schemas.openxmlformats.org/officeDocument/2006/relationships/package" Target="../embeddings/Foglio_di_Microsoft_Excel138.xlsx"/></Relationships>
</file>

<file path=ppt/charts/_rels/chart1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9.xml"/><Relationship Id="rId2" Type="http://schemas.openxmlformats.org/officeDocument/2006/relationships/package" Target="../embeddings/Foglio_di_Microsoft_Excel13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package" Target="../embeddings/Foglio_di_Microsoft_Excel14.xlsx"/></Relationships>
</file>

<file path=ppt/charts/_rels/chart1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0.xml"/><Relationship Id="rId2" Type="http://schemas.openxmlformats.org/officeDocument/2006/relationships/package" Target="../embeddings/Foglio_di_Microsoft_Excel140.xlsx"/></Relationships>
</file>

<file path=ppt/charts/_rels/chart1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1.xml"/><Relationship Id="rId2" Type="http://schemas.openxmlformats.org/officeDocument/2006/relationships/package" Target="../embeddings/Foglio_di_Microsoft_Excel141.xlsx"/></Relationships>
</file>

<file path=ppt/charts/_rels/chart1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2.xml"/><Relationship Id="rId2" Type="http://schemas.openxmlformats.org/officeDocument/2006/relationships/package" Target="../embeddings/Foglio_di_Microsoft_Excel142.xlsx"/></Relationships>
</file>

<file path=ppt/charts/_rels/chart1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3.xml"/><Relationship Id="rId2" Type="http://schemas.openxmlformats.org/officeDocument/2006/relationships/package" Target="../embeddings/Foglio_di_Microsoft_Excel143.xlsx"/></Relationships>
</file>

<file path=ppt/charts/_rels/chart1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4.xml"/><Relationship Id="rId2" Type="http://schemas.openxmlformats.org/officeDocument/2006/relationships/package" Target="../embeddings/Foglio_di_Microsoft_Excel144.xlsx"/></Relationships>
</file>

<file path=ppt/charts/_rels/chart1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5.xml"/><Relationship Id="rId2" Type="http://schemas.openxmlformats.org/officeDocument/2006/relationships/package" Target="../embeddings/Foglio_di_Microsoft_Excel145.xlsx"/></Relationships>
</file>

<file path=ppt/charts/_rels/chart1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6.xml"/><Relationship Id="rId2" Type="http://schemas.openxmlformats.org/officeDocument/2006/relationships/package" Target="../embeddings/Foglio_di_Microsoft_Excel146.xlsx"/></Relationships>
</file>

<file path=ppt/charts/_rels/chart1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7.xml"/><Relationship Id="rId2" Type="http://schemas.openxmlformats.org/officeDocument/2006/relationships/package" Target="../embeddings/Foglio_di_Microsoft_Excel147.xlsx"/></Relationships>
</file>

<file path=ppt/charts/_rels/chart1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8.xml"/><Relationship Id="rId2" Type="http://schemas.openxmlformats.org/officeDocument/2006/relationships/package" Target="../embeddings/Foglio_di_Microsoft_Excel148.xlsx"/></Relationships>
</file>

<file path=ppt/charts/_rels/chart1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9.xml"/><Relationship Id="rId2" Type="http://schemas.openxmlformats.org/officeDocument/2006/relationships/package" Target="../embeddings/Foglio_di_Microsoft_Excel149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package" Target="../embeddings/Foglio_di_Microsoft_Excel15.xlsx"/></Relationships>
</file>

<file path=ppt/charts/_rels/chart1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0.xml"/><Relationship Id="rId2" Type="http://schemas.openxmlformats.org/officeDocument/2006/relationships/package" Target="../embeddings/Foglio_di_Microsoft_Excel150.xlsx"/></Relationships>
</file>

<file path=ppt/charts/_rels/chart1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1.xml"/><Relationship Id="rId2" Type="http://schemas.openxmlformats.org/officeDocument/2006/relationships/package" Target="../embeddings/Foglio_di_Microsoft_Excel151.xlsx"/></Relationships>
</file>

<file path=ppt/charts/_rels/chart1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2.xml"/><Relationship Id="rId2" Type="http://schemas.openxmlformats.org/officeDocument/2006/relationships/package" Target="../embeddings/Foglio_di_Microsoft_Excel152.xlsx"/></Relationships>
</file>

<file path=ppt/charts/_rels/chart1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3.xml"/><Relationship Id="rId2" Type="http://schemas.openxmlformats.org/officeDocument/2006/relationships/package" Target="../embeddings/Foglio_di_Microsoft_Excel153.xlsx"/></Relationships>
</file>

<file path=ppt/charts/_rels/chart1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4.xml"/><Relationship Id="rId2" Type="http://schemas.openxmlformats.org/officeDocument/2006/relationships/package" Target="../embeddings/Foglio_di_Microsoft_Excel154.xlsx"/></Relationships>
</file>

<file path=ppt/charts/_rels/chart1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5.xml"/><Relationship Id="rId2" Type="http://schemas.openxmlformats.org/officeDocument/2006/relationships/package" Target="../embeddings/Foglio_di_Microsoft_Excel155.xlsx"/></Relationships>
</file>

<file path=ppt/charts/_rels/chart1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6.xml"/><Relationship Id="rId2" Type="http://schemas.openxmlformats.org/officeDocument/2006/relationships/package" Target="../embeddings/Foglio_di_Microsoft_Excel156.xlsx"/></Relationships>
</file>

<file path=ppt/charts/_rels/chart1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7.xml"/><Relationship Id="rId2" Type="http://schemas.openxmlformats.org/officeDocument/2006/relationships/package" Target="../embeddings/Foglio_di_Microsoft_Excel157.xlsx"/></Relationships>
</file>

<file path=ppt/charts/_rels/chart1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8.xml"/><Relationship Id="rId2" Type="http://schemas.openxmlformats.org/officeDocument/2006/relationships/package" Target="../embeddings/Foglio_di_Microsoft_Excel158.xlsx"/></Relationships>
</file>

<file path=ppt/charts/_rels/chart15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9.xml"/><Relationship Id="rId2" Type="http://schemas.openxmlformats.org/officeDocument/2006/relationships/package" Target="../embeddings/Foglio_di_Microsoft_Excel159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package" Target="../embeddings/Foglio_di_Microsoft_Excel16.xlsx"/></Relationships>
</file>

<file path=ppt/charts/_rels/chart1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0.xml"/><Relationship Id="rId2" Type="http://schemas.openxmlformats.org/officeDocument/2006/relationships/package" Target="../embeddings/Foglio_di_Microsoft_Excel160.xlsx"/></Relationships>
</file>

<file path=ppt/charts/_rels/chart1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1.xml"/><Relationship Id="rId2" Type="http://schemas.openxmlformats.org/officeDocument/2006/relationships/package" Target="../embeddings/Foglio_di_Microsoft_Excel161.xlsx"/></Relationships>
</file>

<file path=ppt/charts/_rels/chart1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2.xml"/><Relationship Id="rId2" Type="http://schemas.openxmlformats.org/officeDocument/2006/relationships/package" Target="../embeddings/Foglio_di_Microsoft_Excel162.xlsx"/></Relationships>
</file>

<file path=ppt/charts/_rels/chart1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3.xml"/><Relationship Id="rId2" Type="http://schemas.openxmlformats.org/officeDocument/2006/relationships/package" Target="../embeddings/Foglio_di_Microsoft_Excel163.xlsx"/></Relationships>
</file>

<file path=ppt/charts/_rels/chart16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4.xml"/><Relationship Id="rId2" Type="http://schemas.openxmlformats.org/officeDocument/2006/relationships/package" Target="../embeddings/Foglio_di_Microsoft_Excel164.xlsx"/></Relationships>
</file>

<file path=ppt/charts/_rels/chart16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5.xml"/><Relationship Id="rId2" Type="http://schemas.openxmlformats.org/officeDocument/2006/relationships/package" Target="../embeddings/Foglio_di_Microsoft_Excel165.xlsx"/></Relationships>
</file>

<file path=ppt/charts/_rels/chart16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6.xml"/><Relationship Id="rId2" Type="http://schemas.openxmlformats.org/officeDocument/2006/relationships/package" Target="../embeddings/Foglio_di_Microsoft_Excel166.xlsx"/></Relationships>
</file>

<file path=ppt/charts/_rels/chart1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7.xml"/><Relationship Id="rId2" Type="http://schemas.openxmlformats.org/officeDocument/2006/relationships/package" Target="../embeddings/Foglio_di_Microsoft_Excel167.xlsx"/></Relationships>
</file>

<file path=ppt/charts/_rels/chart16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8.xml"/><Relationship Id="rId2" Type="http://schemas.openxmlformats.org/officeDocument/2006/relationships/package" Target="../embeddings/Foglio_di_Microsoft_Excel168.xlsx"/></Relationships>
</file>

<file path=ppt/charts/_rels/chart16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9.xml"/><Relationship Id="rId2" Type="http://schemas.openxmlformats.org/officeDocument/2006/relationships/package" Target="../embeddings/Foglio_di_Microsoft_Excel169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package" Target="../embeddings/Foglio_di_Microsoft_Excel17.xlsx"/></Relationships>
</file>

<file path=ppt/charts/_rels/chart17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0.xml"/><Relationship Id="rId2" Type="http://schemas.openxmlformats.org/officeDocument/2006/relationships/package" Target="../embeddings/Foglio_di_Microsoft_Excel170.xlsx"/></Relationships>
</file>

<file path=ppt/charts/_rels/chart17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1.xml"/><Relationship Id="rId2" Type="http://schemas.openxmlformats.org/officeDocument/2006/relationships/package" Target="../embeddings/Foglio_di_Microsoft_Excel171.xlsx"/></Relationships>
</file>

<file path=ppt/charts/_rels/chart17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2.xml"/><Relationship Id="rId2" Type="http://schemas.openxmlformats.org/officeDocument/2006/relationships/package" Target="../embeddings/Foglio_di_Microsoft_Excel172.xlsx"/></Relationships>
</file>

<file path=ppt/charts/_rels/chart17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3.xml"/><Relationship Id="rId2" Type="http://schemas.openxmlformats.org/officeDocument/2006/relationships/package" Target="../embeddings/Foglio_di_Microsoft_Excel173.xlsx"/></Relationships>
</file>

<file path=ppt/charts/_rels/chart17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4.xml"/><Relationship Id="rId2" Type="http://schemas.openxmlformats.org/officeDocument/2006/relationships/package" Target="../embeddings/Foglio_di_Microsoft_Excel174.xlsx"/></Relationships>
</file>

<file path=ppt/charts/_rels/chart17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5.xml"/><Relationship Id="rId2" Type="http://schemas.openxmlformats.org/officeDocument/2006/relationships/package" Target="../embeddings/Foglio_di_Microsoft_Excel175.xlsx"/></Relationships>
</file>

<file path=ppt/charts/_rels/chart1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6.xml"/><Relationship Id="rId2" Type="http://schemas.openxmlformats.org/officeDocument/2006/relationships/package" Target="../embeddings/Foglio_di_Microsoft_Excel176.xlsx"/></Relationships>
</file>

<file path=ppt/charts/_rels/chart17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7.xml"/><Relationship Id="rId2" Type="http://schemas.openxmlformats.org/officeDocument/2006/relationships/package" Target="../embeddings/Foglio_di_Microsoft_Excel177.xlsx"/></Relationships>
</file>

<file path=ppt/charts/_rels/chart17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8.xml"/><Relationship Id="rId2" Type="http://schemas.openxmlformats.org/officeDocument/2006/relationships/package" Target="../embeddings/Foglio_di_Microsoft_Excel178.xlsx"/></Relationships>
</file>

<file path=ppt/charts/_rels/chart17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9.xml"/><Relationship Id="rId2" Type="http://schemas.openxmlformats.org/officeDocument/2006/relationships/package" Target="../embeddings/Foglio_di_Microsoft_Excel179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package" Target="../embeddings/Foglio_di_Microsoft_Excel18.xlsx"/></Relationships>
</file>

<file path=ppt/charts/_rels/chart18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0.xml"/><Relationship Id="rId2" Type="http://schemas.openxmlformats.org/officeDocument/2006/relationships/package" Target="../embeddings/Foglio_di_Microsoft_Excel180.xlsx"/></Relationships>
</file>

<file path=ppt/charts/_rels/chart1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1.xml"/><Relationship Id="rId2" Type="http://schemas.openxmlformats.org/officeDocument/2006/relationships/package" Target="../embeddings/Foglio_di_Microsoft_Excel181.xlsx"/></Relationships>
</file>

<file path=ppt/charts/_rels/chart18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2.xml"/><Relationship Id="rId2" Type="http://schemas.openxmlformats.org/officeDocument/2006/relationships/package" Target="../embeddings/Foglio_di_Microsoft_Excel182.xlsx"/></Relationships>
</file>

<file path=ppt/charts/_rels/chart1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3.xml"/><Relationship Id="rId2" Type="http://schemas.openxmlformats.org/officeDocument/2006/relationships/package" Target="../embeddings/Foglio_di_Microsoft_Excel183.xlsx"/></Relationships>
</file>

<file path=ppt/charts/_rels/chart18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4.xml"/><Relationship Id="rId2" Type="http://schemas.openxmlformats.org/officeDocument/2006/relationships/package" Target="../embeddings/Foglio_di_Microsoft_Excel184.xlsx"/></Relationships>
</file>

<file path=ppt/charts/_rels/chart18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5.xml"/><Relationship Id="rId2" Type="http://schemas.openxmlformats.org/officeDocument/2006/relationships/package" Target="../embeddings/Foglio_di_Microsoft_Excel185.xlsx"/></Relationships>
</file>

<file path=ppt/charts/_rels/chart18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6.xml"/><Relationship Id="rId2" Type="http://schemas.openxmlformats.org/officeDocument/2006/relationships/package" Target="../embeddings/Foglio_di_Microsoft_Excel186.xlsx"/></Relationships>
</file>

<file path=ppt/charts/_rels/chart18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7.xml"/><Relationship Id="rId2" Type="http://schemas.openxmlformats.org/officeDocument/2006/relationships/package" Target="../embeddings/Foglio_di_Microsoft_Excel187.xlsx"/></Relationships>
</file>

<file path=ppt/charts/_rels/chart18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8.xml"/><Relationship Id="rId2" Type="http://schemas.openxmlformats.org/officeDocument/2006/relationships/package" Target="../embeddings/Foglio_di_Microsoft_Excel188.xlsx"/></Relationships>
</file>

<file path=ppt/charts/_rels/chart18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9.xml"/><Relationship Id="rId2" Type="http://schemas.openxmlformats.org/officeDocument/2006/relationships/package" Target="../embeddings/Foglio_di_Microsoft_Excel189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package" Target="../embeddings/Foglio_di_Microsoft_Excel19.xlsx"/></Relationships>
</file>

<file path=ppt/charts/_rels/chart19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0.xml"/><Relationship Id="rId2" Type="http://schemas.openxmlformats.org/officeDocument/2006/relationships/package" Target="../embeddings/Foglio_di_Microsoft_Excel190.xlsx"/></Relationships>
</file>

<file path=ppt/charts/_rels/chart1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1.xml"/><Relationship Id="rId2" Type="http://schemas.openxmlformats.org/officeDocument/2006/relationships/package" Target="../embeddings/Foglio_di_Microsoft_Excel191.xlsx"/></Relationships>
</file>

<file path=ppt/charts/_rels/chart1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2.xml"/><Relationship Id="rId2" Type="http://schemas.openxmlformats.org/officeDocument/2006/relationships/package" Target="../embeddings/Foglio_di_Microsoft_Excel192.xlsx"/></Relationships>
</file>

<file path=ppt/charts/_rels/chart19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3.xml"/><Relationship Id="rId2" Type="http://schemas.openxmlformats.org/officeDocument/2006/relationships/package" Target="../embeddings/Foglio_di_Microsoft_Excel193.xlsx"/></Relationships>
</file>

<file path=ppt/charts/_rels/chart19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4.xml"/><Relationship Id="rId2" Type="http://schemas.openxmlformats.org/officeDocument/2006/relationships/package" Target="../embeddings/Foglio_di_Microsoft_Excel194.xlsx"/></Relationships>
</file>

<file path=ppt/charts/_rels/chart19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5.xml"/><Relationship Id="rId2" Type="http://schemas.openxmlformats.org/officeDocument/2006/relationships/package" Target="../embeddings/Foglio_di_Microsoft_Excel195.xlsx"/></Relationships>
</file>

<file path=ppt/charts/_rels/chart19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6.xml"/><Relationship Id="rId2" Type="http://schemas.openxmlformats.org/officeDocument/2006/relationships/package" Target="../embeddings/Foglio_di_Microsoft_Excel196.xlsx"/></Relationships>
</file>

<file path=ppt/charts/_rels/chart19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7.xml"/><Relationship Id="rId2" Type="http://schemas.openxmlformats.org/officeDocument/2006/relationships/package" Target="../embeddings/Foglio_di_Microsoft_Excel197.xlsx"/></Relationships>
</file>

<file path=ppt/charts/_rels/chart19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8.xml"/><Relationship Id="rId2" Type="http://schemas.openxmlformats.org/officeDocument/2006/relationships/package" Target="../embeddings/Foglio_di_Microsoft_Excel198.xlsx"/></Relationships>
</file>

<file path=ppt/charts/_rels/chart1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9.xml"/><Relationship Id="rId2" Type="http://schemas.openxmlformats.org/officeDocument/2006/relationships/package" Target="../embeddings/Foglio_di_Microsoft_Excel19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Foglio_di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package" Target="../embeddings/Foglio_di_Microsoft_Excel20.xlsx"/></Relationships>
</file>

<file path=ppt/charts/_rels/chart20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0.xml"/><Relationship Id="rId2" Type="http://schemas.openxmlformats.org/officeDocument/2006/relationships/package" Target="../embeddings/Foglio_di_Microsoft_Excel200.xlsx"/></Relationships>
</file>

<file path=ppt/charts/_rels/chart20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1.xml"/><Relationship Id="rId2" Type="http://schemas.openxmlformats.org/officeDocument/2006/relationships/package" Target="../embeddings/Foglio_di_Microsoft_Excel201.xlsx"/></Relationships>
</file>

<file path=ppt/charts/_rels/chart20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2.xml"/><Relationship Id="rId2" Type="http://schemas.openxmlformats.org/officeDocument/2006/relationships/package" Target="../embeddings/Foglio_di_Microsoft_Excel202.xlsx"/></Relationships>
</file>

<file path=ppt/charts/_rels/chart20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3.xml"/><Relationship Id="rId2" Type="http://schemas.openxmlformats.org/officeDocument/2006/relationships/package" Target="../embeddings/Foglio_di_Microsoft_Excel203.xlsx"/></Relationships>
</file>

<file path=ppt/charts/_rels/chart20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4.xml"/><Relationship Id="rId2" Type="http://schemas.openxmlformats.org/officeDocument/2006/relationships/package" Target="../embeddings/Foglio_di_Microsoft_Excel204.xlsx"/></Relationships>
</file>

<file path=ppt/charts/_rels/chart20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5.xml"/><Relationship Id="rId2" Type="http://schemas.openxmlformats.org/officeDocument/2006/relationships/package" Target="../embeddings/Foglio_di_Microsoft_Excel205.xlsx"/></Relationships>
</file>

<file path=ppt/charts/_rels/chart20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6.xml"/><Relationship Id="rId2" Type="http://schemas.openxmlformats.org/officeDocument/2006/relationships/package" Target="../embeddings/Foglio_di_Microsoft_Excel206.xlsx"/></Relationships>
</file>

<file path=ppt/charts/_rels/chart20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7.xml"/><Relationship Id="rId2" Type="http://schemas.openxmlformats.org/officeDocument/2006/relationships/package" Target="../embeddings/Foglio_di_Microsoft_Excel207.xlsx"/></Relationships>
</file>

<file path=ppt/charts/_rels/chart20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8.xml"/><Relationship Id="rId2" Type="http://schemas.openxmlformats.org/officeDocument/2006/relationships/package" Target="../embeddings/Foglio_di_Microsoft_Excel208.xlsx"/></Relationships>
</file>

<file path=ppt/charts/_rels/chart20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9.xml"/><Relationship Id="rId2" Type="http://schemas.openxmlformats.org/officeDocument/2006/relationships/package" Target="../embeddings/Foglio_di_Microsoft_Excel20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package" Target="../embeddings/Foglio_di_Microsoft_Excel21.xlsx"/></Relationships>
</file>

<file path=ppt/charts/_rels/chart2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0.xml"/><Relationship Id="rId2" Type="http://schemas.openxmlformats.org/officeDocument/2006/relationships/package" Target="../embeddings/Foglio_di_Microsoft_Excel210.xlsx"/></Relationships>
</file>

<file path=ppt/charts/_rels/chart2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1.xml"/><Relationship Id="rId2" Type="http://schemas.openxmlformats.org/officeDocument/2006/relationships/package" Target="../embeddings/Foglio_di_Microsoft_Excel211.xlsx"/></Relationships>
</file>

<file path=ppt/charts/_rels/chart2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2.xml"/><Relationship Id="rId2" Type="http://schemas.openxmlformats.org/officeDocument/2006/relationships/package" Target="../embeddings/Foglio_di_Microsoft_Excel212.xlsx"/></Relationships>
</file>

<file path=ppt/charts/_rels/chart2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3.xml"/><Relationship Id="rId2" Type="http://schemas.openxmlformats.org/officeDocument/2006/relationships/package" Target="../embeddings/Foglio_di_Microsoft_Excel213.xlsx"/></Relationships>
</file>

<file path=ppt/charts/_rels/chart2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4.xml"/><Relationship Id="rId2" Type="http://schemas.openxmlformats.org/officeDocument/2006/relationships/package" Target="../embeddings/Foglio_di_Microsoft_Excel214.xlsx"/></Relationships>
</file>

<file path=ppt/charts/_rels/chart2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5.xml"/><Relationship Id="rId2" Type="http://schemas.openxmlformats.org/officeDocument/2006/relationships/package" Target="../embeddings/Foglio_di_Microsoft_Excel215.xlsx"/></Relationships>
</file>

<file path=ppt/charts/_rels/chart2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6.xml"/><Relationship Id="rId2" Type="http://schemas.openxmlformats.org/officeDocument/2006/relationships/package" Target="../embeddings/Foglio_di_Microsoft_Excel216.xlsx"/></Relationships>
</file>

<file path=ppt/charts/_rels/chart2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7.xml"/><Relationship Id="rId2" Type="http://schemas.openxmlformats.org/officeDocument/2006/relationships/package" Target="../embeddings/Foglio_di_Microsoft_Excel217.xlsx"/></Relationships>
</file>

<file path=ppt/charts/_rels/chart2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8.xml"/><Relationship Id="rId2" Type="http://schemas.openxmlformats.org/officeDocument/2006/relationships/package" Target="../embeddings/Foglio_di_Microsoft_Excel218.xlsx"/></Relationships>
</file>

<file path=ppt/charts/_rels/chart2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9.xml"/><Relationship Id="rId2" Type="http://schemas.openxmlformats.org/officeDocument/2006/relationships/package" Target="../embeddings/Foglio_di_Microsoft_Excel2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package" Target="../embeddings/Foglio_di_Microsoft_Excel22.xlsx"/></Relationships>
</file>

<file path=ppt/charts/_rels/chart2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0.xml"/><Relationship Id="rId2" Type="http://schemas.openxmlformats.org/officeDocument/2006/relationships/package" Target="../embeddings/Foglio_di_Microsoft_Excel220.xlsx"/></Relationships>
</file>

<file path=ppt/charts/_rels/chart2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1.xml"/><Relationship Id="rId2" Type="http://schemas.openxmlformats.org/officeDocument/2006/relationships/package" Target="../embeddings/Foglio_di_Microsoft_Excel221.xlsx"/></Relationships>
</file>

<file path=ppt/charts/_rels/chart2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2.xml"/><Relationship Id="rId2" Type="http://schemas.openxmlformats.org/officeDocument/2006/relationships/package" Target="../embeddings/Foglio_di_Microsoft_Excel222.xlsx"/></Relationships>
</file>

<file path=ppt/charts/_rels/chart2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3.xml"/><Relationship Id="rId2" Type="http://schemas.openxmlformats.org/officeDocument/2006/relationships/package" Target="../embeddings/Foglio_di_Microsoft_Excel223.xlsx"/></Relationships>
</file>

<file path=ppt/charts/_rels/chart2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4.xml"/><Relationship Id="rId2" Type="http://schemas.openxmlformats.org/officeDocument/2006/relationships/package" Target="../embeddings/Foglio_di_Microsoft_Excel224.xlsx"/></Relationships>
</file>

<file path=ppt/charts/_rels/chart2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5.xml"/><Relationship Id="rId2" Type="http://schemas.openxmlformats.org/officeDocument/2006/relationships/package" Target="../embeddings/Foglio_di_Microsoft_Excel225.xlsx"/></Relationships>
</file>

<file path=ppt/charts/_rels/chart2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6.xml"/><Relationship Id="rId2" Type="http://schemas.openxmlformats.org/officeDocument/2006/relationships/package" Target="../embeddings/Foglio_di_Microsoft_Excel226.xlsx"/></Relationships>
</file>

<file path=ppt/charts/_rels/chart2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7.xml"/><Relationship Id="rId2" Type="http://schemas.openxmlformats.org/officeDocument/2006/relationships/package" Target="../embeddings/Foglio_di_Microsoft_Excel227.xlsx"/></Relationships>
</file>

<file path=ppt/charts/_rels/chart2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8.xml"/><Relationship Id="rId2" Type="http://schemas.openxmlformats.org/officeDocument/2006/relationships/package" Target="../embeddings/Foglio_di_Microsoft_Excel228.xlsx"/></Relationships>
</file>

<file path=ppt/charts/_rels/chart2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9.xml"/><Relationship Id="rId2" Type="http://schemas.openxmlformats.org/officeDocument/2006/relationships/package" Target="../embeddings/Foglio_di_Microsoft_Excel22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package" Target="../embeddings/Foglio_di_Microsoft_Excel23.xlsx"/></Relationships>
</file>

<file path=ppt/charts/_rels/chart2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0.xml"/><Relationship Id="rId2" Type="http://schemas.openxmlformats.org/officeDocument/2006/relationships/package" Target="../embeddings/Foglio_di_Microsoft_Excel230.xlsx"/></Relationships>
</file>

<file path=ppt/charts/_rels/chart2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1.xml"/><Relationship Id="rId2" Type="http://schemas.openxmlformats.org/officeDocument/2006/relationships/package" Target="../embeddings/Foglio_di_Microsoft_Excel231.xlsx"/></Relationships>
</file>

<file path=ppt/charts/_rels/chart2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2.xml"/><Relationship Id="rId2" Type="http://schemas.openxmlformats.org/officeDocument/2006/relationships/package" Target="../embeddings/Foglio_di_Microsoft_Excel232.xlsx"/></Relationships>
</file>

<file path=ppt/charts/_rels/chart2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3.xml"/><Relationship Id="rId2" Type="http://schemas.openxmlformats.org/officeDocument/2006/relationships/package" Target="../embeddings/Foglio_di_Microsoft_Excel233.xlsx"/></Relationships>
</file>

<file path=ppt/charts/_rels/chart2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4.xml"/><Relationship Id="rId2" Type="http://schemas.openxmlformats.org/officeDocument/2006/relationships/package" Target="../embeddings/Foglio_di_Microsoft_Excel234.xlsx"/></Relationships>
</file>

<file path=ppt/charts/_rels/chart2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5.xml"/><Relationship Id="rId2" Type="http://schemas.openxmlformats.org/officeDocument/2006/relationships/package" Target="../embeddings/Foglio_di_Microsoft_Excel235.xlsx"/></Relationships>
</file>

<file path=ppt/charts/_rels/chart2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6.xml"/><Relationship Id="rId2" Type="http://schemas.openxmlformats.org/officeDocument/2006/relationships/package" Target="../embeddings/Foglio_di_Microsoft_Excel236.xlsx"/></Relationships>
</file>

<file path=ppt/charts/_rels/chart2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7.xml"/><Relationship Id="rId2" Type="http://schemas.openxmlformats.org/officeDocument/2006/relationships/package" Target="../embeddings/Foglio_di_Microsoft_Excel237.xlsx"/></Relationships>
</file>

<file path=ppt/charts/_rels/chart2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8.xml"/><Relationship Id="rId2" Type="http://schemas.openxmlformats.org/officeDocument/2006/relationships/package" Target="../embeddings/Foglio_di_Microsoft_Excel238.xlsx"/></Relationships>
</file>

<file path=ppt/charts/_rels/chart2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9.xml"/><Relationship Id="rId2" Type="http://schemas.openxmlformats.org/officeDocument/2006/relationships/package" Target="../embeddings/Foglio_di_Microsoft_Excel23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package" Target="../embeddings/Foglio_di_Microsoft_Excel24.xlsx"/></Relationships>
</file>

<file path=ppt/charts/_rels/chart2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0.xml"/><Relationship Id="rId2" Type="http://schemas.openxmlformats.org/officeDocument/2006/relationships/package" Target="../embeddings/Foglio_di_Microsoft_Excel240.xlsx"/></Relationships>
</file>

<file path=ppt/charts/_rels/chart2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1.xml"/><Relationship Id="rId2" Type="http://schemas.openxmlformats.org/officeDocument/2006/relationships/package" Target="../embeddings/Foglio_di_Microsoft_Excel241.xlsx"/></Relationships>
</file>

<file path=ppt/charts/_rels/chart2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2.xml"/><Relationship Id="rId2" Type="http://schemas.openxmlformats.org/officeDocument/2006/relationships/package" Target="../embeddings/Foglio_di_Microsoft_Excel242.xlsx"/></Relationships>
</file>

<file path=ppt/charts/_rels/chart2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3.xml"/><Relationship Id="rId2" Type="http://schemas.openxmlformats.org/officeDocument/2006/relationships/package" Target="../embeddings/Foglio_di_Microsoft_Excel243.xlsx"/></Relationships>
</file>

<file path=ppt/charts/_rels/chart2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4.xml"/><Relationship Id="rId2" Type="http://schemas.openxmlformats.org/officeDocument/2006/relationships/package" Target="../embeddings/Foglio_di_Microsoft_Excel244.xlsx"/></Relationships>
</file>

<file path=ppt/charts/_rels/chart2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5.xml"/><Relationship Id="rId2" Type="http://schemas.openxmlformats.org/officeDocument/2006/relationships/package" Target="../embeddings/Foglio_di_Microsoft_Excel245.xlsx"/></Relationships>
</file>

<file path=ppt/charts/_rels/chart2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6.xml"/><Relationship Id="rId2" Type="http://schemas.openxmlformats.org/officeDocument/2006/relationships/package" Target="../embeddings/Foglio_di_Microsoft_Excel246.xlsx"/></Relationships>
</file>

<file path=ppt/charts/_rels/chart2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7.xml"/><Relationship Id="rId2" Type="http://schemas.openxmlformats.org/officeDocument/2006/relationships/package" Target="../embeddings/Foglio_di_Microsoft_Excel247.xlsx"/></Relationships>
</file>

<file path=ppt/charts/_rels/chart2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8.xml"/><Relationship Id="rId2" Type="http://schemas.openxmlformats.org/officeDocument/2006/relationships/package" Target="../embeddings/Foglio_di_Microsoft_Excel248.xlsx"/></Relationships>
</file>

<file path=ppt/charts/_rels/chart2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9.xml"/><Relationship Id="rId2" Type="http://schemas.openxmlformats.org/officeDocument/2006/relationships/package" Target="../embeddings/Foglio_di_Microsoft_Excel24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package" Target="../embeddings/Foglio_di_Microsoft_Excel25.xlsx"/></Relationships>
</file>

<file path=ppt/charts/_rels/chart2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0.xml"/><Relationship Id="rId2" Type="http://schemas.openxmlformats.org/officeDocument/2006/relationships/package" Target="../embeddings/Foglio_di_Microsoft_Excel250.xlsx"/></Relationships>
</file>

<file path=ppt/charts/_rels/chart2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1.xml"/><Relationship Id="rId2" Type="http://schemas.openxmlformats.org/officeDocument/2006/relationships/package" Target="../embeddings/Foglio_di_Microsoft_Excel251.xlsx"/></Relationships>
</file>

<file path=ppt/charts/_rels/chart2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2.xml"/><Relationship Id="rId2" Type="http://schemas.openxmlformats.org/officeDocument/2006/relationships/package" Target="../embeddings/Foglio_di_Microsoft_Excel252.xlsx"/></Relationships>
</file>

<file path=ppt/charts/_rels/chart2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3.xml"/><Relationship Id="rId2" Type="http://schemas.openxmlformats.org/officeDocument/2006/relationships/package" Target="../embeddings/Foglio_di_Microsoft_Excel253.xlsx"/></Relationships>
</file>

<file path=ppt/charts/_rels/chart2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4.xml"/><Relationship Id="rId2" Type="http://schemas.openxmlformats.org/officeDocument/2006/relationships/package" Target="../embeddings/Foglio_di_Microsoft_Excel254.xlsx"/></Relationships>
</file>

<file path=ppt/charts/_rels/chart2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5.xml"/><Relationship Id="rId2" Type="http://schemas.openxmlformats.org/officeDocument/2006/relationships/package" Target="../embeddings/Foglio_di_Microsoft_Excel255.xlsx"/></Relationships>
</file>

<file path=ppt/charts/_rels/chart2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6.xml"/><Relationship Id="rId2" Type="http://schemas.openxmlformats.org/officeDocument/2006/relationships/package" Target="../embeddings/Foglio_di_Microsoft_Excel256.xlsx"/></Relationships>
</file>

<file path=ppt/charts/_rels/chart2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7.xml"/><Relationship Id="rId2" Type="http://schemas.openxmlformats.org/officeDocument/2006/relationships/package" Target="../embeddings/Foglio_di_Microsoft_Excel257.xlsx"/></Relationships>
</file>

<file path=ppt/charts/_rels/chart2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8.xml"/><Relationship Id="rId2" Type="http://schemas.openxmlformats.org/officeDocument/2006/relationships/package" Target="../embeddings/Foglio_di_Microsoft_Excel258.xlsx"/></Relationships>
</file>

<file path=ppt/charts/_rels/chart25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9.xml"/><Relationship Id="rId2" Type="http://schemas.openxmlformats.org/officeDocument/2006/relationships/package" Target="../embeddings/Foglio_di_Microsoft_Excel259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package" Target="../embeddings/Foglio_di_Microsoft_Excel26.xlsx"/></Relationships>
</file>

<file path=ppt/charts/_rels/chart2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0.xml"/><Relationship Id="rId2" Type="http://schemas.openxmlformats.org/officeDocument/2006/relationships/package" Target="../embeddings/Foglio_di_Microsoft_Excel260.xlsx"/></Relationships>
</file>

<file path=ppt/charts/_rels/chart2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1.xml"/><Relationship Id="rId2" Type="http://schemas.openxmlformats.org/officeDocument/2006/relationships/package" Target="../embeddings/Foglio_di_Microsoft_Excel261.xlsx"/></Relationships>
</file>

<file path=ppt/charts/_rels/chart2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2.xml"/><Relationship Id="rId2" Type="http://schemas.openxmlformats.org/officeDocument/2006/relationships/package" Target="../embeddings/Foglio_di_Microsoft_Excel262.xlsx"/></Relationships>
</file>

<file path=ppt/charts/_rels/chart2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3.xml"/><Relationship Id="rId2" Type="http://schemas.openxmlformats.org/officeDocument/2006/relationships/package" Target="../embeddings/Foglio_di_Microsoft_Excel263.xlsx"/></Relationships>
</file>

<file path=ppt/charts/_rels/chart26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4.xml"/><Relationship Id="rId2" Type="http://schemas.openxmlformats.org/officeDocument/2006/relationships/package" Target="../embeddings/Foglio_di_Microsoft_Excel264.xlsx"/></Relationships>
</file>

<file path=ppt/charts/_rels/chart26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5.xml"/><Relationship Id="rId2" Type="http://schemas.openxmlformats.org/officeDocument/2006/relationships/package" Target="../embeddings/Foglio_di_Microsoft_Excel265.xlsx"/></Relationships>
</file>

<file path=ppt/charts/_rels/chart26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6.xml"/><Relationship Id="rId2" Type="http://schemas.openxmlformats.org/officeDocument/2006/relationships/package" Target="../embeddings/Foglio_di_Microsoft_Excel266.xlsx"/></Relationships>
</file>

<file path=ppt/charts/_rels/chart2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7.xml"/><Relationship Id="rId2" Type="http://schemas.openxmlformats.org/officeDocument/2006/relationships/package" Target="../embeddings/Foglio_di_Microsoft_Excel267.xlsx"/></Relationships>
</file>

<file path=ppt/charts/_rels/chart26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8.xml"/><Relationship Id="rId2" Type="http://schemas.openxmlformats.org/officeDocument/2006/relationships/package" Target="../embeddings/Foglio_di_Microsoft_Excel268.xlsx"/></Relationships>
</file>

<file path=ppt/charts/_rels/chart26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9.xml"/><Relationship Id="rId2" Type="http://schemas.openxmlformats.org/officeDocument/2006/relationships/package" Target="../embeddings/Foglio_di_Microsoft_Excel269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package" Target="../embeddings/Foglio_di_Microsoft_Excel27.xlsx"/></Relationships>
</file>

<file path=ppt/charts/_rels/chart27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0.xml"/><Relationship Id="rId2" Type="http://schemas.openxmlformats.org/officeDocument/2006/relationships/package" Target="../embeddings/Foglio_di_Microsoft_Excel270.xlsx"/></Relationships>
</file>

<file path=ppt/charts/_rels/chart27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1.xml"/><Relationship Id="rId2" Type="http://schemas.openxmlformats.org/officeDocument/2006/relationships/package" Target="../embeddings/Foglio_di_Microsoft_Excel271.xlsx"/></Relationships>
</file>

<file path=ppt/charts/_rels/chart27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2.xml"/><Relationship Id="rId2" Type="http://schemas.openxmlformats.org/officeDocument/2006/relationships/package" Target="../embeddings/Foglio_di_Microsoft_Excel272.xlsx"/></Relationships>
</file>

<file path=ppt/charts/_rels/chart27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3.xml"/><Relationship Id="rId2" Type="http://schemas.openxmlformats.org/officeDocument/2006/relationships/package" Target="../embeddings/Foglio_di_Microsoft_Excel273.xlsx"/></Relationships>
</file>

<file path=ppt/charts/_rels/chart27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4.xml"/><Relationship Id="rId2" Type="http://schemas.openxmlformats.org/officeDocument/2006/relationships/package" Target="../embeddings/Foglio_di_Microsoft_Excel274.xlsx"/></Relationships>
</file>

<file path=ppt/charts/_rels/chart27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5.xml"/><Relationship Id="rId2" Type="http://schemas.openxmlformats.org/officeDocument/2006/relationships/package" Target="../embeddings/Foglio_di_Microsoft_Excel275.xlsx"/></Relationships>
</file>

<file path=ppt/charts/_rels/chart2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6.xml"/><Relationship Id="rId2" Type="http://schemas.openxmlformats.org/officeDocument/2006/relationships/package" Target="../embeddings/Foglio_di_Microsoft_Excel276.xlsx"/></Relationships>
</file>

<file path=ppt/charts/_rels/chart27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7.xml"/><Relationship Id="rId2" Type="http://schemas.openxmlformats.org/officeDocument/2006/relationships/package" Target="../embeddings/Foglio_di_Microsoft_Excel277.xlsx"/></Relationships>
</file>

<file path=ppt/charts/_rels/chart27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8.xml"/><Relationship Id="rId2" Type="http://schemas.openxmlformats.org/officeDocument/2006/relationships/package" Target="../embeddings/Foglio_di_Microsoft_Excel278.xlsx"/></Relationships>
</file>

<file path=ppt/charts/_rels/chart27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9.xml"/><Relationship Id="rId2" Type="http://schemas.openxmlformats.org/officeDocument/2006/relationships/package" Target="../embeddings/Foglio_di_Microsoft_Excel279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package" Target="../embeddings/Foglio_di_Microsoft_Excel28.xlsx"/></Relationships>
</file>

<file path=ppt/charts/_rels/chart28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0.xml"/><Relationship Id="rId2" Type="http://schemas.openxmlformats.org/officeDocument/2006/relationships/package" Target="../embeddings/Foglio_di_Microsoft_Excel280.xlsx"/></Relationships>
</file>

<file path=ppt/charts/_rels/chart2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1.xml"/><Relationship Id="rId2" Type="http://schemas.openxmlformats.org/officeDocument/2006/relationships/package" Target="../embeddings/Foglio_di_Microsoft_Excel281.xlsx"/></Relationships>
</file>

<file path=ppt/charts/_rels/chart28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2.xml"/><Relationship Id="rId2" Type="http://schemas.openxmlformats.org/officeDocument/2006/relationships/package" Target="../embeddings/Foglio_di_Microsoft_Excel282.xlsx"/></Relationships>
</file>

<file path=ppt/charts/_rels/chart2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3.xml"/><Relationship Id="rId2" Type="http://schemas.openxmlformats.org/officeDocument/2006/relationships/package" Target="../embeddings/Foglio_di_Microsoft_Excel283.xlsx"/></Relationships>
</file>

<file path=ppt/charts/_rels/chart28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4.xml"/><Relationship Id="rId2" Type="http://schemas.openxmlformats.org/officeDocument/2006/relationships/package" Target="../embeddings/Foglio_di_Microsoft_Excel284.xlsx"/></Relationships>
</file>

<file path=ppt/charts/_rels/chart28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5.xml"/><Relationship Id="rId2" Type="http://schemas.openxmlformats.org/officeDocument/2006/relationships/package" Target="../embeddings/Foglio_di_Microsoft_Excel285.xlsx"/></Relationships>
</file>

<file path=ppt/charts/_rels/chart28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6.xml"/><Relationship Id="rId2" Type="http://schemas.openxmlformats.org/officeDocument/2006/relationships/package" Target="../embeddings/Foglio_di_Microsoft_Excel286.xlsx"/></Relationships>
</file>

<file path=ppt/charts/_rels/chart28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7.xml"/><Relationship Id="rId2" Type="http://schemas.openxmlformats.org/officeDocument/2006/relationships/package" Target="../embeddings/Foglio_di_Microsoft_Excel287.xlsx"/></Relationships>
</file>

<file path=ppt/charts/_rels/chart28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8.xml"/><Relationship Id="rId2" Type="http://schemas.openxmlformats.org/officeDocument/2006/relationships/package" Target="../embeddings/Foglio_di_Microsoft_Excel288.xlsx"/></Relationships>
</file>

<file path=ppt/charts/_rels/chart28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9.xml"/><Relationship Id="rId2" Type="http://schemas.openxmlformats.org/officeDocument/2006/relationships/package" Target="../embeddings/Foglio_di_Microsoft_Excel289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package" Target="../embeddings/Foglio_di_Microsoft_Excel29.xlsx"/></Relationships>
</file>

<file path=ppt/charts/_rels/chart29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0.xml"/><Relationship Id="rId2" Type="http://schemas.openxmlformats.org/officeDocument/2006/relationships/package" Target="../embeddings/Foglio_di_Microsoft_Excel290.xlsx"/></Relationships>
</file>

<file path=ppt/charts/_rels/chart2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1.xml"/><Relationship Id="rId2" Type="http://schemas.openxmlformats.org/officeDocument/2006/relationships/package" Target="../embeddings/Foglio_di_Microsoft_Excel291.xlsx"/></Relationships>
</file>

<file path=ppt/charts/_rels/chart2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2.xml"/><Relationship Id="rId2" Type="http://schemas.openxmlformats.org/officeDocument/2006/relationships/package" Target="../embeddings/Foglio_di_Microsoft_Excel292.xlsx"/></Relationships>
</file>

<file path=ppt/charts/_rels/chart29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3.xml"/><Relationship Id="rId2" Type="http://schemas.openxmlformats.org/officeDocument/2006/relationships/package" Target="../embeddings/Foglio_di_Microsoft_Excel293.xlsx"/></Relationships>
</file>

<file path=ppt/charts/_rels/chart29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4.xml"/><Relationship Id="rId2" Type="http://schemas.openxmlformats.org/officeDocument/2006/relationships/package" Target="../embeddings/Foglio_di_Microsoft_Excel294.xlsx"/></Relationships>
</file>

<file path=ppt/charts/_rels/chart29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5.xml"/><Relationship Id="rId2" Type="http://schemas.openxmlformats.org/officeDocument/2006/relationships/package" Target="../embeddings/Foglio_di_Microsoft_Excel295.xlsx"/></Relationships>
</file>

<file path=ppt/charts/_rels/chart29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6.xml"/><Relationship Id="rId2" Type="http://schemas.openxmlformats.org/officeDocument/2006/relationships/package" Target="../embeddings/Foglio_di_Microsoft_Excel296.xlsx"/></Relationships>
</file>

<file path=ppt/charts/_rels/chart29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7.xml"/><Relationship Id="rId2" Type="http://schemas.openxmlformats.org/officeDocument/2006/relationships/package" Target="../embeddings/Foglio_di_Microsoft_Excel297.xlsx"/></Relationships>
</file>

<file path=ppt/charts/_rels/chart29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8.xml"/><Relationship Id="rId2" Type="http://schemas.openxmlformats.org/officeDocument/2006/relationships/package" Target="../embeddings/Foglio_di_Microsoft_Excel298.xlsx"/></Relationships>
</file>

<file path=ppt/charts/_rels/chart2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9.xml"/><Relationship Id="rId2" Type="http://schemas.openxmlformats.org/officeDocument/2006/relationships/package" Target="../embeddings/Foglio_di_Microsoft_Excel29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Foglio_di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package" Target="../embeddings/Foglio_di_Microsoft_Excel30.xlsx"/></Relationships>
</file>

<file path=ppt/charts/_rels/chart30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0.xml"/><Relationship Id="rId2" Type="http://schemas.openxmlformats.org/officeDocument/2006/relationships/package" Target="../embeddings/Foglio_di_Microsoft_Excel300.xlsx"/></Relationships>
</file>

<file path=ppt/charts/_rels/chart30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1.xml"/><Relationship Id="rId2" Type="http://schemas.openxmlformats.org/officeDocument/2006/relationships/package" Target="../embeddings/Foglio_di_Microsoft_Excel301.xlsx"/></Relationships>
</file>

<file path=ppt/charts/_rels/chart30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2.xml"/><Relationship Id="rId2" Type="http://schemas.openxmlformats.org/officeDocument/2006/relationships/package" Target="../embeddings/Foglio_di_Microsoft_Excel302.xlsx"/></Relationships>
</file>

<file path=ppt/charts/_rels/chart30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3.xml"/><Relationship Id="rId2" Type="http://schemas.openxmlformats.org/officeDocument/2006/relationships/package" Target="../embeddings/Foglio_di_Microsoft_Excel303.xlsx"/></Relationships>
</file>

<file path=ppt/charts/_rels/chart30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4.xml"/><Relationship Id="rId2" Type="http://schemas.openxmlformats.org/officeDocument/2006/relationships/package" Target="../embeddings/Foglio_di_Microsoft_Excel304.xlsx"/></Relationships>
</file>

<file path=ppt/charts/_rels/chart30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5.xml"/><Relationship Id="rId2" Type="http://schemas.openxmlformats.org/officeDocument/2006/relationships/package" Target="../embeddings/Foglio_di_Microsoft_Excel305.xlsx"/></Relationships>
</file>

<file path=ppt/charts/_rels/chart30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6.xml"/><Relationship Id="rId2" Type="http://schemas.openxmlformats.org/officeDocument/2006/relationships/package" Target="../embeddings/Foglio_di_Microsoft_Excel306.xlsx"/></Relationships>
</file>

<file path=ppt/charts/_rels/chart30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7.xml"/><Relationship Id="rId2" Type="http://schemas.openxmlformats.org/officeDocument/2006/relationships/package" Target="../embeddings/Foglio_di_Microsoft_Excel307.xlsx"/></Relationships>
</file>

<file path=ppt/charts/_rels/chart30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8.xml"/><Relationship Id="rId2" Type="http://schemas.openxmlformats.org/officeDocument/2006/relationships/package" Target="../embeddings/Foglio_di_Microsoft_Excel308.xlsx"/></Relationships>
</file>

<file path=ppt/charts/_rels/chart30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9.xml"/><Relationship Id="rId2" Type="http://schemas.openxmlformats.org/officeDocument/2006/relationships/package" Target="../embeddings/Foglio_di_Microsoft_Excel30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package" Target="../embeddings/Foglio_di_Microsoft_Excel31.xlsx"/></Relationships>
</file>

<file path=ppt/charts/_rels/chart3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0.xml"/><Relationship Id="rId2" Type="http://schemas.openxmlformats.org/officeDocument/2006/relationships/package" Target="../embeddings/Foglio_di_Microsoft_Excel310.xlsx"/></Relationships>
</file>

<file path=ppt/charts/_rels/chart3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1.xml"/><Relationship Id="rId2" Type="http://schemas.openxmlformats.org/officeDocument/2006/relationships/package" Target="../embeddings/Foglio_di_Microsoft_Excel311.xlsx"/></Relationships>
</file>

<file path=ppt/charts/_rels/chart3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2.xml"/><Relationship Id="rId2" Type="http://schemas.openxmlformats.org/officeDocument/2006/relationships/package" Target="../embeddings/Foglio_di_Microsoft_Excel312.xlsx"/></Relationships>
</file>

<file path=ppt/charts/_rels/chart3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3.xml"/><Relationship Id="rId2" Type="http://schemas.openxmlformats.org/officeDocument/2006/relationships/package" Target="../embeddings/Foglio_di_Microsoft_Excel313.xlsx"/></Relationships>
</file>

<file path=ppt/charts/_rels/chart3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4.xml"/><Relationship Id="rId2" Type="http://schemas.openxmlformats.org/officeDocument/2006/relationships/package" Target="../embeddings/Foglio_di_Microsoft_Excel314.xlsx"/></Relationships>
</file>

<file path=ppt/charts/_rels/chart3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5.xml"/><Relationship Id="rId2" Type="http://schemas.openxmlformats.org/officeDocument/2006/relationships/package" Target="../embeddings/Foglio_di_Microsoft_Excel315.xlsx"/></Relationships>
</file>

<file path=ppt/charts/_rels/chart3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6.xml"/><Relationship Id="rId2" Type="http://schemas.openxmlformats.org/officeDocument/2006/relationships/package" Target="../embeddings/Foglio_di_Microsoft_Excel316.xlsx"/></Relationships>
</file>

<file path=ppt/charts/_rels/chart3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7.xml"/><Relationship Id="rId2" Type="http://schemas.openxmlformats.org/officeDocument/2006/relationships/package" Target="../embeddings/Foglio_di_Microsoft_Excel317.xlsx"/></Relationships>
</file>

<file path=ppt/charts/_rels/chart3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8.xml"/><Relationship Id="rId2" Type="http://schemas.openxmlformats.org/officeDocument/2006/relationships/package" Target="../embeddings/Foglio_di_Microsoft_Excel318.xlsx"/></Relationships>
</file>

<file path=ppt/charts/_rels/chart3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9.xml"/><Relationship Id="rId2" Type="http://schemas.openxmlformats.org/officeDocument/2006/relationships/package" Target="../embeddings/Foglio_di_Microsoft_Excel319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package" Target="../embeddings/Foglio_di_Microsoft_Excel32.xlsx"/></Relationships>
</file>

<file path=ppt/charts/_rels/chart3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0.xml"/><Relationship Id="rId2" Type="http://schemas.openxmlformats.org/officeDocument/2006/relationships/package" Target="../embeddings/Foglio_di_Microsoft_Excel320.xlsx"/></Relationships>
</file>

<file path=ppt/charts/_rels/chart3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1.xml"/><Relationship Id="rId2" Type="http://schemas.openxmlformats.org/officeDocument/2006/relationships/package" Target="../embeddings/Foglio_di_Microsoft_Excel321.xlsx"/></Relationships>
</file>

<file path=ppt/charts/_rels/chart3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2.xml"/><Relationship Id="rId2" Type="http://schemas.openxmlformats.org/officeDocument/2006/relationships/package" Target="../embeddings/Foglio_di_Microsoft_Excel322.xlsx"/></Relationships>
</file>

<file path=ppt/charts/_rels/chart3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3.xml"/><Relationship Id="rId2" Type="http://schemas.openxmlformats.org/officeDocument/2006/relationships/package" Target="../embeddings/Foglio_di_Microsoft_Excel323.xlsx"/></Relationships>
</file>

<file path=ppt/charts/_rels/chart3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4.xml"/><Relationship Id="rId2" Type="http://schemas.openxmlformats.org/officeDocument/2006/relationships/package" Target="../embeddings/Foglio_di_Microsoft_Excel324.xlsx"/></Relationships>
</file>

<file path=ppt/charts/_rels/chart3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5.xml"/><Relationship Id="rId2" Type="http://schemas.openxmlformats.org/officeDocument/2006/relationships/package" Target="../embeddings/Foglio_di_Microsoft_Excel325.xlsx"/></Relationships>
</file>

<file path=ppt/charts/_rels/chart3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6.xml"/><Relationship Id="rId2" Type="http://schemas.openxmlformats.org/officeDocument/2006/relationships/package" Target="../embeddings/Foglio_di_Microsoft_Excel326.xlsx"/></Relationships>
</file>

<file path=ppt/charts/_rels/chart3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7.xml"/><Relationship Id="rId2" Type="http://schemas.openxmlformats.org/officeDocument/2006/relationships/package" Target="../embeddings/Foglio_di_Microsoft_Excel327.xlsx"/></Relationships>
</file>

<file path=ppt/charts/_rels/chart3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8.xml"/><Relationship Id="rId2" Type="http://schemas.openxmlformats.org/officeDocument/2006/relationships/package" Target="../embeddings/Foglio_di_Microsoft_Excel328.xlsx"/></Relationships>
</file>

<file path=ppt/charts/_rels/chart3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9.xml"/><Relationship Id="rId2" Type="http://schemas.openxmlformats.org/officeDocument/2006/relationships/package" Target="../embeddings/Foglio_di_Microsoft_Excel329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package" Target="../embeddings/Foglio_di_Microsoft_Excel33.xlsx"/></Relationships>
</file>

<file path=ppt/charts/_rels/chart3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0.xml"/><Relationship Id="rId2" Type="http://schemas.openxmlformats.org/officeDocument/2006/relationships/package" Target="../embeddings/Foglio_di_Microsoft_Excel330.xlsx"/></Relationships>
</file>

<file path=ppt/charts/_rels/chart3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1.xml"/><Relationship Id="rId2" Type="http://schemas.openxmlformats.org/officeDocument/2006/relationships/package" Target="../embeddings/Foglio_di_Microsoft_Excel331.xlsx"/></Relationships>
</file>

<file path=ppt/charts/_rels/chart3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2.xml"/><Relationship Id="rId2" Type="http://schemas.openxmlformats.org/officeDocument/2006/relationships/package" Target="../embeddings/Foglio_di_Microsoft_Excel332.xlsx"/></Relationships>
</file>

<file path=ppt/charts/_rels/chart3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3.xml"/><Relationship Id="rId2" Type="http://schemas.openxmlformats.org/officeDocument/2006/relationships/package" Target="../embeddings/Foglio_di_Microsoft_Excel333.xlsx"/></Relationships>
</file>

<file path=ppt/charts/_rels/chart3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4.xml"/><Relationship Id="rId2" Type="http://schemas.openxmlformats.org/officeDocument/2006/relationships/package" Target="../embeddings/Foglio_di_Microsoft_Excel334.xlsx"/></Relationships>
</file>

<file path=ppt/charts/_rels/chart3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5.xml"/><Relationship Id="rId2" Type="http://schemas.openxmlformats.org/officeDocument/2006/relationships/package" Target="../embeddings/Foglio_di_Microsoft_Excel335.xlsx"/></Relationships>
</file>

<file path=ppt/charts/_rels/chart3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6.xml"/><Relationship Id="rId2" Type="http://schemas.openxmlformats.org/officeDocument/2006/relationships/package" Target="../embeddings/Foglio_di_Microsoft_Excel336.xlsx"/></Relationships>
</file>

<file path=ppt/charts/_rels/chart3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7.xml"/><Relationship Id="rId2" Type="http://schemas.openxmlformats.org/officeDocument/2006/relationships/package" Target="../embeddings/Foglio_di_Microsoft_Excel337.xlsx"/></Relationships>
</file>

<file path=ppt/charts/_rels/chart3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8.xml"/><Relationship Id="rId2" Type="http://schemas.openxmlformats.org/officeDocument/2006/relationships/package" Target="../embeddings/Foglio_di_Microsoft_Excel338.xlsx"/></Relationships>
</file>

<file path=ppt/charts/_rels/chart3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9.xml"/><Relationship Id="rId2" Type="http://schemas.openxmlformats.org/officeDocument/2006/relationships/package" Target="../embeddings/Foglio_di_Microsoft_Excel339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package" Target="../embeddings/Foglio_di_Microsoft_Excel34.xlsx"/></Relationships>
</file>

<file path=ppt/charts/_rels/chart3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0.xml"/><Relationship Id="rId2" Type="http://schemas.openxmlformats.org/officeDocument/2006/relationships/package" Target="../embeddings/Foglio_di_Microsoft_Excel340.xlsx"/></Relationships>
</file>

<file path=ppt/charts/_rels/chart3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1.xml"/><Relationship Id="rId2" Type="http://schemas.openxmlformats.org/officeDocument/2006/relationships/package" Target="../embeddings/Foglio_di_Microsoft_Excel341.xlsx"/></Relationships>
</file>

<file path=ppt/charts/_rels/chart3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2.xml"/><Relationship Id="rId2" Type="http://schemas.openxmlformats.org/officeDocument/2006/relationships/package" Target="../embeddings/Foglio_di_Microsoft_Excel342.xlsx"/></Relationships>
</file>

<file path=ppt/charts/_rels/chart3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3.xml"/><Relationship Id="rId2" Type="http://schemas.openxmlformats.org/officeDocument/2006/relationships/package" Target="../embeddings/Foglio_di_Microsoft_Excel343.xlsx"/></Relationships>
</file>

<file path=ppt/charts/_rels/chart3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4.xml"/><Relationship Id="rId2" Type="http://schemas.openxmlformats.org/officeDocument/2006/relationships/package" Target="../embeddings/Foglio_di_Microsoft_Excel344.xlsx"/></Relationships>
</file>

<file path=ppt/charts/_rels/chart3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5.xml"/><Relationship Id="rId2" Type="http://schemas.openxmlformats.org/officeDocument/2006/relationships/package" Target="../embeddings/Foglio_di_Microsoft_Excel345.xlsx"/></Relationships>
</file>

<file path=ppt/charts/_rels/chart3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6.xml"/><Relationship Id="rId2" Type="http://schemas.openxmlformats.org/officeDocument/2006/relationships/package" Target="../embeddings/Foglio_di_Microsoft_Excel346.xlsx"/></Relationships>
</file>

<file path=ppt/charts/_rels/chart3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7.xml"/><Relationship Id="rId2" Type="http://schemas.openxmlformats.org/officeDocument/2006/relationships/package" Target="../embeddings/Foglio_di_Microsoft_Excel347.xlsx"/></Relationships>
</file>

<file path=ppt/charts/_rels/chart3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8.xml"/><Relationship Id="rId2" Type="http://schemas.openxmlformats.org/officeDocument/2006/relationships/package" Target="../embeddings/Foglio_di_Microsoft_Excel348.xlsx"/></Relationships>
</file>

<file path=ppt/charts/_rels/chart3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9.xml"/><Relationship Id="rId2" Type="http://schemas.openxmlformats.org/officeDocument/2006/relationships/package" Target="../embeddings/Foglio_di_Microsoft_Excel349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.xml"/><Relationship Id="rId2" Type="http://schemas.openxmlformats.org/officeDocument/2006/relationships/package" Target="../embeddings/Foglio_di_Microsoft_Excel35.xlsx"/></Relationships>
</file>

<file path=ppt/charts/_rels/chart3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0.xml"/><Relationship Id="rId2" Type="http://schemas.openxmlformats.org/officeDocument/2006/relationships/package" Target="../embeddings/Foglio_di_Microsoft_Excel350.xlsx"/></Relationships>
</file>

<file path=ppt/charts/_rels/chart3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1.xml"/><Relationship Id="rId2" Type="http://schemas.openxmlformats.org/officeDocument/2006/relationships/package" Target="../embeddings/Foglio_di_Microsoft_Excel351.xlsx"/></Relationships>
</file>

<file path=ppt/charts/_rels/chart3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2.xml"/><Relationship Id="rId2" Type="http://schemas.openxmlformats.org/officeDocument/2006/relationships/package" Target="../embeddings/Foglio_di_Microsoft_Excel352.xlsx"/></Relationships>
</file>

<file path=ppt/charts/_rels/chart3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3.xml"/><Relationship Id="rId2" Type="http://schemas.openxmlformats.org/officeDocument/2006/relationships/package" Target="../embeddings/Foglio_di_Microsoft_Excel353.xlsx"/></Relationships>
</file>

<file path=ppt/charts/_rels/chart3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4.xml"/><Relationship Id="rId2" Type="http://schemas.openxmlformats.org/officeDocument/2006/relationships/package" Target="../embeddings/Foglio_di_Microsoft_Excel354.xlsx"/></Relationships>
</file>

<file path=ppt/charts/_rels/chart3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5.xml"/><Relationship Id="rId2" Type="http://schemas.openxmlformats.org/officeDocument/2006/relationships/package" Target="../embeddings/Foglio_di_Microsoft_Excel355.xlsx"/></Relationships>
</file>

<file path=ppt/charts/_rels/chart3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6.xml"/><Relationship Id="rId2" Type="http://schemas.openxmlformats.org/officeDocument/2006/relationships/package" Target="../embeddings/Foglio_di_Microsoft_Excel356.xlsx"/></Relationships>
</file>

<file path=ppt/charts/_rels/chart3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7.xml"/><Relationship Id="rId2" Type="http://schemas.openxmlformats.org/officeDocument/2006/relationships/package" Target="../embeddings/Foglio_di_Microsoft_Excel357.xlsx"/></Relationships>
</file>

<file path=ppt/charts/_rels/chart3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8.xml"/><Relationship Id="rId2" Type="http://schemas.openxmlformats.org/officeDocument/2006/relationships/package" Target="../embeddings/Foglio_di_Microsoft_Excel358.xlsx"/></Relationships>
</file>

<file path=ppt/charts/_rels/chart35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9.xml"/><Relationship Id="rId2" Type="http://schemas.openxmlformats.org/officeDocument/2006/relationships/package" Target="../embeddings/Foglio_di_Microsoft_Excel359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.xml"/><Relationship Id="rId2" Type="http://schemas.openxmlformats.org/officeDocument/2006/relationships/package" Target="../embeddings/Foglio_di_Microsoft_Excel36.xlsx"/></Relationships>
</file>

<file path=ppt/charts/_rels/chart3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0.xml"/><Relationship Id="rId2" Type="http://schemas.openxmlformats.org/officeDocument/2006/relationships/package" Target="../embeddings/Foglio_di_Microsoft_Excel360.xlsx"/></Relationships>
</file>

<file path=ppt/charts/_rels/chart3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1.xml"/><Relationship Id="rId2" Type="http://schemas.openxmlformats.org/officeDocument/2006/relationships/package" Target="../embeddings/Foglio_di_Microsoft_Excel361.xlsx"/></Relationships>
</file>

<file path=ppt/charts/_rels/chart3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2.xml"/><Relationship Id="rId2" Type="http://schemas.openxmlformats.org/officeDocument/2006/relationships/package" Target="../embeddings/Foglio_di_Microsoft_Excel362.xlsx"/></Relationships>
</file>

<file path=ppt/charts/_rels/chart3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3.xml"/><Relationship Id="rId2" Type="http://schemas.openxmlformats.org/officeDocument/2006/relationships/package" Target="../embeddings/Foglio_di_Microsoft_Excel363.xlsx"/></Relationships>
</file>

<file path=ppt/charts/_rels/chart36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4.xml"/><Relationship Id="rId2" Type="http://schemas.openxmlformats.org/officeDocument/2006/relationships/package" Target="../embeddings/Foglio_di_Microsoft_Excel364.xlsx"/></Relationships>
</file>

<file path=ppt/charts/_rels/chart36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5.xml"/><Relationship Id="rId2" Type="http://schemas.openxmlformats.org/officeDocument/2006/relationships/package" Target="../embeddings/Foglio_di_Microsoft_Excel365.xlsx"/></Relationships>
</file>

<file path=ppt/charts/_rels/chart36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6.xml"/><Relationship Id="rId2" Type="http://schemas.openxmlformats.org/officeDocument/2006/relationships/package" Target="../embeddings/Foglio_di_Microsoft_Excel366.xlsx"/></Relationships>
</file>

<file path=ppt/charts/_rels/chart3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7.xml"/><Relationship Id="rId2" Type="http://schemas.openxmlformats.org/officeDocument/2006/relationships/package" Target="../embeddings/Foglio_di_Microsoft_Excel367.xlsx"/></Relationships>
</file>

<file path=ppt/charts/_rels/chart36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8.xml"/><Relationship Id="rId2" Type="http://schemas.openxmlformats.org/officeDocument/2006/relationships/package" Target="../embeddings/Foglio_di_Microsoft_Excel368.xlsx"/></Relationships>
</file>

<file path=ppt/charts/_rels/chart36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9.xml"/><Relationship Id="rId2" Type="http://schemas.openxmlformats.org/officeDocument/2006/relationships/package" Target="../embeddings/Foglio_di_Microsoft_Excel369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.xml"/><Relationship Id="rId2" Type="http://schemas.openxmlformats.org/officeDocument/2006/relationships/package" Target="../embeddings/Foglio_di_Microsoft_Excel37.xlsx"/></Relationships>
</file>

<file path=ppt/charts/_rels/chart37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0.xml"/><Relationship Id="rId2" Type="http://schemas.openxmlformats.org/officeDocument/2006/relationships/package" Target="../embeddings/Foglio_di_Microsoft_Excel370.xlsx"/></Relationships>
</file>

<file path=ppt/charts/_rels/chart37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1.xml"/><Relationship Id="rId2" Type="http://schemas.openxmlformats.org/officeDocument/2006/relationships/package" Target="../embeddings/Foglio_di_Microsoft_Excel371.xlsx"/></Relationships>
</file>

<file path=ppt/charts/_rels/chart37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2.xml"/><Relationship Id="rId2" Type="http://schemas.openxmlformats.org/officeDocument/2006/relationships/package" Target="../embeddings/Foglio_di_Microsoft_Excel372.xlsx"/></Relationships>
</file>

<file path=ppt/charts/_rels/chart37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3.xml"/><Relationship Id="rId2" Type="http://schemas.openxmlformats.org/officeDocument/2006/relationships/package" Target="../embeddings/Foglio_di_Microsoft_Excel373.xlsx"/></Relationships>
</file>

<file path=ppt/charts/_rels/chart37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4.xml"/><Relationship Id="rId2" Type="http://schemas.openxmlformats.org/officeDocument/2006/relationships/package" Target="../embeddings/Foglio_di_Microsoft_Excel374.xlsx"/></Relationships>
</file>

<file path=ppt/charts/_rels/chart37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5.xml"/><Relationship Id="rId2" Type="http://schemas.openxmlformats.org/officeDocument/2006/relationships/package" Target="../embeddings/Foglio_di_Microsoft_Excel375.xlsx"/></Relationships>
</file>

<file path=ppt/charts/_rels/chart3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6.xml"/><Relationship Id="rId2" Type="http://schemas.openxmlformats.org/officeDocument/2006/relationships/package" Target="../embeddings/Foglio_di_Microsoft_Excel376.xlsx"/></Relationships>
</file>

<file path=ppt/charts/_rels/chart37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7.xml"/><Relationship Id="rId2" Type="http://schemas.openxmlformats.org/officeDocument/2006/relationships/package" Target="../embeddings/Foglio_di_Microsoft_Excel377.xlsx"/></Relationships>
</file>

<file path=ppt/charts/_rels/chart37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8.xml"/><Relationship Id="rId2" Type="http://schemas.openxmlformats.org/officeDocument/2006/relationships/package" Target="../embeddings/Foglio_di_Microsoft_Excel378.xlsx"/></Relationships>
</file>

<file path=ppt/charts/_rels/chart37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9.xml"/><Relationship Id="rId2" Type="http://schemas.openxmlformats.org/officeDocument/2006/relationships/package" Target="../embeddings/Foglio_di_Microsoft_Excel379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.xml"/><Relationship Id="rId2" Type="http://schemas.openxmlformats.org/officeDocument/2006/relationships/package" Target="../embeddings/Foglio_di_Microsoft_Excel38.xlsx"/></Relationships>
</file>

<file path=ppt/charts/_rels/chart38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0.xml"/><Relationship Id="rId2" Type="http://schemas.openxmlformats.org/officeDocument/2006/relationships/package" Target="../embeddings/Foglio_di_Microsoft_Excel380.xlsx"/></Relationships>
</file>

<file path=ppt/charts/_rels/chart3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1.xml"/><Relationship Id="rId2" Type="http://schemas.openxmlformats.org/officeDocument/2006/relationships/package" Target="../embeddings/Foglio_di_Microsoft_Excel381.xlsx"/></Relationships>
</file>

<file path=ppt/charts/_rels/chart38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2.xml"/><Relationship Id="rId2" Type="http://schemas.openxmlformats.org/officeDocument/2006/relationships/package" Target="../embeddings/Foglio_di_Microsoft_Excel382.xlsx"/></Relationships>
</file>

<file path=ppt/charts/_rels/chart3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3.xml"/><Relationship Id="rId2" Type="http://schemas.openxmlformats.org/officeDocument/2006/relationships/package" Target="../embeddings/Foglio_di_Microsoft_Excel383.xlsx"/></Relationships>
</file>

<file path=ppt/charts/_rels/chart38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4.xml"/><Relationship Id="rId2" Type="http://schemas.openxmlformats.org/officeDocument/2006/relationships/package" Target="../embeddings/Foglio_di_Microsoft_Excel384.xlsx"/></Relationships>
</file>

<file path=ppt/charts/_rels/chart38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5.xml"/><Relationship Id="rId2" Type="http://schemas.openxmlformats.org/officeDocument/2006/relationships/package" Target="../embeddings/Foglio_di_Microsoft_Excel385.xlsx"/></Relationships>
</file>

<file path=ppt/charts/_rels/chart38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6.xml"/><Relationship Id="rId2" Type="http://schemas.openxmlformats.org/officeDocument/2006/relationships/package" Target="../embeddings/Foglio_di_Microsoft_Excel386.xlsx"/></Relationships>
</file>

<file path=ppt/charts/_rels/chart38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7.xml"/><Relationship Id="rId2" Type="http://schemas.openxmlformats.org/officeDocument/2006/relationships/package" Target="../embeddings/Foglio_di_Microsoft_Excel387.xlsx"/></Relationships>
</file>

<file path=ppt/charts/_rels/chart38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8.xml"/><Relationship Id="rId2" Type="http://schemas.openxmlformats.org/officeDocument/2006/relationships/package" Target="../embeddings/Foglio_di_Microsoft_Excel388.xlsx"/></Relationships>
</file>

<file path=ppt/charts/_rels/chart38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9.xml"/><Relationship Id="rId2" Type="http://schemas.openxmlformats.org/officeDocument/2006/relationships/package" Target="../embeddings/Foglio_di_Microsoft_Excel389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.xml"/><Relationship Id="rId2" Type="http://schemas.openxmlformats.org/officeDocument/2006/relationships/package" Target="../embeddings/Foglio_di_Microsoft_Excel39.xlsx"/></Relationships>
</file>

<file path=ppt/charts/_rels/chart39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0.xml"/><Relationship Id="rId2" Type="http://schemas.openxmlformats.org/officeDocument/2006/relationships/package" Target="../embeddings/Foglio_di_Microsoft_Excel390.xlsx"/></Relationships>
</file>

<file path=ppt/charts/_rels/chart3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1.xml"/><Relationship Id="rId2" Type="http://schemas.openxmlformats.org/officeDocument/2006/relationships/package" Target="../embeddings/Foglio_di_Microsoft_Excel391.xlsx"/></Relationships>
</file>

<file path=ppt/charts/_rels/chart3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2.xml"/><Relationship Id="rId2" Type="http://schemas.openxmlformats.org/officeDocument/2006/relationships/package" Target="../embeddings/Foglio_di_Microsoft_Excel392.xlsx"/></Relationships>
</file>

<file path=ppt/charts/_rels/chart39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3.xml"/><Relationship Id="rId2" Type="http://schemas.openxmlformats.org/officeDocument/2006/relationships/package" Target="../embeddings/Foglio_di_Microsoft_Excel393.xlsx"/></Relationships>
</file>

<file path=ppt/charts/_rels/chart39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4.xml"/><Relationship Id="rId2" Type="http://schemas.openxmlformats.org/officeDocument/2006/relationships/package" Target="../embeddings/Foglio_di_Microsoft_Excel394.xlsx"/></Relationships>
</file>

<file path=ppt/charts/_rels/chart39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5.xml"/><Relationship Id="rId2" Type="http://schemas.openxmlformats.org/officeDocument/2006/relationships/package" Target="../embeddings/Foglio_di_Microsoft_Excel395.xlsx"/></Relationships>
</file>

<file path=ppt/charts/_rels/chart39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6.xml"/><Relationship Id="rId2" Type="http://schemas.openxmlformats.org/officeDocument/2006/relationships/package" Target="../embeddings/Foglio_di_Microsoft_Excel396.xlsx"/></Relationships>
</file>

<file path=ppt/charts/_rels/chart39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7.xml"/><Relationship Id="rId2" Type="http://schemas.openxmlformats.org/officeDocument/2006/relationships/package" Target="../embeddings/Foglio_di_Microsoft_Excel397.xlsx"/></Relationships>
</file>

<file path=ppt/charts/_rels/chart39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8.xml"/><Relationship Id="rId2" Type="http://schemas.openxmlformats.org/officeDocument/2006/relationships/package" Target="../embeddings/Foglio_di_Microsoft_Excel398.xlsx"/></Relationships>
</file>

<file path=ppt/charts/_rels/chart3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9.xml"/><Relationship Id="rId2" Type="http://schemas.openxmlformats.org/officeDocument/2006/relationships/package" Target="../embeddings/Foglio_di_Microsoft_Excel39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Foglio_di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.xml"/><Relationship Id="rId2" Type="http://schemas.openxmlformats.org/officeDocument/2006/relationships/package" Target="../embeddings/Foglio_di_Microsoft_Excel40.xlsx"/></Relationships>
</file>

<file path=ppt/charts/_rels/chart40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0.xml"/><Relationship Id="rId2" Type="http://schemas.openxmlformats.org/officeDocument/2006/relationships/package" Target="../embeddings/Foglio_di_Microsoft_Excel400.xlsx"/></Relationships>
</file>

<file path=ppt/charts/_rels/chart40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1.xml"/><Relationship Id="rId2" Type="http://schemas.openxmlformats.org/officeDocument/2006/relationships/package" Target="../embeddings/Foglio_di_Microsoft_Excel401.xlsx"/></Relationships>
</file>

<file path=ppt/charts/_rels/chart40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2.xml"/><Relationship Id="rId2" Type="http://schemas.openxmlformats.org/officeDocument/2006/relationships/package" Target="../embeddings/Foglio_di_Microsoft_Excel402.xlsx"/></Relationships>
</file>

<file path=ppt/charts/_rels/chart40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3.xml"/><Relationship Id="rId2" Type="http://schemas.openxmlformats.org/officeDocument/2006/relationships/package" Target="../embeddings/Foglio_di_Microsoft_Excel403.xlsx"/></Relationships>
</file>

<file path=ppt/charts/_rels/chart40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4.xml"/><Relationship Id="rId2" Type="http://schemas.openxmlformats.org/officeDocument/2006/relationships/package" Target="../embeddings/Foglio_di_Microsoft_Excel404.xlsx"/></Relationships>
</file>

<file path=ppt/charts/_rels/chart40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5.xml"/><Relationship Id="rId2" Type="http://schemas.openxmlformats.org/officeDocument/2006/relationships/package" Target="../embeddings/Foglio_di_Microsoft_Excel405.xlsx"/></Relationships>
</file>

<file path=ppt/charts/_rels/chart40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6.xml"/><Relationship Id="rId2" Type="http://schemas.openxmlformats.org/officeDocument/2006/relationships/package" Target="../embeddings/Foglio_di_Microsoft_Excel406.xlsx"/></Relationships>
</file>

<file path=ppt/charts/_rels/chart40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7.xml"/><Relationship Id="rId2" Type="http://schemas.openxmlformats.org/officeDocument/2006/relationships/package" Target="../embeddings/Foglio_di_Microsoft_Excel407.xlsx"/></Relationships>
</file>

<file path=ppt/charts/_rels/chart40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8.xml"/><Relationship Id="rId2" Type="http://schemas.openxmlformats.org/officeDocument/2006/relationships/package" Target="../embeddings/Foglio_di_Microsoft_Excel408.xlsx"/></Relationships>
</file>

<file path=ppt/charts/_rels/chart40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9.xml"/><Relationship Id="rId2" Type="http://schemas.openxmlformats.org/officeDocument/2006/relationships/package" Target="../embeddings/Foglio_di_Microsoft_Excel40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.xml"/><Relationship Id="rId2" Type="http://schemas.openxmlformats.org/officeDocument/2006/relationships/package" Target="../embeddings/Foglio_di_Microsoft_Excel41.xlsx"/></Relationships>
</file>

<file path=ppt/charts/_rels/chart4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0.xml"/><Relationship Id="rId2" Type="http://schemas.openxmlformats.org/officeDocument/2006/relationships/package" Target="../embeddings/Foglio_di_Microsoft_Excel410.xlsx"/></Relationships>
</file>

<file path=ppt/charts/_rels/chart4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1.xml"/><Relationship Id="rId2" Type="http://schemas.openxmlformats.org/officeDocument/2006/relationships/package" Target="../embeddings/Foglio_di_Microsoft_Excel411.xlsx"/></Relationships>
</file>

<file path=ppt/charts/_rels/chart4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2.xml"/><Relationship Id="rId2" Type="http://schemas.openxmlformats.org/officeDocument/2006/relationships/package" Target="../embeddings/Foglio_di_Microsoft_Excel412.xlsx"/></Relationships>
</file>

<file path=ppt/charts/_rels/chart4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3.xml"/><Relationship Id="rId2" Type="http://schemas.openxmlformats.org/officeDocument/2006/relationships/package" Target="../embeddings/Foglio_di_Microsoft_Excel413.xlsx"/></Relationships>
</file>

<file path=ppt/charts/_rels/chart4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4.xml"/><Relationship Id="rId2" Type="http://schemas.openxmlformats.org/officeDocument/2006/relationships/package" Target="../embeddings/Foglio_di_Microsoft_Excel414.xlsx"/></Relationships>
</file>

<file path=ppt/charts/_rels/chart4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5.xml"/><Relationship Id="rId2" Type="http://schemas.openxmlformats.org/officeDocument/2006/relationships/package" Target="../embeddings/Foglio_di_Microsoft_Excel415.xlsx"/></Relationships>
</file>

<file path=ppt/charts/_rels/chart4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6.xml"/><Relationship Id="rId2" Type="http://schemas.openxmlformats.org/officeDocument/2006/relationships/package" Target="../embeddings/Foglio_di_Microsoft_Excel416.xlsx"/></Relationships>
</file>

<file path=ppt/charts/_rels/chart4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7.xml"/><Relationship Id="rId2" Type="http://schemas.openxmlformats.org/officeDocument/2006/relationships/package" Target="../embeddings/Foglio_di_Microsoft_Excel417.xlsx"/></Relationships>
</file>

<file path=ppt/charts/_rels/chart4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8.xml"/><Relationship Id="rId2" Type="http://schemas.openxmlformats.org/officeDocument/2006/relationships/package" Target="../embeddings/Foglio_di_Microsoft_Excel418.xlsx"/></Relationships>
</file>

<file path=ppt/charts/_rels/chart4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9.xml"/><Relationship Id="rId2" Type="http://schemas.openxmlformats.org/officeDocument/2006/relationships/package" Target="../embeddings/Foglio_di_Microsoft_Excel419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.xml"/><Relationship Id="rId2" Type="http://schemas.openxmlformats.org/officeDocument/2006/relationships/package" Target="../embeddings/Foglio_di_Microsoft_Excel42.xlsx"/></Relationships>
</file>

<file path=ppt/charts/_rels/chart4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0.xml"/><Relationship Id="rId2" Type="http://schemas.openxmlformats.org/officeDocument/2006/relationships/package" Target="../embeddings/Foglio_di_Microsoft_Excel420.xlsx"/></Relationships>
</file>

<file path=ppt/charts/_rels/chart4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1.xml"/><Relationship Id="rId2" Type="http://schemas.openxmlformats.org/officeDocument/2006/relationships/package" Target="../embeddings/Foglio_di_Microsoft_Excel421.xlsx"/></Relationships>
</file>

<file path=ppt/charts/_rels/chart4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2.xml"/><Relationship Id="rId2" Type="http://schemas.openxmlformats.org/officeDocument/2006/relationships/package" Target="../embeddings/Foglio_di_Microsoft_Excel422.xlsx"/></Relationships>
</file>

<file path=ppt/charts/_rels/chart4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3.xml"/><Relationship Id="rId2" Type="http://schemas.openxmlformats.org/officeDocument/2006/relationships/package" Target="../embeddings/Foglio_di_Microsoft_Excel423.xlsx"/></Relationships>
</file>

<file path=ppt/charts/_rels/chart4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4.xml"/><Relationship Id="rId2" Type="http://schemas.openxmlformats.org/officeDocument/2006/relationships/package" Target="../embeddings/Foglio_di_Microsoft_Excel424.xlsx"/></Relationships>
</file>

<file path=ppt/charts/_rels/chart4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5.xml"/><Relationship Id="rId2" Type="http://schemas.openxmlformats.org/officeDocument/2006/relationships/package" Target="../embeddings/Foglio_di_Microsoft_Excel425.xlsx"/></Relationships>
</file>

<file path=ppt/charts/_rels/chart4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6.xml"/><Relationship Id="rId2" Type="http://schemas.openxmlformats.org/officeDocument/2006/relationships/package" Target="../embeddings/Foglio_di_Microsoft_Excel426.xlsx"/></Relationships>
</file>

<file path=ppt/charts/_rels/chart4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7.xml"/><Relationship Id="rId2" Type="http://schemas.openxmlformats.org/officeDocument/2006/relationships/package" Target="../embeddings/Foglio_di_Microsoft_Excel427.xlsx"/></Relationships>
</file>

<file path=ppt/charts/_rels/chart4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8.xml"/><Relationship Id="rId2" Type="http://schemas.openxmlformats.org/officeDocument/2006/relationships/package" Target="../embeddings/Foglio_di_Microsoft_Excel428.xlsx"/></Relationships>
</file>

<file path=ppt/charts/_rels/chart4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9.xml"/><Relationship Id="rId2" Type="http://schemas.openxmlformats.org/officeDocument/2006/relationships/package" Target="../embeddings/Foglio_di_Microsoft_Excel429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.xml"/><Relationship Id="rId2" Type="http://schemas.openxmlformats.org/officeDocument/2006/relationships/package" Target="../embeddings/Foglio_di_Microsoft_Excel43.xlsx"/></Relationships>
</file>

<file path=ppt/charts/_rels/chart4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0.xml"/><Relationship Id="rId2" Type="http://schemas.openxmlformats.org/officeDocument/2006/relationships/package" Target="../embeddings/Foglio_di_Microsoft_Excel430.xlsx"/></Relationships>
</file>

<file path=ppt/charts/_rels/chart4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1.xml"/><Relationship Id="rId2" Type="http://schemas.openxmlformats.org/officeDocument/2006/relationships/package" Target="../embeddings/Foglio_di_Microsoft_Excel431.xlsx"/></Relationships>
</file>

<file path=ppt/charts/_rels/chart4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2.xml"/><Relationship Id="rId2" Type="http://schemas.openxmlformats.org/officeDocument/2006/relationships/package" Target="../embeddings/Foglio_di_Microsoft_Excel432.xlsx"/></Relationships>
</file>

<file path=ppt/charts/_rels/chart4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3.xml"/><Relationship Id="rId2" Type="http://schemas.openxmlformats.org/officeDocument/2006/relationships/package" Target="../embeddings/Foglio_di_Microsoft_Excel433.xlsx"/></Relationships>
</file>

<file path=ppt/charts/_rels/chart4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4.xml"/><Relationship Id="rId2" Type="http://schemas.openxmlformats.org/officeDocument/2006/relationships/package" Target="../embeddings/Foglio_di_Microsoft_Excel434.xlsx"/></Relationships>
</file>

<file path=ppt/charts/_rels/chart4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5.xml"/><Relationship Id="rId2" Type="http://schemas.openxmlformats.org/officeDocument/2006/relationships/package" Target="../embeddings/Foglio_di_Microsoft_Excel435.xlsx"/></Relationships>
</file>

<file path=ppt/charts/_rels/chart4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6.xml"/><Relationship Id="rId2" Type="http://schemas.openxmlformats.org/officeDocument/2006/relationships/package" Target="../embeddings/Foglio_di_Microsoft_Excel436.xlsx"/></Relationships>
</file>

<file path=ppt/charts/_rels/chart4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7.xml"/><Relationship Id="rId2" Type="http://schemas.openxmlformats.org/officeDocument/2006/relationships/package" Target="../embeddings/Foglio_di_Microsoft_Excel437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4.xml"/><Relationship Id="rId2" Type="http://schemas.openxmlformats.org/officeDocument/2006/relationships/package" Target="../embeddings/Foglio_di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5.xml"/><Relationship Id="rId2" Type="http://schemas.openxmlformats.org/officeDocument/2006/relationships/package" Target="../embeddings/Foglio_di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6.xml"/><Relationship Id="rId2" Type="http://schemas.openxmlformats.org/officeDocument/2006/relationships/package" Target="../embeddings/Foglio_di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7.xml"/><Relationship Id="rId2" Type="http://schemas.openxmlformats.org/officeDocument/2006/relationships/package" Target="../embeddings/Foglio_di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8.xml"/><Relationship Id="rId2" Type="http://schemas.openxmlformats.org/officeDocument/2006/relationships/package" Target="../embeddings/Foglio_di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9.xml"/><Relationship Id="rId2" Type="http://schemas.openxmlformats.org/officeDocument/2006/relationships/package" Target="../embeddings/Foglio_di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Foglio_di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0.xml"/><Relationship Id="rId2" Type="http://schemas.openxmlformats.org/officeDocument/2006/relationships/package" Target="../embeddings/Foglio_di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1.xml"/><Relationship Id="rId2" Type="http://schemas.openxmlformats.org/officeDocument/2006/relationships/package" Target="../embeddings/Foglio_di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2.xml"/><Relationship Id="rId2" Type="http://schemas.openxmlformats.org/officeDocument/2006/relationships/package" Target="../embeddings/Foglio_di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3.xml"/><Relationship Id="rId2" Type="http://schemas.openxmlformats.org/officeDocument/2006/relationships/package" Target="../embeddings/Foglio_di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4.xml"/><Relationship Id="rId2" Type="http://schemas.openxmlformats.org/officeDocument/2006/relationships/package" Target="../embeddings/Foglio_di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5.xml"/><Relationship Id="rId2" Type="http://schemas.openxmlformats.org/officeDocument/2006/relationships/package" Target="../embeddings/Foglio_di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6.xml"/><Relationship Id="rId2" Type="http://schemas.openxmlformats.org/officeDocument/2006/relationships/package" Target="../embeddings/Foglio_di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7.xml"/><Relationship Id="rId2" Type="http://schemas.openxmlformats.org/officeDocument/2006/relationships/package" Target="../embeddings/Foglio_di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8.xml"/><Relationship Id="rId2" Type="http://schemas.openxmlformats.org/officeDocument/2006/relationships/package" Target="../embeddings/Foglio_di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9.xml"/><Relationship Id="rId2" Type="http://schemas.openxmlformats.org/officeDocument/2006/relationships/package" Target="../embeddings/Foglio_di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Foglio_di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0.xml"/><Relationship Id="rId2" Type="http://schemas.openxmlformats.org/officeDocument/2006/relationships/package" Target="../embeddings/Foglio_di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1.xml"/><Relationship Id="rId2" Type="http://schemas.openxmlformats.org/officeDocument/2006/relationships/package" Target="../embeddings/Foglio_di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2.xml"/><Relationship Id="rId2" Type="http://schemas.openxmlformats.org/officeDocument/2006/relationships/package" Target="../embeddings/Foglio_di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3.xml"/><Relationship Id="rId2" Type="http://schemas.openxmlformats.org/officeDocument/2006/relationships/package" Target="../embeddings/Foglio_di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4.xml"/><Relationship Id="rId2" Type="http://schemas.openxmlformats.org/officeDocument/2006/relationships/package" Target="../embeddings/Foglio_di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5.xml"/><Relationship Id="rId2" Type="http://schemas.openxmlformats.org/officeDocument/2006/relationships/package" Target="../embeddings/Foglio_di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6.xml"/><Relationship Id="rId2" Type="http://schemas.openxmlformats.org/officeDocument/2006/relationships/package" Target="../embeddings/Foglio_di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7.xml"/><Relationship Id="rId2" Type="http://schemas.openxmlformats.org/officeDocument/2006/relationships/package" Target="../embeddings/Foglio_di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8.xml"/><Relationship Id="rId2" Type="http://schemas.openxmlformats.org/officeDocument/2006/relationships/package" Target="../embeddings/Foglio_di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9.xml"/><Relationship Id="rId2" Type="http://schemas.openxmlformats.org/officeDocument/2006/relationships/package" Target="../embeddings/Foglio_di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Foglio_di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0.xml"/><Relationship Id="rId2" Type="http://schemas.openxmlformats.org/officeDocument/2006/relationships/package" Target="../embeddings/Foglio_di_Microsoft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1.xml"/><Relationship Id="rId2" Type="http://schemas.openxmlformats.org/officeDocument/2006/relationships/package" Target="../embeddings/Foglio_di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2.xml"/><Relationship Id="rId2" Type="http://schemas.openxmlformats.org/officeDocument/2006/relationships/package" Target="../embeddings/Foglio_di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3.xml"/><Relationship Id="rId2" Type="http://schemas.openxmlformats.org/officeDocument/2006/relationships/package" Target="../embeddings/Foglio_di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4.xml"/><Relationship Id="rId2" Type="http://schemas.openxmlformats.org/officeDocument/2006/relationships/package" Target="../embeddings/Foglio_di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5.xml"/><Relationship Id="rId2" Type="http://schemas.openxmlformats.org/officeDocument/2006/relationships/package" Target="../embeddings/Foglio_di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6.xml"/><Relationship Id="rId2" Type="http://schemas.openxmlformats.org/officeDocument/2006/relationships/package" Target="../embeddings/Foglio_di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7.xml"/><Relationship Id="rId2" Type="http://schemas.openxmlformats.org/officeDocument/2006/relationships/package" Target="../embeddings/Foglio_di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8.xml"/><Relationship Id="rId2" Type="http://schemas.openxmlformats.org/officeDocument/2006/relationships/package" Target="../embeddings/Foglio_di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9.xml"/><Relationship Id="rId2" Type="http://schemas.openxmlformats.org/officeDocument/2006/relationships/package" Target="../embeddings/Foglio_di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Foglio_di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0.xml"/><Relationship Id="rId2" Type="http://schemas.openxmlformats.org/officeDocument/2006/relationships/package" Target="../embeddings/Foglio_di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1.xml"/><Relationship Id="rId2" Type="http://schemas.openxmlformats.org/officeDocument/2006/relationships/package" Target="../embeddings/Foglio_di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2.xml"/><Relationship Id="rId2" Type="http://schemas.openxmlformats.org/officeDocument/2006/relationships/package" Target="../embeddings/Foglio_di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3.xml"/><Relationship Id="rId2" Type="http://schemas.openxmlformats.org/officeDocument/2006/relationships/package" Target="../embeddings/Foglio_di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4.xml"/><Relationship Id="rId2" Type="http://schemas.openxmlformats.org/officeDocument/2006/relationships/package" Target="../embeddings/Foglio_di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5.xml"/><Relationship Id="rId2" Type="http://schemas.openxmlformats.org/officeDocument/2006/relationships/package" Target="../embeddings/Foglio_di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6.xml"/><Relationship Id="rId2" Type="http://schemas.openxmlformats.org/officeDocument/2006/relationships/package" Target="../embeddings/Foglio_di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7.xml"/><Relationship Id="rId2" Type="http://schemas.openxmlformats.org/officeDocument/2006/relationships/package" Target="../embeddings/Foglio_di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8.xml"/><Relationship Id="rId2" Type="http://schemas.openxmlformats.org/officeDocument/2006/relationships/package" Target="../embeddings/Foglio_di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9.xml"/><Relationship Id="rId2" Type="http://schemas.openxmlformats.org/officeDocument/2006/relationships/package" Target="../embeddings/Foglio_di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Foglio_di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0.xml"/><Relationship Id="rId2" Type="http://schemas.openxmlformats.org/officeDocument/2006/relationships/package" Target="../embeddings/Foglio_di_Microsoft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1.xml"/><Relationship Id="rId2" Type="http://schemas.openxmlformats.org/officeDocument/2006/relationships/package" Target="../embeddings/Foglio_di_Microsoft_Excel91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2.xml"/><Relationship Id="rId2" Type="http://schemas.openxmlformats.org/officeDocument/2006/relationships/package" Target="../embeddings/Foglio_di_Microsoft_Excel92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3.xml"/><Relationship Id="rId2" Type="http://schemas.openxmlformats.org/officeDocument/2006/relationships/package" Target="../embeddings/Foglio_di_Microsoft_Excel93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4.xml"/><Relationship Id="rId2" Type="http://schemas.openxmlformats.org/officeDocument/2006/relationships/package" Target="../embeddings/Foglio_di_Microsoft_Excel94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5.xml"/><Relationship Id="rId2" Type="http://schemas.openxmlformats.org/officeDocument/2006/relationships/package" Target="../embeddings/Foglio_di_Microsoft_Excel95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6.xml"/><Relationship Id="rId2" Type="http://schemas.openxmlformats.org/officeDocument/2006/relationships/package" Target="../embeddings/Foglio_di_Microsoft_Excel96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7.xml"/><Relationship Id="rId2" Type="http://schemas.openxmlformats.org/officeDocument/2006/relationships/package" Target="../embeddings/Foglio_di_Microsoft_Excel97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8.xml"/><Relationship Id="rId2" Type="http://schemas.openxmlformats.org/officeDocument/2006/relationships/package" Target="../embeddings/Foglio_di_Microsoft_Excel98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9.xml"/><Relationship Id="rId2" Type="http://schemas.openxmlformats.org/officeDocument/2006/relationships/package" Target="../embeddings/Foglio_di_Microsoft_Excel9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11.27%,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66.2%,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22.54%,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0.11270001</c:v>
                </c:pt>
                <c:pt idx="2">
                  <c:v>0.66199994</c:v>
                </c:pt>
                <c:pt idx="3">
                  <c:v>0.22540002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1.41%,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19.72%,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59.15%,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19.72%,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0.014099999</c:v>
                </c:pt>
                <c:pt idx="1">
                  <c:v>0.1972</c:v>
                </c:pt>
                <c:pt idx="2">
                  <c:v>0.59150004</c:v>
                </c:pt>
                <c:pt idx="3">
                  <c:v>0.1972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8.89%,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 42.22%,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22.22%,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 non ha partecipato  24.44%,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 </c:v>
                </c:pt>
                <c:pt idx="3">
                  <c:v>molto</c:v>
                </c:pt>
                <c:pt idx="4">
                  <c:v>mio figlio non ha partecipato 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0.0222</c:v>
                </c:pt>
                <c:pt idx="1">
                  <c:v>0.0889</c:v>
                </c:pt>
                <c:pt idx="2">
                  <c:v>0.42220002</c:v>
                </c:pt>
                <c:pt idx="3">
                  <c:v>0.22219999</c:v>
                </c:pt>
                <c:pt idx="4">
                  <c:v>0.24440001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49.44%, 44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43.82%,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0.056199998</c:v>
                </c:pt>
                <c:pt idx="2">
                  <c:v>0.4944</c:v>
                </c:pt>
                <c:pt idx="3">
                  <c:v>0.4382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28.09%,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68.54%, 61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0.0225</c:v>
                </c:pt>
                <c:pt idx="2">
                  <c:v>0.2809</c:v>
                </c:pt>
                <c:pt idx="3">
                  <c:v>0.6854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40.45%,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52.81%,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0.056199998</c:v>
                </c:pt>
                <c:pt idx="2">
                  <c:v>0.4045</c:v>
                </c:pt>
                <c:pt idx="3">
                  <c:v>0.5281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7.87%,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39.33%,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52.81%,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0.0787</c:v>
                </c:pt>
                <c:pt idx="2">
                  <c:v>0.39330003</c:v>
                </c:pt>
                <c:pt idx="3">
                  <c:v>0.5281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55.06%, 49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37.08%,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0.0674</c:v>
                </c:pt>
                <c:pt idx="2">
                  <c:v>0.5506</c:v>
                </c:pt>
                <c:pt idx="3">
                  <c:v>0.37080002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46.07%,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47.19%,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0.056199998</c:v>
                </c:pt>
                <c:pt idx="2">
                  <c:v>0.4607</c:v>
                </c:pt>
                <c:pt idx="3">
                  <c:v>0.4719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44.94%, 40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48.31%, 43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0.0225</c:v>
                </c:pt>
                <c:pt idx="1">
                  <c:v>0.044899996</c:v>
                </c:pt>
                <c:pt idx="2">
                  <c:v>0.44939998</c:v>
                </c:pt>
                <c:pt idx="3">
                  <c:v>0.48310003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39.33%,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49.44%, 44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0.0225</c:v>
                </c:pt>
                <c:pt idx="1">
                  <c:v>0.089899994</c:v>
                </c:pt>
                <c:pt idx="2">
                  <c:v>0.39330003</c:v>
                </c:pt>
                <c:pt idx="3">
                  <c:v>0.4944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 35.96%,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 52.81%,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</c:v>
                </c:pt>
                <c:pt idx="1">
                  <c:v>Poco </c:v>
                </c:pt>
                <c:pt idx="2">
                  <c:v>Abbastanza </c:v>
                </c:pt>
                <c:pt idx="3">
                  <c:v>Molto 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0.1011</c:v>
                </c:pt>
                <c:pt idx="2">
                  <c:v>0.35959998</c:v>
                </c:pt>
                <c:pt idx="3">
                  <c:v>0.5281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1.41%,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16.9%,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69.01%, 49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12.68%,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0.014099999</c:v>
                </c:pt>
                <c:pt idx="1">
                  <c:v>0.169</c:v>
                </c:pt>
                <c:pt idx="2">
                  <c:v>0.6901</c:v>
                </c:pt>
                <c:pt idx="3">
                  <c:v>0.1268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57.3%, 51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31.46%,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0.1011</c:v>
                </c:pt>
                <c:pt idx="2">
                  <c:v>0.573</c:v>
                </c:pt>
                <c:pt idx="3">
                  <c:v>0.3146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47.19%,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46.07%,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0.0674</c:v>
                </c:pt>
                <c:pt idx="2">
                  <c:v>0.4719</c:v>
                </c:pt>
                <c:pt idx="3">
                  <c:v>0.4607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58.43%, 52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28.09%,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0.1236</c:v>
                </c:pt>
                <c:pt idx="2">
                  <c:v>0.5843</c:v>
                </c:pt>
                <c:pt idx="3">
                  <c:v>0.2809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42.7%,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52.81%,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0.044899996</c:v>
                </c:pt>
                <c:pt idx="2">
                  <c:v>0.42700002</c:v>
                </c:pt>
                <c:pt idx="3">
                  <c:v>0.5281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47.19%,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46.07%,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0.0674</c:v>
                </c:pt>
                <c:pt idx="2">
                  <c:v>0.4719</c:v>
                </c:pt>
                <c:pt idx="3">
                  <c:v>0.4607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14.61%,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richiesto colloqui 64.04%, 57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richiesto colloqui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0.044899996</c:v>
                </c:pt>
                <c:pt idx="1">
                  <c:v>0.1461</c:v>
                </c:pt>
                <c:pt idx="2">
                  <c:v>0.1236</c:v>
                </c:pt>
                <c:pt idx="3">
                  <c:v>0.044899996</c:v>
                </c:pt>
                <c:pt idx="4">
                  <c:v>0.6404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7.87%,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53.93%, 48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35.96%,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0.0225</c:v>
                </c:pt>
                <c:pt idx="1">
                  <c:v>0.0787</c:v>
                </c:pt>
                <c:pt idx="2">
                  <c:v>0.5393</c:v>
                </c:pt>
                <c:pt idx="3">
                  <c:v>0.35959998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50.56%, 45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35.96%,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0.0225</c:v>
                </c:pt>
                <c:pt idx="1">
                  <c:v>0.112399995</c:v>
                </c:pt>
                <c:pt idx="2">
                  <c:v>0.50560004</c:v>
                </c:pt>
                <c:pt idx="3">
                  <c:v>0.35959998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7.87%,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42.7%,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46.07%,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0.0337</c:v>
                </c:pt>
                <c:pt idx="1">
                  <c:v>0.0787</c:v>
                </c:pt>
                <c:pt idx="2">
                  <c:v>0.42700002</c:v>
                </c:pt>
                <c:pt idx="3">
                  <c:v>0.4607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43.82%,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43.82%,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0.112399995</c:v>
                </c:pt>
                <c:pt idx="2">
                  <c:v>0.4382</c:v>
                </c:pt>
                <c:pt idx="3">
                  <c:v>0.4382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18.31%,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50.7%,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28.17%,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0.028199999</c:v>
                </c:pt>
                <c:pt idx="1">
                  <c:v>0.1831</c:v>
                </c:pt>
                <c:pt idx="2">
                  <c:v>0.507</c:v>
                </c:pt>
                <c:pt idx="3">
                  <c:v>0.28170002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46.07%,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47.19%,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0.0674</c:v>
                </c:pt>
                <c:pt idx="2">
                  <c:v>0.4607</c:v>
                </c:pt>
                <c:pt idx="3">
                  <c:v>0.4719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28.09%,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mai contattato l'ufficio di segreteria 50.56%, 45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mai contattato l'ufficio di segreteria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0.0225</c:v>
                </c:pt>
                <c:pt idx="1">
                  <c:v>0.0674</c:v>
                </c:pt>
                <c:pt idx="2">
                  <c:v>0.2809</c:v>
                </c:pt>
                <c:pt idx="3">
                  <c:v>0.1236</c:v>
                </c:pt>
                <c:pt idx="4">
                  <c:v>0.50560004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62.92%, 56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0.0674</c:v>
                </c:pt>
                <c:pt idx="1">
                  <c:v>0.1348</c:v>
                </c:pt>
                <c:pt idx="2">
                  <c:v>0.6292</c:v>
                </c:pt>
                <c:pt idx="3">
                  <c:v>0.1685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17.98%,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52.81%,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29.21%,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0.17979999</c:v>
                </c:pt>
                <c:pt idx="2">
                  <c:v>0.5281</c:v>
                </c:pt>
                <c:pt idx="3">
                  <c:v>0.29209998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59.55%, 53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30.34%,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0.1011</c:v>
                </c:pt>
                <c:pt idx="2">
                  <c:v>0.5955</c:v>
                </c:pt>
                <c:pt idx="3">
                  <c:v>0.3034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14.61%,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47.19%,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20.22%,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usufruisce del servizio mensa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usufruisce del servizio mensa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0.056199998</c:v>
                </c:pt>
                <c:pt idx="1">
                  <c:v>0.1461</c:v>
                </c:pt>
                <c:pt idx="2">
                  <c:v>0.4719</c:v>
                </c:pt>
                <c:pt idx="3">
                  <c:v>0.2022</c:v>
                </c:pt>
                <c:pt idx="4">
                  <c:v>0.1236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125"/>
                  <c:y val="0.0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karate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69.66%, 62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karate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0.044899996</c:v>
                </c:pt>
                <c:pt idx="2">
                  <c:v>0.1236</c:v>
                </c:pt>
                <c:pt idx="3">
                  <c:v>0.089899994</c:v>
                </c:pt>
                <c:pt idx="4">
                  <c:v>0.044899996</c:v>
                </c:pt>
                <c:pt idx="5">
                  <c:v>0.6966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movi-mente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71.91%, 64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movi-mente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0.044899996</c:v>
                </c:pt>
                <c:pt idx="2">
                  <c:v>0.1236</c:v>
                </c:pt>
                <c:pt idx="3">
                  <c:v>0.044899996</c:v>
                </c:pt>
                <c:pt idx="4">
                  <c:v>0.0674</c:v>
                </c:pt>
                <c:pt idx="5">
                  <c:v>0.71910006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16666666666667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mini-basket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75.28%, 67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mini-basket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0.0225</c:v>
                </c:pt>
                <c:pt idx="2">
                  <c:v>0.1011</c:v>
                </c:pt>
                <c:pt idx="3">
                  <c:v>0.1011</c:v>
                </c:pt>
                <c:pt idx="4">
                  <c:v>0.0225</c:v>
                </c:pt>
                <c:pt idx="5">
                  <c:v>0.7528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14.61%,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karate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61.8%, 55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karate</c:v>
                </c:pt>
                <c:pt idx="5">
                  <c:v>Mio/a figlio/a non frequenta la classe 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0.0225</c:v>
                </c:pt>
                <c:pt idx="1">
                  <c:v>0.0337</c:v>
                </c:pt>
                <c:pt idx="2">
                  <c:v>0.1348</c:v>
                </c:pt>
                <c:pt idx="3">
                  <c:v>0.1461</c:v>
                </c:pt>
                <c:pt idx="4">
                  <c:v>0.044899996</c:v>
                </c:pt>
                <c:pt idx="5">
                  <c:v>0.618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8.45%,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80.28%, 57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11.27%,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0.0845</c:v>
                </c:pt>
                <c:pt idx="2">
                  <c:v>0.8028</c:v>
                </c:pt>
                <c:pt idx="3">
                  <c:v>0.11270001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6666666666666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mini-volley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61.8%, 55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mini-volley</c:v>
                </c:pt>
                <c:pt idx="5">
                  <c:v>Mio/a figlio/a non frequenta la classe 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0.0112</c:v>
                </c:pt>
                <c:pt idx="2">
                  <c:v>0.1685</c:v>
                </c:pt>
                <c:pt idx="3">
                  <c:v>0.1685</c:v>
                </c:pt>
                <c:pt idx="4">
                  <c:v>0.0337</c:v>
                </c:pt>
                <c:pt idx="5">
                  <c:v>0.618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16666666666667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mini-basket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61.8%, 55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mini-basket</c:v>
                </c:pt>
                <c:pt idx="5">
                  <c:v>Mio/a figlio/a non frequenta la classe 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0.0112</c:v>
                </c:pt>
                <c:pt idx="2">
                  <c:v>0.1685</c:v>
                </c:pt>
                <c:pt idx="3">
                  <c:v>0.1685</c:v>
                </c:pt>
                <c:pt idx="4">
                  <c:v>0.0337</c:v>
                </c:pt>
                <c:pt idx="5">
                  <c:v>0.618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333333333333333"/>
                  <c:y val="0.1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68410433070866"/>
                  <c:y val="0.040619586614173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951344324146981"/>
                  <c:y val="0.22230708661417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0934055118110236"/>
                  <c:y val="0.022739419291338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Molto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470720144356955"/>
                  <c:y val="0.1593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Mio/a figlio/a non ha partecipato al progetto karate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91.01%, 81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karate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0.0112</c:v>
                </c:pt>
                <c:pt idx="2">
                  <c:v>0.044899996</c:v>
                </c:pt>
                <c:pt idx="3">
                  <c:v>0.0112</c:v>
                </c:pt>
                <c:pt idx="4">
                  <c:v>0.0225</c:v>
                </c:pt>
                <c:pt idx="5">
                  <c:v>0.91010004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85416666666667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958485072178477"/>
                  <c:y val="0.22823006889763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128394028871391"/>
                  <c:y val="0.13901673228346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Molto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mini-volley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93.26%, 83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mini-volley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0.0112</c:v>
                </c:pt>
                <c:pt idx="2">
                  <c:v>0.0337</c:v>
                </c:pt>
                <c:pt idx="3">
                  <c:v>0.0112</c:v>
                </c:pt>
                <c:pt idx="4">
                  <c:v>0.0112</c:v>
                </c:pt>
                <c:pt idx="5">
                  <c:v>0.9326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08333333333333"/>
                  <c:y val="0.0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347176837270342"/>
                  <c:y val="0.10043208661417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420287073490814"/>
                  <c:y val="0.193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mini-basket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 non frequenta la classe terza 92.13%, 82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mini-basket</c:v>
                </c:pt>
                <c:pt idx="5">
                  <c:v>Mio/a figlio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0.0112</c:v>
                </c:pt>
                <c:pt idx="2">
                  <c:v>0.044899996</c:v>
                </c:pt>
                <c:pt idx="3">
                  <c:v>0.0</c:v>
                </c:pt>
                <c:pt idx="4">
                  <c:v>0.0225</c:v>
                </c:pt>
                <c:pt idx="5">
                  <c:v>0.9213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7.87%,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taekwondo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quarta 73.03%, 65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 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taekwondo</c:v>
                </c:pt>
                <c:pt idx="5">
                  <c:v>Mio/a figlio/a non frequenta la classe quarta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0.0225</c:v>
                </c:pt>
                <c:pt idx="1">
                  <c:v>0.0337</c:v>
                </c:pt>
                <c:pt idx="2">
                  <c:v>0.0787</c:v>
                </c:pt>
                <c:pt idx="3">
                  <c:v>0.112399995</c:v>
                </c:pt>
                <c:pt idx="4">
                  <c:v>0.0225</c:v>
                </c:pt>
                <c:pt idx="5">
                  <c:v>0.7303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5625"/>
                  <c:y val="-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mini-volley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quarta 73.03%, 65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mini-volley</c:v>
                </c:pt>
                <c:pt idx="5">
                  <c:v>Mio/a figlio/a non frequenta la classe quarta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0.0225</c:v>
                </c:pt>
                <c:pt idx="2">
                  <c:v>0.1348</c:v>
                </c:pt>
                <c:pt idx="3">
                  <c:v>0.089899994</c:v>
                </c:pt>
                <c:pt idx="4">
                  <c:v>0.0225</c:v>
                </c:pt>
                <c:pt idx="5">
                  <c:v>0.7303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4375"/>
                  <c:y val="-0.03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mini-basket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quarta 73.03%, 65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mini-basket</c:v>
                </c:pt>
                <c:pt idx="5">
                  <c:v>Mio/a figlio/a non frequenta la classe quarta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0.0337</c:v>
                </c:pt>
                <c:pt idx="2">
                  <c:v>0.089899994</c:v>
                </c:pt>
                <c:pt idx="3">
                  <c:v>0.1236</c:v>
                </c:pt>
                <c:pt idx="4">
                  <c:v>0.0225</c:v>
                </c:pt>
                <c:pt idx="5">
                  <c:v>0.7303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70833333333333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taekwondo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quinta 71.91%, 64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taekwondo</c:v>
                </c:pt>
                <c:pt idx="5">
                  <c:v>Mio/a figlio/a non frequenta la classe quinta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0.044899996</c:v>
                </c:pt>
                <c:pt idx="2">
                  <c:v>0.089899994</c:v>
                </c:pt>
                <c:pt idx="3">
                  <c:v>0.1348</c:v>
                </c:pt>
                <c:pt idx="4">
                  <c:v>0.0112</c:v>
                </c:pt>
                <c:pt idx="5">
                  <c:v>0.71910006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85416666666667"/>
                  <c:y val="-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mini-volley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quinta 73.03%, 65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mini-volley</c:v>
                </c:pt>
                <c:pt idx="5">
                  <c:v>Mio/a figlio/a non frequenta la classe quinta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0.0112</c:v>
                </c:pt>
                <c:pt idx="2">
                  <c:v>0.112399995</c:v>
                </c:pt>
                <c:pt idx="3">
                  <c:v>0.1348</c:v>
                </c:pt>
                <c:pt idx="4">
                  <c:v>0.0112</c:v>
                </c:pt>
                <c:pt idx="5">
                  <c:v>0.7303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1.41%,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7.04%,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54.93%,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36.62%,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0.014099999</c:v>
                </c:pt>
                <c:pt idx="1">
                  <c:v>0.0704</c:v>
                </c:pt>
                <c:pt idx="2">
                  <c:v>0.5493</c:v>
                </c:pt>
                <c:pt idx="3">
                  <c:v>0.3662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0.31875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393494094488188"/>
                  <c:y val="0.13436958661417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19.1%,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mini-basket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quinta 73.03%, 65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mini-basket</c:v>
                </c:pt>
                <c:pt idx="5">
                  <c:v>Mio/a figlio/a non frequenta la classe quinta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0.0112</c:v>
                </c:pt>
                <c:pt idx="2">
                  <c:v>0.056199998</c:v>
                </c:pt>
                <c:pt idx="3">
                  <c:v>0.191</c:v>
                </c:pt>
                <c:pt idx="4">
                  <c:v>0.0112</c:v>
                </c:pt>
                <c:pt idx="5">
                  <c:v>0.7303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15.73%,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57.3%, 51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23.6%,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0.0337</c:v>
                </c:pt>
                <c:pt idx="1">
                  <c:v>0.1573</c:v>
                </c:pt>
                <c:pt idx="2">
                  <c:v>0.573</c:v>
                </c:pt>
                <c:pt idx="3">
                  <c:v>0.236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37.08%,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43.82%,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madrelingua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madrelingua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0.056199998</c:v>
                </c:pt>
                <c:pt idx="1">
                  <c:v>0.0674</c:v>
                </c:pt>
                <c:pt idx="2">
                  <c:v>0.37080002</c:v>
                </c:pt>
                <c:pt idx="3">
                  <c:v>0.4382</c:v>
                </c:pt>
                <c:pt idx="4">
                  <c:v>0.0674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7.87%,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20.22%,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49.44%, 44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22.47%,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0.0787</c:v>
                </c:pt>
                <c:pt idx="1">
                  <c:v>0.2022</c:v>
                </c:pt>
                <c:pt idx="2">
                  <c:v>0.4944</c:v>
                </c:pt>
                <c:pt idx="3">
                  <c:v>0.22469999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31.46%,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55.06%, 49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teatro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teatro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0.0225</c:v>
                </c:pt>
                <c:pt idx="1">
                  <c:v>0.044899996</c:v>
                </c:pt>
                <c:pt idx="2">
                  <c:v>0.3146</c:v>
                </c:pt>
                <c:pt idx="3">
                  <c:v>0.5506</c:v>
                </c:pt>
                <c:pt idx="4">
                  <c:v>0.0674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14.61%,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42.7%,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37.08%,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0.056199998</c:v>
                </c:pt>
                <c:pt idx="1">
                  <c:v>0.1461</c:v>
                </c:pt>
                <c:pt idx="2">
                  <c:v>0.42700002</c:v>
                </c:pt>
                <c:pt idx="3">
                  <c:v>0.37080002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44.94%, 40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35.96%,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musica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musica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0.1236</c:v>
                </c:pt>
                <c:pt idx="2">
                  <c:v>0.44939998</c:v>
                </c:pt>
                <c:pt idx="3">
                  <c:v>0.35959998</c:v>
                </c:pt>
                <c:pt idx="4">
                  <c:v>0.0674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20.22%,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51.69%,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23.6%,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0.044899996</c:v>
                </c:pt>
                <c:pt idx="1">
                  <c:v>0.2022</c:v>
                </c:pt>
                <c:pt idx="2">
                  <c:v>0.5169</c:v>
                </c:pt>
                <c:pt idx="3">
                  <c:v>0.236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89583333333333"/>
                  <c:y val="0.08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20.22%,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23.6%,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mai richiesto una consulenza 53.93%, 48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mai richiesto una consulenza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0.0225</c:v>
                </c:pt>
                <c:pt idx="2">
                  <c:v>0.2022</c:v>
                </c:pt>
                <c:pt idx="3">
                  <c:v>0.236</c:v>
                </c:pt>
                <c:pt idx="4">
                  <c:v>0.5393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 niente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43.82%,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29.21%,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15.73%,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0.044899996</c:v>
                </c:pt>
                <c:pt idx="1">
                  <c:v>0.0674</c:v>
                </c:pt>
                <c:pt idx="2">
                  <c:v>0.4382</c:v>
                </c:pt>
                <c:pt idx="3">
                  <c:v>0.29209998</c:v>
                </c:pt>
                <c:pt idx="4">
                  <c:v>0.1573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7.04%,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39.44%,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50.7%,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0.028199999</c:v>
                </c:pt>
                <c:pt idx="1">
                  <c:v>0.0704</c:v>
                </c:pt>
                <c:pt idx="2">
                  <c:v>0.3944</c:v>
                </c:pt>
                <c:pt idx="3">
                  <c:v>0.507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37.08%,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44.94%, 40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0.056199998</c:v>
                </c:pt>
                <c:pt idx="1">
                  <c:v>0.1236</c:v>
                </c:pt>
                <c:pt idx="2">
                  <c:v>0.37080002</c:v>
                </c:pt>
                <c:pt idx="3">
                  <c:v>0.44939998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No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Sì 87.64%, 78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Sì</c:v>
                </c:pt>
              </c:strCache>
            </c:strRef>
          </c:cat>
          <c:val>
            <c:numRef>
              <c:f>Sheet1!$B$2:$B$3</c:f>
              <c:numCache>
                <c:formatCode>0.##%</c:formatCode>
                <c:ptCount val="2"/>
                <c:pt idx="0">
                  <c:v>0.1236</c:v>
                </c:pt>
                <c:pt idx="1">
                  <c:v>0.8764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23.6%,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47.19%,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19.1%,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0.1011</c:v>
                </c:pt>
                <c:pt idx="1">
                  <c:v>0.236</c:v>
                </c:pt>
                <c:pt idx="2">
                  <c:v>0.4719</c:v>
                </c:pt>
                <c:pt idx="3">
                  <c:v>0.191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48.31%, 43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38.2%,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0.044899996</c:v>
                </c:pt>
                <c:pt idx="1">
                  <c:v>0.089899994</c:v>
                </c:pt>
                <c:pt idx="2">
                  <c:v>0.48310003</c:v>
                </c:pt>
                <c:pt idx="3">
                  <c:v>0.382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17.98%,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49.44%, 44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31.46%,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0.0112</c:v>
                </c:pt>
                <c:pt idx="1">
                  <c:v>0.17979999</c:v>
                </c:pt>
                <c:pt idx="2">
                  <c:v>0.4944</c:v>
                </c:pt>
                <c:pt idx="3">
                  <c:v>0.3146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32.58%,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46.07%,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all'irc day 14.61%,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all'irc day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0.0112</c:v>
                </c:pt>
                <c:pt idx="1">
                  <c:v>0.056199998</c:v>
                </c:pt>
                <c:pt idx="2">
                  <c:v>0.32580003</c:v>
                </c:pt>
                <c:pt idx="3">
                  <c:v>0.4607</c:v>
                </c:pt>
                <c:pt idx="4">
                  <c:v>0.1461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19.1%,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48.31%, 43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28.09%,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0.044899996</c:v>
                </c:pt>
                <c:pt idx="1">
                  <c:v>0.191</c:v>
                </c:pt>
                <c:pt idx="2">
                  <c:v>0.48310003</c:v>
                </c:pt>
                <c:pt idx="3">
                  <c:v>0.2809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26.97%,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14.61%,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23.6%,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28.09%,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Nella classe di mio/a figlio/a non è stato attivato il progetto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0.0337</c:v>
                </c:pt>
                <c:pt idx="1">
                  <c:v>0.0337</c:v>
                </c:pt>
                <c:pt idx="2">
                  <c:v>0.2697</c:v>
                </c:pt>
                <c:pt idx="3">
                  <c:v>0.1461</c:v>
                </c:pt>
                <c:pt idx="4">
                  <c:v>0.236</c:v>
                </c:pt>
                <c:pt idx="5">
                  <c:v>0.2809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7.87%,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32.58%,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43.82%,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0.056199998</c:v>
                </c:pt>
                <c:pt idx="1">
                  <c:v>0.0787</c:v>
                </c:pt>
                <c:pt idx="2">
                  <c:v>0.32580003</c:v>
                </c:pt>
                <c:pt idx="3">
                  <c:v>0.1011</c:v>
                </c:pt>
                <c:pt idx="4">
                  <c:v>0.4382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04166666666667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19.1%,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affettività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figlia/a non frequenta la classe quinta 64.04%, 57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affettività</c:v>
                </c:pt>
                <c:pt idx="5">
                  <c:v>Mio/a figlia/a non frequenta la classe quinta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0.1236</c:v>
                </c:pt>
                <c:pt idx="3">
                  <c:v>0.191</c:v>
                </c:pt>
                <c:pt idx="4">
                  <c:v>0.044899996</c:v>
                </c:pt>
                <c:pt idx="5">
                  <c:v>0.6404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417603346456693"/>
                  <c:y val="0.1684867125984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4.23%,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47.89%,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47.89%,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0.0423</c:v>
                </c:pt>
                <c:pt idx="2">
                  <c:v>0.4789</c:v>
                </c:pt>
                <c:pt idx="3">
                  <c:v>0.4789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20.22%,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24.72%,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21.35%,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figlio/a non frequenta la classe quinta 23.6%,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figlio/a non frequenta la classe quinta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0.2022</c:v>
                </c:pt>
                <c:pt idx="1">
                  <c:v>0.1011</c:v>
                </c:pt>
                <c:pt idx="2">
                  <c:v>0.2472</c:v>
                </c:pt>
                <c:pt idx="3">
                  <c:v>0.21350001</c:v>
                </c:pt>
                <c:pt idx="4">
                  <c:v>0.236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8125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19.1%,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quinta 69.66%, 62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quinta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0.089899994</c:v>
                </c:pt>
                <c:pt idx="3">
                  <c:v>0.191</c:v>
                </c:pt>
                <c:pt idx="4">
                  <c:v>0.0225</c:v>
                </c:pt>
                <c:pt idx="5">
                  <c:v>0.6966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21.35%,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25.84%,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25.84%,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0.21350001</c:v>
                </c:pt>
                <c:pt idx="1">
                  <c:v>0.1011</c:v>
                </c:pt>
                <c:pt idx="2">
                  <c:v>0.2584</c:v>
                </c:pt>
                <c:pt idx="3">
                  <c:v>0.1685</c:v>
                </c:pt>
                <c:pt idx="4">
                  <c:v>0.2584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9791666666666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code week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quinta 71.91%, 64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code week</c:v>
                </c:pt>
                <c:pt idx="5">
                  <c:v>Mio/a figlio/a non frequenta la classe quinta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0.1011</c:v>
                </c:pt>
                <c:pt idx="3">
                  <c:v>0.1685</c:v>
                </c:pt>
                <c:pt idx="4">
                  <c:v>0.0112</c:v>
                </c:pt>
                <c:pt idx="5">
                  <c:v>0.71910006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21.35%,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23.6%,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24.72%,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0.21350001</c:v>
                </c:pt>
                <c:pt idx="1">
                  <c:v>0.1348</c:v>
                </c:pt>
                <c:pt idx="2">
                  <c:v>0.236</c:v>
                </c:pt>
                <c:pt idx="3">
                  <c:v>0.1685</c:v>
                </c:pt>
                <c:pt idx="4">
                  <c:v>0.2472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1875"/>
                  <c:y val="-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19.1%,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frequenta la classe prima 74.16%, 66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frequenta la classe prima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0.0112</c:v>
                </c:pt>
                <c:pt idx="2">
                  <c:v>0.056199998</c:v>
                </c:pt>
                <c:pt idx="3">
                  <c:v>0.191</c:v>
                </c:pt>
                <c:pt idx="4">
                  <c:v>0.74160004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30.34%,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17.98%,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25.84%,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0.1348</c:v>
                </c:pt>
                <c:pt idx="1">
                  <c:v>0.1236</c:v>
                </c:pt>
                <c:pt idx="2">
                  <c:v>0.3034</c:v>
                </c:pt>
                <c:pt idx="3">
                  <c:v>0.17979999</c:v>
                </c:pt>
                <c:pt idx="4">
                  <c:v>0.2584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usufruito del progetto 79.78%, 71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usufruito del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0.0112</c:v>
                </c:pt>
                <c:pt idx="1">
                  <c:v>0.0112</c:v>
                </c:pt>
                <c:pt idx="2">
                  <c:v>0.112399995</c:v>
                </c:pt>
                <c:pt idx="3">
                  <c:v>0.0674</c:v>
                </c:pt>
                <c:pt idx="4">
                  <c:v>0.7978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69.66%, 62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0.0225</c:v>
                </c:pt>
                <c:pt idx="1">
                  <c:v>0.0674</c:v>
                </c:pt>
                <c:pt idx="2">
                  <c:v>0.1236</c:v>
                </c:pt>
                <c:pt idx="3">
                  <c:v>0.089899994</c:v>
                </c:pt>
                <c:pt idx="4">
                  <c:v>0.6966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14104904855643"/>
                  <c:y val="-0.0031304133858267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83.15%, 74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0.0112</c:v>
                </c:pt>
                <c:pt idx="1">
                  <c:v>0.0</c:v>
                </c:pt>
                <c:pt idx="2">
                  <c:v>0.089899994</c:v>
                </c:pt>
                <c:pt idx="3">
                  <c:v>0.0674</c:v>
                </c:pt>
                <c:pt idx="4">
                  <c:v>0.8315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15.49%,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63.38%, 45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18.31%,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0.028199999</c:v>
                </c:pt>
                <c:pt idx="1">
                  <c:v>0.1549</c:v>
                </c:pt>
                <c:pt idx="2">
                  <c:v>0.6338</c:v>
                </c:pt>
                <c:pt idx="3">
                  <c:v>0.1831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7.87%,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84.27%, 75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0.0225</c:v>
                </c:pt>
                <c:pt idx="1">
                  <c:v>0.0225</c:v>
                </c:pt>
                <c:pt idx="2">
                  <c:v>0.0787</c:v>
                </c:pt>
                <c:pt idx="3">
                  <c:v>0.0337</c:v>
                </c:pt>
                <c:pt idx="4">
                  <c:v>0.84269994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93525262467192"/>
                  <c:y val="0.0093695866141732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15.73%,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fatto richiesta di partecipare al progetto 23.6%,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Nella classe di mio/a figlio/a non è attivo il progetto 53.93%, 48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fatto richiesta di partecipare al progetto</c:v>
                </c:pt>
                <c:pt idx="5">
                  <c:v>Nella classe di mio/a figlio/a non è attivo il progetto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0.0112</c:v>
                </c:pt>
                <c:pt idx="1">
                  <c:v>0.0</c:v>
                </c:pt>
                <c:pt idx="2">
                  <c:v>0.056199998</c:v>
                </c:pt>
                <c:pt idx="3">
                  <c:v>0.1573</c:v>
                </c:pt>
                <c:pt idx="4">
                  <c:v>0.236</c:v>
                </c:pt>
                <c:pt idx="5">
                  <c:v>0.5393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02412975721785"/>
                  <c:y val="0.008594242125984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La classe di mio/a figlio/a non ha partecipato al progetto 76.4%, 68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La classe di 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0.0225</c:v>
                </c:pt>
                <c:pt idx="1">
                  <c:v>0.0</c:v>
                </c:pt>
                <c:pt idx="2">
                  <c:v>0.1011</c:v>
                </c:pt>
                <c:pt idx="3">
                  <c:v>0.112399995</c:v>
                </c:pt>
                <c:pt idx="4">
                  <c:v>0.764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19.1%,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56.18%, 50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Nella classe di mio/a figlio/a non è stato attivato il progetto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0.0112</c:v>
                </c:pt>
                <c:pt idx="1">
                  <c:v>0.0225</c:v>
                </c:pt>
                <c:pt idx="2">
                  <c:v>0.1011</c:v>
                </c:pt>
                <c:pt idx="3">
                  <c:v>0.191</c:v>
                </c:pt>
                <c:pt idx="4">
                  <c:v>0.112399995</c:v>
                </c:pt>
                <c:pt idx="5">
                  <c:v>0.5618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15.73%,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progetto. 67.42%, 60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progetto.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0.0112</c:v>
                </c:pt>
                <c:pt idx="1">
                  <c:v>0.056199998</c:v>
                </c:pt>
                <c:pt idx="2">
                  <c:v>0.1011</c:v>
                </c:pt>
                <c:pt idx="3">
                  <c:v>0.1573</c:v>
                </c:pt>
                <c:pt idx="4">
                  <c:v>0.6742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16.85%,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62.92%, 56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Nella classe di mio/a figlio/a non è stato attivato il progetto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0.089899994</c:v>
                </c:pt>
                <c:pt idx="3">
                  <c:v>0.1685</c:v>
                </c:pt>
                <c:pt idx="4">
                  <c:v>0.112399995</c:v>
                </c:pt>
                <c:pt idx="5">
                  <c:v>0.6292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72916666666667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10.11%,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15.73%,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Nella classe di mio/a figlio/a non è stato attivato il progetto 74.16%, 66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Nella classe di mio/a figlio/a non è stato attivato il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0.1011</c:v>
                </c:pt>
                <c:pt idx="3">
                  <c:v>0.1573</c:v>
                </c:pt>
                <c:pt idx="4">
                  <c:v>0.74160004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25"/>
                  <c:y val="-0.03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17.98%,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laboratorio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62.92%, 56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laboratorio</c:v>
                </c:pt>
                <c:pt idx="5">
                  <c:v>Mio/a figlio/a non frequenta la classe 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0.0225</c:v>
                </c:pt>
                <c:pt idx="2">
                  <c:v>0.17979999</c:v>
                </c:pt>
                <c:pt idx="3">
                  <c:v>0.1236</c:v>
                </c:pt>
                <c:pt idx="4">
                  <c:v>0.044899996</c:v>
                </c:pt>
                <c:pt idx="5">
                  <c:v>0.6292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58333333333333"/>
                  <c:y val="-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616309055118111"/>
                  <c:y val="0.11249458661417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383333333333333"/>
                  <c:y val="0.071874753937007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229755577427821"/>
                  <c:y val="0.00552559055118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Molto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197734580052493"/>
                  <c:y val="0.19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Mio/a figlio/a non ha partecipato al laboratorio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94.38%, 84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laboratorio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0.0112</c:v>
                </c:pt>
                <c:pt idx="2">
                  <c:v>0.0</c:v>
                </c:pt>
                <c:pt idx="3">
                  <c:v>0.0225</c:v>
                </c:pt>
                <c:pt idx="4">
                  <c:v>0.0225</c:v>
                </c:pt>
                <c:pt idx="5">
                  <c:v>0.9438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8333333333333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7.87%,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laboratorio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quarta 74.16%, 66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laboratorio</c:v>
                </c:pt>
                <c:pt idx="5">
                  <c:v>Mio/a figlio/a non frequenta la classe quarta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0.0787</c:v>
                </c:pt>
                <c:pt idx="3">
                  <c:v>0.1348</c:v>
                </c:pt>
                <c:pt idx="4">
                  <c:v>0.044899996</c:v>
                </c:pt>
                <c:pt idx="5">
                  <c:v>0.74160004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4.23%,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25.35%,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43.66%,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26.76%,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0.0423</c:v>
                </c:pt>
                <c:pt idx="1">
                  <c:v>0.2535</c:v>
                </c:pt>
                <c:pt idx="2">
                  <c:v>0.4366</c:v>
                </c:pt>
                <c:pt idx="3">
                  <c:v>0.2676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25.84%,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frequenta le classi interessate dal laboratorio 51.69%,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frequenta le classi interessate dal laboratorio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0.044899996</c:v>
                </c:pt>
                <c:pt idx="1">
                  <c:v>0.089899994</c:v>
                </c:pt>
                <c:pt idx="2">
                  <c:v>0.2584</c:v>
                </c:pt>
                <c:pt idx="3">
                  <c:v>0.089899994</c:v>
                </c:pt>
                <c:pt idx="4">
                  <c:v>0.5169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 niente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1.12%,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5.62%,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15.73%,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realizzato l'orto didattico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quarta 73.03%, 65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realizzato l'orto didattico</c:v>
                </c:pt>
                <c:pt idx="5">
                  <c:v>Mio/a figlio/a non frequenta la classe quarta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0.0112</c:v>
                </c:pt>
                <c:pt idx="1">
                  <c:v>0.0112</c:v>
                </c:pt>
                <c:pt idx="2">
                  <c:v>0.056199998</c:v>
                </c:pt>
                <c:pt idx="3">
                  <c:v>0.1573</c:v>
                </c:pt>
                <c:pt idx="4">
                  <c:v>0.0337</c:v>
                </c:pt>
                <c:pt idx="5">
                  <c:v>0.7303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6.74%,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frequenta le classi interessate dall'attività 76.4%, 68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frequenta le classi interessate dall'attività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0.0225</c:v>
                </c:pt>
                <c:pt idx="1">
                  <c:v>0.0337</c:v>
                </c:pt>
                <c:pt idx="2">
                  <c:v>0.112399995</c:v>
                </c:pt>
                <c:pt idx="3">
                  <c:v>0.0674</c:v>
                </c:pt>
                <c:pt idx="4">
                  <c:v>0.764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2.25%,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25.84%,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33.71%,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concorso 8.99%,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La classe di mio/a figlio/a non ha partecipato a concorsi 26.97%,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concorso</c:v>
                </c:pt>
                <c:pt idx="5">
                  <c:v>La classe di mio/a figlio/a non ha partecipato a concorsi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0.0225</c:v>
                </c:pt>
                <c:pt idx="1">
                  <c:v>0.0225</c:v>
                </c:pt>
                <c:pt idx="2">
                  <c:v>0.2584</c:v>
                </c:pt>
                <c:pt idx="3">
                  <c:v>0.3371</c:v>
                </c:pt>
                <c:pt idx="4">
                  <c:v>0.089899994</c:v>
                </c:pt>
                <c:pt idx="5">
                  <c:v>0.2697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12.36%,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11.24%,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alle "Fanta olimpiadi" 13.48%,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La classe di mio/a figlio/a non ha partecipato alle "Fanta olimpiadi" 62.92%, 56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alle "Fanta olimpiadi"</c:v>
                </c:pt>
                <c:pt idx="5">
                  <c:v>La classe di mio/a figlio/a non ha partecipato alle "Fanta olimpiadi"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0.1236</c:v>
                </c:pt>
                <c:pt idx="3">
                  <c:v>0.112399995</c:v>
                </c:pt>
                <c:pt idx="4">
                  <c:v>0.1348</c:v>
                </c:pt>
                <c:pt idx="5">
                  <c:v>0.6292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55.22%,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40.3%,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0.0149</c:v>
                </c:pt>
                <c:pt idx="1">
                  <c:v>0.0299</c:v>
                </c:pt>
                <c:pt idx="2">
                  <c:v>0.5522</c:v>
                </c:pt>
                <c:pt idx="3">
                  <c:v>0.403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50.75%,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40.3%,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0.0896</c:v>
                </c:pt>
                <c:pt idx="2">
                  <c:v>0.5075</c:v>
                </c:pt>
                <c:pt idx="3">
                  <c:v>0.403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46.27%,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41.79%,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0.119399995</c:v>
                </c:pt>
                <c:pt idx="2">
                  <c:v>0.4627</c:v>
                </c:pt>
                <c:pt idx="3">
                  <c:v>0.4179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52.24%,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40.3%,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0.0746</c:v>
                </c:pt>
                <c:pt idx="2">
                  <c:v>0.5224</c:v>
                </c:pt>
                <c:pt idx="3">
                  <c:v>0.403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58.21%,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25.37%,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0.0149</c:v>
                </c:pt>
                <c:pt idx="1">
                  <c:v>0.14930001</c:v>
                </c:pt>
                <c:pt idx="2">
                  <c:v>0.5821</c:v>
                </c:pt>
                <c:pt idx="3">
                  <c:v>0.25370002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4.23%,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15.49%,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59.15%,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21.13%,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0.0423</c:v>
                </c:pt>
                <c:pt idx="1">
                  <c:v>0.1549</c:v>
                </c:pt>
                <c:pt idx="2">
                  <c:v>0.59150004</c:v>
                </c:pt>
                <c:pt idx="3">
                  <c:v>0.21129999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70.15%,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23.88%,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0.059699997</c:v>
                </c:pt>
                <c:pt idx="2">
                  <c:v>0.7015</c:v>
                </c:pt>
                <c:pt idx="3">
                  <c:v>0.23879999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52.24%,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0.0448</c:v>
                </c:pt>
                <c:pt idx="1">
                  <c:v>0.0746</c:v>
                </c:pt>
                <c:pt idx="2">
                  <c:v>0.5224</c:v>
                </c:pt>
                <c:pt idx="3">
                  <c:v>0.35819998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43.28%,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50.75%,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0.0299</c:v>
                </c:pt>
                <c:pt idx="1">
                  <c:v>0.0299</c:v>
                </c:pt>
                <c:pt idx="2">
                  <c:v>0.4328</c:v>
                </c:pt>
                <c:pt idx="3">
                  <c:v>0.5075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16.42%,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 50.75%,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29.85%,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 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0.0299</c:v>
                </c:pt>
                <c:pt idx="1">
                  <c:v>0.16420001</c:v>
                </c:pt>
                <c:pt idx="2">
                  <c:v>0.5075</c:v>
                </c:pt>
                <c:pt idx="3">
                  <c:v>0.2985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13.43%,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64.18%, 43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22.39%,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0.13430001</c:v>
                </c:pt>
                <c:pt idx="2">
                  <c:v>0.6418</c:v>
                </c:pt>
                <c:pt idx="3">
                  <c:v>0.22389999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61.19%,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34.33%,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0.0448</c:v>
                </c:pt>
                <c:pt idx="2">
                  <c:v>0.6119</c:v>
                </c:pt>
                <c:pt idx="3">
                  <c:v>0.3433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55.22%,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0.0896</c:v>
                </c:pt>
                <c:pt idx="2">
                  <c:v>0.5522</c:v>
                </c:pt>
                <c:pt idx="3">
                  <c:v>0.35819998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49.25%,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38.81%,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0.119399995</c:v>
                </c:pt>
                <c:pt idx="2">
                  <c:v>0.4925</c:v>
                </c:pt>
                <c:pt idx="3">
                  <c:v>0.38810003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58.21%,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34.33%,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0.0746</c:v>
                </c:pt>
                <c:pt idx="2">
                  <c:v>0.5821</c:v>
                </c:pt>
                <c:pt idx="3">
                  <c:v>0.3433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richiesto colloquio con Dirigente Scolastico 82.09%, 55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richiesto colloquio con Dirigente Scolastico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0.0149</c:v>
                </c:pt>
                <c:pt idx="1">
                  <c:v>0.0448</c:v>
                </c:pt>
                <c:pt idx="2">
                  <c:v>0.0746</c:v>
                </c:pt>
                <c:pt idx="3">
                  <c:v>0.0448</c:v>
                </c:pt>
                <c:pt idx="4">
                  <c:v>0.82089996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7.04%,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64.79%,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25.35%,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0.028199999</c:v>
                </c:pt>
                <c:pt idx="1">
                  <c:v>0.0704</c:v>
                </c:pt>
                <c:pt idx="2">
                  <c:v>0.6479</c:v>
                </c:pt>
                <c:pt idx="3">
                  <c:v>0.2535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1.41%,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19.72%,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53.52%,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25.35%,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0.014099999</c:v>
                </c:pt>
                <c:pt idx="1">
                  <c:v>0.1972</c:v>
                </c:pt>
                <c:pt idx="2">
                  <c:v>0.5352</c:v>
                </c:pt>
                <c:pt idx="3">
                  <c:v>0.2535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56.72%,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32.84%,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0.0149</c:v>
                </c:pt>
                <c:pt idx="1">
                  <c:v>0.0896</c:v>
                </c:pt>
                <c:pt idx="2">
                  <c:v>0.5672</c:v>
                </c:pt>
                <c:pt idx="3">
                  <c:v>0.32840002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13.43%,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49.25%,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37.31%,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0.13430001</c:v>
                </c:pt>
                <c:pt idx="2">
                  <c:v>0.4925</c:v>
                </c:pt>
                <c:pt idx="3">
                  <c:v>0.3731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52.24%,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32.84%,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0.14930001</c:v>
                </c:pt>
                <c:pt idx="2">
                  <c:v>0.5224</c:v>
                </c:pt>
                <c:pt idx="3">
                  <c:v>0.32840002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50.75%,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37.31%,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0.119399995</c:v>
                </c:pt>
                <c:pt idx="2">
                  <c:v>0.5075</c:v>
                </c:pt>
                <c:pt idx="3">
                  <c:v>0.3731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62.69%,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0.0896</c:v>
                </c:pt>
                <c:pt idx="2">
                  <c:v>0.62689996</c:v>
                </c:pt>
                <c:pt idx="3">
                  <c:v>0.2836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916666666666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19.4%,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17.91%,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mai contattato l'ufficio di segreteria 61.19%,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mai contattato l'ufficio di segreteria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0.0149</c:v>
                </c:pt>
                <c:pt idx="1">
                  <c:v>0.0</c:v>
                </c:pt>
                <c:pt idx="2">
                  <c:v>0.19399999</c:v>
                </c:pt>
                <c:pt idx="3">
                  <c:v>0.17909999</c:v>
                </c:pt>
                <c:pt idx="4">
                  <c:v>0.6119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73.13%, 49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0.0448</c:v>
                </c:pt>
                <c:pt idx="1">
                  <c:v>0.104499996</c:v>
                </c:pt>
                <c:pt idx="2">
                  <c:v>0.7313</c:v>
                </c:pt>
                <c:pt idx="3">
                  <c:v>0.119399995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58.21%,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0.0149</c:v>
                </c:pt>
                <c:pt idx="1">
                  <c:v>0.119399995</c:v>
                </c:pt>
                <c:pt idx="2">
                  <c:v>0.5821</c:v>
                </c:pt>
                <c:pt idx="3">
                  <c:v>0.2836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61.19%,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32.84%,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0.059699997</c:v>
                </c:pt>
                <c:pt idx="2">
                  <c:v>0.6119</c:v>
                </c:pt>
                <c:pt idx="3">
                  <c:v>0.32840002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16.42%,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41.79%,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frequenta 23.88%,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frequenta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0.059699997</c:v>
                </c:pt>
                <c:pt idx="1">
                  <c:v>0.16420001</c:v>
                </c:pt>
                <c:pt idx="2">
                  <c:v>0.4179</c:v>
                </c:pt>
                <c:pt idx="3">
                  <c:v>0.119399995</c:v>
                </c:pt>
                <c:pt idx="4">
                  <c:v>0.23879999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12.68%,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47.89%,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39.44%,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0.1268</c:v>
                </c:pt>
                <c:pt idx="2">
                  <c:v>0.4789</c:v>
                </c:pt>
                <c:pt idx="3">
                  <c:v>0.3944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0.314583333333333"/>
                  <c:y val="0.040624753937007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Per </a:t>
                    </a:r>
                    <a:r>
                      <a:rPr lang="en-US" dirty="0" err="1"/>
                      <a:t>niente</a:t>
                    </a:r>
                    <a:r>
                      <a:rPr lang="en-US" dirty="0"/>
                      <a:t>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46.27%,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13.43%,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0.0448</c:v>
                </c:pt>
                <c:pt idx="2">
                  <c:v>0.35819998</c:v>
                </c:pt>
                <c:pt idx="3">
                  <c:v>0.4627</c:v>
                </c:pt>
                <c:pt idx="4">
                  <c:v>0.13430001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13.43%,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49.25%,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20.9%,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0.0149</c:v>
                </c:pt>
                <c:pt idx="1">
                  <c:v>0.13430001</c:v>
                </c:pt>
                <c:pt idx="2">
                  <c:v>0.4925</c:v>
                </c:pt>
                <c:pt idx="3">
                  <c:v>0.20899999</c:v>
                </c:pt>
                <c:pt idx="4">
                  <c:v>0.14930001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31.34%,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52.24%,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0.0149</c:v>
                </c:pt>
                <c:pt idx="1">
                  <c:v>0.0746</c:v>
                </c:pt>
                <c:pt idx="2">
                  <c:v>0.3134</c:v>
                </c:pt>
                <c:pt idx="3">
                  <c:v>0.5224</c:v>
                </c:pt>
                <c:pt idx="4">
                  <c:v>0.0746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50.75%,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0.0299</c:v>
                </c:pt>
                <c:pt idx="1">
                  <c:v>0.119399995</c:v>
                </c:pt>
                <c:pt idx="2">
                  <c:v>0.5075</c:v>
                </c:pt>
                <c:pt idx="3">
                  <c:v>0.2836</c:v>
                </c:pt>
                <c:pt idx="4">
                  <c:v>0.059699997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52.24%,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0.059699997</c:v>
                </c:pt>
                <c:pt idx="1">
                  <c:v>0.0448</c:v>
                </c:pt>
                <c:pt idx="2">
                  <c:v>0.2836</c:v>
                </c:pt>
                <c:pt idx="3">
                  <c:v>0.5224</c:v>
                </c:pt>
                <c:pt idx="4">
                  <c:v>0.0896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40.3%,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31.34%,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0.0299</c:v>
                </c:pt>
                <c:pt idx="1">
                  <c:v>0.14930001</c:v>
                </c:pt>
                <c:pt idx="2">
                  <c:v>0.403</c:v>
                </c:pt>
                <c:pt idx="3">
                  <c:v>0.3134</c:v>
                </c:pt>
                <c:pt idx="4">
                  <c:v>0.104499996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43.28%,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0.0448</c:v>
                </c:pt>
                <c:pt idx="1">
                  <c:v>0.104499996</c:v>
                </c:pt>
                <c:pt idx="2">
                  <c:v>0.4328</c:v>
                </c:pt>
                <c:pt idx="3">
                  <c:v>0.35819998</c:v>
                </c:pt>
                <c:pt idx="4">
                  <c:v>0.059699997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49.25%,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22.39%,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0.0896</c:v>
                </c:pt>
                <c:pt idx="1">
                  <c:v>0.14930001</c:v>
                </c:pt>
                <c:pt idx="2">
                  <c:v>0.4925</c:v>
                </c:pt>
                <c:pt idx="3">
                  <c:v>0.22389999</c:v>
                </c:pt>
                <c:pt idx="4">
                  <c:v>0.0448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093061023622"/>
                  <c:y val="0.01854798228346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53.73%,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34.33%,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0.0149</c:v>
                </c:pt>
                <c:pt idx="2">
                  <c:v>0.5373</c:v>
                </c:pt>
                <c:pt idx="3">
                  <c:v>0.3433</c:v>
                </c:pt>
                <c:pt idx="4">
                  <c:v>0.104499996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59.7%, 40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17.91%,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0.0149</c:v>
                </c:pt>
                <c:pt idx="1">
                  <c:v>0.104499996</c:v>
                </c:pt>
                <c:pt idx="2">
                  <c:v>0.597</c:v>
                </c:pt>
                <c:pt idx="3">
                  <c:v>0.17909999</c:v>
                </c:pt>
                <c:pt idx="4">
                  <c:v>0.104499996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557694389763779"/>
                  <c:y val="0.16880954724409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5.63%,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42.25%,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52.11%,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0.0563</c:v>
                </c:pt>
                <c:pt idx="2">
                  <c:v>0.4225</c:v>
                </c:pt>
                <c:pt idx="3">
                  <c:v>0.5211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29.85%,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26.87%,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0.0299</c:v>
                </c:pt>
                <c:pt idx="1">
                  <c:v>0.0448</c:v>
                </c:pt>
                <c:pt idx="2">
                  <c:v>0.35819998</c:v>
                </c:pt>
                <c:pt idx="3">
                  <c:v>0.2985</c:v>
                </c:pt>
                <c:pt idx="4">
                  <c:v>0.2687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16.42%,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29.85%,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0.059699997</c:v>
                </c:pt>
                <c:pt idx="1">
                  <c:v>0.119399995</c:v>
                </c:pt>
                <c:pt idx="2">
                  <c:v>0.35819998</c:v>
                </c:pt>
                <c:pt idx="3">
                  <c:v>0.16420001</c:v>
                </c:pt>
                <c:pt idx="4">
                  <c:v>0.2985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32.84%,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44.78%,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16.42%,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0.0299</c:v>
                </c:pt>
                <c:pt idx="1">
                  <c:v>0.0299</c:v>
                </c:pt>
                <c:pt idx="2">
                  <c:v>0.32840002</c:v>
                </c:pt>
                <c:pt idx="3">
                  <c:v>0.44779998</c:v>
                </c:pt>
                <c:pt idx="4">
                  <c:v>0.16420001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34.33%,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32.84%,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0.0896</c:v>
                </c:pt>
                <c:pt idx="1">
                  <c:v>0.119399995</c:v>
                </c:pt>
                <c:pt idx="2">
                  <c:v>0.3433</c:v>
                </c:pt>
                <c:pt idx="3">
                  <c:v>0.32840002</c:v>
                </c:pt>
                <c:pt idx="4">
                  <c:v>0.119399995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58.21%,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0.0448</c:v>
                </c:pt>
                <c:pt idx="1">
                  <c:v>0.0299</c:v>
                </c:pt>
                <c:pt idx="2">
                  <c:v>0.2836</c:v>
                </c:pt>
                <c:pt idx="3">
                  <c:v>0.5821</c:v>
                </c:pt>
                <c:pt idx="4">
                  <c:v>0.059699997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38.81%,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37.31%,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0.0149</c:v>
                </c:pt>
                <c:pt idx="1">
                  <c:v>0.14930001</c:v>
                </c:pt>
                <c:pt idx="2">
                  <c:v>0.38810003</c:v>
                </c:pt>
                <c:pt idx="3">
                  <c:v>0.3731</c:v>
                </c:pt>
                <c:pt idx="4">
                  <c:v>0.0746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31.34%,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53.73%,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0.0299</c:v>
                </c:pt>
                <c:pt idx="1">
                  <c:v>0.0896</c:v>
                </c:pt>
                <c:pt idx="2">
                  <c:v>0.3134</c:v>
                </c:pt>
                <c:pt idx="3">
                  <c:v>0.5373</c:v>
                </c:pt>
                <c:pt idx="4">
                  <c:v>0.0299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Sì 83.58%, 56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No 16.42%,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Sheet1!$A$2:$A$3</c:f>
              <c:strCache>
                <c:ptCount val="2"/>
                <c:pt idx="0">
                  <c:v>Sì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0.##%</c:formatCode>
                <c:ptCount val="2"/>
                <c:pt idx="0">
                  <c:v>0.8358</c:v>
                </c:pt>
                <c:pt idx="1">
                  <c:v>0.16420001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31.34%,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64.18%, 43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alla giornata della consapevolezza sull'autismo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alla giornata della consapevolezza sull'autismo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0.0149</c:v>
                </c:pt>
                <c:pt idx="1">
                  <c:v>0.0149</c:v>
                </c:pt>
                <c:pt idx="2">
                  <c:v>0.3134</c:v>
                </c:pt>
                <c:pt idx="3">
                  <c:v>0.6418</c:v>
                </c:pt>
                <c:pt idx="4">
                  <c:v>0.0149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 37.31%,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47.76%,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alla giornata della consapevolezza sull'autismo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 </c:v>
                </c:pt>
                <c:pt idx="3">
                  <c:v>Molto</c:v>
                </c:pt>
                <c:pt idx="4">
                  <c:v>Mio/a figlio/a non ha partecipato alla giornata della consapevolezza sull'autismo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0.0299</c:v>
                </c:pt>
                <c:pt idx="1">
                  <c:v>0.104499996</c:v>
                </c:pt>
                <c:pt idx="2">
                  <c:v>0.3731</c:v>
                </c:pt>
                <c:pt idx="3">
                  <c:v>0.47759998</c:v>
                </c:pt>
                <c:pt idx="4">
                  <c:v>0.0149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12.68%,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70.42%, 50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16.9%,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0.1268</c:v>
                </c:pt>
                <c:pt idx="2">
                  <c:v>0.70419997</c:v>
                </c:pt>
                <c:pt idx="3">
                  <c:v>0.169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19.4%,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31.34%,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1°/2°/4° 38.81%,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 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1°/2°/4°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0.0149</c:v>
                </c:pt>
                <c:pt idx="1">
                  <c:v>0.0448</c:v>
                </c:pt>
                <c:pt idx="2">
                  <c:v>0.19399999</c:v>
                </c:pt>
                <c:pt idx="3">
                  <c:v>0.3134</c:v>
                </c:pt>
                <c:pt idx="4">
                  <c:v>0.0448</c:v>
                </c:pt>
                <c:pt idx="5">
                  <c:v>0.38810003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23.88%,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22.39%,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1°/2°/4° 37.31%,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1°/2°/4°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0.104499996</c:v>
                </c:pt>
                <c:pt idx="2">
                  <c:v>0.23879999</c:v>
                </c:pt>
                <c:pt idx="3">
                  <c:v>0.22389999</c:v>
                </c:pt>
                <c:pt idx="4">
                  <c:v>0.059699997</c:v>
                </c:pt>
                <c:pt idx="5">
                  <c:v>0.3731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8072096456693"/>
                  <c:y val="0.026555610236220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17.91%,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23.88%,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1°/2° 50.75%,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1°/2°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0.0299</c:v>
                </c:pt>
                <c:pt idx="2">
                  <c:v>0.17909999</c:v>
                </c:pt>
                <c:pt idx="3">
                  <c:v>0.23879999</c:v>
                </c:pt>
                <c:pt idx="4">
                  <c:v>0.0448</c:v>
                </c:pt>
                <c:pt idx="5">
                  <c:v>0.5075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20.9%,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1°/2° 56.72%,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1°/2°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0.0149</c:v>
                </c:pt>
                <c:pt idx="1">
                  <c:v>0.0896</c:v>
                </c:pt>
                <c:pt idx="2">
                  <c:v>0.20899999</c:v>
                </c:pt>
                <c:pt idx="3">
                  <c:v>0.104499996</c:v>
                </c:pt>
                <c:pt idx="4">
                  <c:v>0.0149</c:v>
                </c:pt>
                <c:pt idx="5">
                  <c:v>0.5672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0.1625"/>
                  <c:y val="0.028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26.87%,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22.39%,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 non frequenta le classi 1°/2°/5°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 non frequenta le classi 1°/2°/5°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0.0299</c:v>
                </c:pt>
                <c:pt idx="2">
                  <c:v>0.2687</c:v>
                </c:pt>
                <c:pt idx="3">
                  <c:v>0.22389999</c:v>
                </c:pt>
                <c:pt idx="4">
                  <c:v>0.119399995</c:v>
                </c:pt>
                <c:pt idx="5">
                  <c:v>0.35819998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29.85%,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1°/2°/5°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1°/2°/5°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0.0299</c:v>
                </c:pt>
                <c:pt idx="1">
                  <c:v>0.0896</c:v>
                </c:pt>
                <c:pt idx="2">
                  <c:v>0.2985</c:v>
                </c:pt>
                <c:pt idx="3">
                  <c:v>0.119399995</c:v>
                </c:pt>
                <c:pt idx="4">
                  <c:v>0.104499996</c:v>
                </c:pt>
                <c:pt idx="5">
                  <c:v>0.35819998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2916666666667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16.42%,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34.33%,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1°/5° 44.78%,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 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0.16420001</c:v>
                </c:pt>
                <c:pt idx="3">
                  <c:v>0.3433</c:v>
                </c:pt>
                <c:pt idx="4">
                  <c:v>0.0448</c:v>
                </c:pt>
                <c:pt idx="5">
                  <c:v>0.44779998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19.4%,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20.9%,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1°/5° 44.78%,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0.0149</c:v>
                </c:pt>
                <c:pt idx="1">
                  <c:v>0.0746</c:v>
                </c:pt>
                <c:pt idx="2">
                  <c:v>0.19399999</c:v>
                </c:pt>
                <c:pt idx="3">
                  <c:v>0.20899999</c:v>
                </c:pt>
                <c:pt idx="4">
                  <c:v>0.059699997</c:v>
                </c:pt>
                <c:pt idx="5">
                  <c:v>0.44779998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2083333333333"/>
                  <c:y val="0.0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25.37%,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26.87%,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all'intervento didattico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2°/3°/4° 35.82%,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all'intervento didattico</c:v>
                </c:pt>
                <c:pt idx="5">
                  <c:v>Mio/a figlio/a non frequenta le classi 2°/3°/4°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0.0149</c:v>
                </c:pt>
                <c:pt idx="1">
                  <c:v>0.0</c:v>
                </c:pt>
                <c:pt idx="2">
                  <c:v>0.25370002</c:v>
                </c:pt>
                <c:pt idx="3">
                  <c:v>0.2687</c:v>
                </c:pt>
                <c:pt idx="4">
                  <c:v>0.104499996</c:v>
                </c:pt>
                <c:pt idx="5">
                  <c:v>0.35819998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17.91%,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all'intervento didattico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 non frequenta le classi 2°/3°/4° 32.84%,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all'intervento didattico</c:v>
                </c:pt>
                <c:pt idx="5">
                  <c:v>Mio/a figlio non frequenta le classi 2°/3°/4°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0.0299</c:v>
                </c:pt>
                <c:pt idx="1">
                  <c:v>0.0746</c:v>
                </c:pt>
                <c:pt idx="2">
                  <c:v>0.2836</c:v>
                </c:pt>
                <c:pt idx="3">
                  <c:v>0.17909999</c:v>
                </c:pt>
                <c:pt idx="4">
                  <c:v>0.104499996</c:v>
                </c:pt>
                <c:pt idx="5">
                  <c:v>0.32840002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54103510498688"/>
                  <c:y val="0.12988115157480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42.25%,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54.93%, 39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0.028199999</c:v>
                </c:pt>
                <c:pt idx="2">
                  <c:v>0.4225</c:v>
                </c:pt>
                <c:pt idx="3">
                  <c:v>0.5493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32.84%,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29.85%,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figlio/a non ha partecipato al progetto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 figlio/a non frequenta le classi 3°/4°/5° 31.34%,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figlio/a non ha partecipato al progetto</c:v>
                </c:pt>
                <c:pt idx="5">
                  <c:v>Mio figlio/a non frequenta le classi 3°/4°/5°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0.0149</c:v>
                </c:pt>
                <c:pt idx="2">
                  <c:v>0.32840002</c:v>
                </c:pt>
                <c:pt idx="3">
                  <c:v>0.2985</c:v>
                </c:pt>
                <c:pt idx="4">
                  <c:v>0.0448</c:v>
                </c:pt>
                <c:pt idx="5">
                  <c:v>0.3134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31.34%,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22.39%,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3°/4°/5°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3°/4°/5°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0.0149</c:v>
                </c:pt>
                <c:pt idx="1">
                  <c:v>0.104499996</c:v>
                </c:pt>
                <c:pt idx="2">
                  <c:v>0.3134</c:v>
                </c:pt>
                <c:pt idx="3">
                  <c:v>0.22389999</c:v>
                </c:pt>
                <c:pt idx="4">
                  <c:v>0.059699997</c:v>
                </c:pt>
                <c:pt idx="5">
                  <c:v>0.2836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19.4%,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32.84%,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3°/4°/5°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3°/4°/5°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0.059699997</c:v>
                </c:pt>
                <c:pt idx="1">
                  <c:v>0.0746</c:v>
                </c:pt>
                <c:pt idx="2">
                  <c:v>0.19399999</c:v>
                </c:pt>
                <c:pt idx="3">
                  <c:v>0.32840002</c:v>
                </c:pt>
                <c:pt idx="4">
                  <c:v>0.059699997</c:v>
                </c:pt>
                <c:pt idx="5">
                  <c:v>0.2836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4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23.88%,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23.88%,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3°/4°/5° 28.36%,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3°/4°/5°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0.0746</c:v>
                </c:pt>
                <c:pt idx="1">
                  <c:v>0.104499996</c:v>
                </c:pt>
                <c:pt idx="2">
                  <c:v>0.23879999</c:v>
                </c:pt>
                <c:pt idx="3">
                  <c:v>0.23879999</c:v>
                </c:pt>
                <c:pt idx="4">
                  <c:v>0.059699997</c:v>
                </c:pt>
                <c:pt idx="5">
                  <c:v>0.2836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5416666666667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19.4%,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all'intervento didattico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4° 67.16%, 45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all'intervento didattico</c:v>
                </c:pt>
                <c:pt idx="5">
                  <c:v>Mio/a figlio/a non frequenta la classe 4°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0.104499996</c:v>
                </c:pt>
                <c:pt idx="3">
                  <c:v>0.19399999</c:v>
                </c:pt>
                <c:pt idx="4">
                  <c:v>0.0299</c:v>
                </c:pt>
                <c:pt idx="5">
                  <c:v>0.67160004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17.91%,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all'intervento didattico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4° 68.66%,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all'intervento didattico</c:v>
                </c:pt>
                <c:pt idx="5">
                  <c:v>Mio/a figlio/a non frequenta la classe 4°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0.059699997</c:v>
                </c:pt>
                <c:pt idx="2">
                  <c:v>0.0448</c:v>
                </c:pt>
                <c:pt idx="3">
                  <c:v>0.17909999</c:v>
                </c:pt>
                <c:pt idx="4">
                  <c:v>0.0299</c:v>
                </c:pt>
                <c:pt idx="5">
                  <c:v>0.6866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7083333333333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26.87%,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4°/5° 46.27%,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4°/5°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0.0299</c:v>
                </c:pt>
                <c:pt idx="1">
                  <c:v>0.0</c:v>
                </c:pt>
                <c:pt idx="2">
                  <c:v>0.14930001</c:v>
                </c:pt>
                <c:pt idx="3">
                  <c:v>0.2687</c:v>
                </c:pt>
                <c:pt idx="4">
                  <c:v>0.0896</c:v>
                </c:pt>
                <c:pt idx="5">
                  <c:v>0.4627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25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19.4%,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23.88%,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4°/5° 46.27%,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4°/5°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0.0149</c:v>
                </c:pt>
                <c:pt idx="1">
                  <c:v>0.0</c:v>
                </c:pt>
                <c:pt idx="2">
                  <c:v>0.19399999</c:v>
                </c:pt>
                <c:pt idx="3">
                  <c:v>0.23879999</c:v>
                </c:pt>
                <c:pt idx="4">
                  <c:v>0.0896</c:v>
                </c:pt>
                <c:pt idx="5">
                  <c:v>0.4627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125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293687664041994"/>
                  <c:y val="0.12738804133858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22.39%,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5° 68.66%,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0.059699997</c:v>
                </c:pt>
                <c:pt idx="3">
                  <c:v>0.22389999</c:v>
                </c:pt>
                <c:pt idx="4">
                  <c:v>0.0299</c:v>
                </c:pt>
                <c:pt idx="5">
                  <c:v>0.6866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5° 68.66%,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0.0149</c:v>
                </c:pt>
                <c:pt idx="1">
                  <c:v>0.0149</c:v>
                </c:pt>
                <c:pt idx="2">
                  <c:v>0.0896</c:v>
                </c:pt>
                <c:pt idx="3">
                  <c:v>0.14930001</c:v>
                </c:pt>
                <c:pt idx="4">
                  <c:v>0.0448</c:v>
                </c:pt>
                <c:pt idx="5">
                  <c:v>0.6866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1.41%,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16.9%,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60.56%, 43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21.13%,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0.014099999</c:v>
                </c:pt>
                <c:pt idx="1">
                  <c:v>0.169</c:v>
                </c:pt>
                <c:pt idx="2">
                  <c:v>0.6056</c:v>
                </c:pt>
                <c:pt idx="3">
                  <c:v>0.21129999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18222276902887"/>
                  <c:y val="0.02792298228346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10.45%,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13.43%,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5° 68.66%,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0.0149</c:v>
                </c:pt>
                <c:pt idx="2">
                  <c:v>0.104499996</c:v>
                </c:pt>
                <c:pt idx="3">
                  <c:v>0.13430001</c:v>
                </c:pt>
                <c:pt idx="4">
                  <c:v>0.059699997</c:v>
                </c:pt>
                <c:pt idx="5">
                  <c:v>0.6866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5° 67.16%, 45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0.0299</c:v>
                </c:pt>
                <c:pt idx="1">
                  <c:v>0.0149</c:v>
                </c:pt>
                <c:pt idx="2">
                  <c:v>0.119399995</c:v>
                </c:pt>
                <c:pt idx="3">
                  <c:v>0.119399995</c:v>
                </c:pt>
                <c:pt idx="4">
                  <c:v>0.0448</c:v>
                </c:pt>
                <c:pt idx="5">
                  <c:v>0.67160004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8636646981627"/>
                  <c:y val="0.027922736220472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11.94%,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concorso 13.43%,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5° 67.16%, 45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concorso</c:v>
                </c:pt>
                <c:pt idx="5">
                  <c:v>Mio/a figlio/a non frequenta la classe 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0.0149</c:v>
                </c:pt>
                <c:pt idx="2">
                  <c:v>0.119399995</c:v>
                </c:pt>
                <c:pt idx="3">
                  <c:v>0.059699997</c:v>
                </c:pt>
                <c:pt idx="4">
                  <c:v>0.13430001</c:v>
                </c:pt>
                <c:pt idx="5">
                  <c:v>0.67160004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concorso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5° 70.15%,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concorso</c:v>
                </c:pt>
                <c:pt idx="5">
                  <c:v>Mio/a figlio/a non frequenta la classe 5°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0.0149</c:v>
                </c:pt>
                <c:pt idx="1">
                  <c:v>0.0299</c:v>
                </c:pt>
                <c:pt idx="2">
                  <c:v>0.0896</c:v>
                </c:pt>
                <c:pt idx="3">
                  <c:v>0.0896</c:v>
                </c:pt>
                <c:pt idx="4">
                  <c:v>0.0746</c:v>
                </c:pt>
                <c:pt idx="5">
                  <c:v>0.7015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2.99%,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7.46%,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14.93%,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1°/2° 59.7%, 40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1°/2°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0.0299</c:v>
                </c:pt>
                <c:pt idx="1">
                  <c:v>0.0746</c:v>
                </c:pt>
                <c:pt idx="2">
                  <c:v>0.14930001</c:v>
                </c:pt>
                <c:pt idx="3">
                  <c:v>0.0896</c:v>
                </c:pt>
                <c:pt idx="4">
                  <c:v>0.059699997</c:v>
                </c:pt>
                <c:pt idx="5">
                  <c:v>0.597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8.96%,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16.42%,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4.48%,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5.97%,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le classi 1°/2° 59.7%, 40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le classi 1°/2°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0.0448</c:v>
                </c:pt>
                <c:pt idx="1">
                  <c:v>0.0896</c:v>
                </c:pt>
                <c:pt idx="2">
                  <c:v>0.16420001</c:v>
                </c:pt>
                <c:pt idx="3">
                  <c:v>0.0448</c:v>
                </c:pt>
                <c:pt idx="4">
                  <c:v>0.059699997</c:v>
                </c:pt>
                <c:pt idx="5">
                  <c:v>0.597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47.37%,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38.6%,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0.1228</c:v>
                </c:pt>
                <c:pt idx="2">
                  <c:v>0.4737</c:v>
                </c:pt>
                <c:pt idx="3">
                  <c:v>0.38599998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72916666666667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52.63%,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0.052600004</c:v>
                </c:pt>
                <c:pt idx="2">
                  <c:v>0.5263</c:v>
                </c:pt>
                <c:pt idx="3">
                  <c:v>0.42110002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61.4%,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26.32%,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0.105299994</c:v>
                </c:pt>
                <c:pt idx="2">
                  <c:v>0.614</c:v>
                </c:pt>
                <c:pt idx="3">
                  <c:v>0.26319999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49.12%,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38.6%,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0.105299994</c:v>
                </c:pt>
                <c:pt idx="2">
                  <c:v>0.4912</c:v>
                </c:pt>
                <c:pt idx="3">
                  <c:v>0.38599998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591603510498688"/>
                  <c:y val="0.13925615157480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59.15%,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38.03%,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0.028199999</c:v>
                </c:pt>
                <c:pt idx="2">
                  <c:v>0.59150004</c:v>
                </c:pt>
                <c:pt idx="3">
                  <c:v>0.3803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71.93%,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0.052600004</c:v>
                </c:pt>
                <c:pt idx="2">
                  <c:v>0.71930003</c:v>
                </c:pt>
                <c:pt idx="3">
                  <c:v>0.21049999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61.4%,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26.32%,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0.1228</c:v>
                </c:pt>
                <c:pt idx="2">
                  <c:v>0.614</c:v>
                </c:pt>
                <c:pt idx="3">
                  <c:v>0.26319999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14.04%,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49.12%,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35.09%,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0.14039999</c:v>
                </c:pt>
                <c:pt idx="2">
                  <c:v>0.4912</c:v>
                </c:pt>
                <c:pt idx="3">
                  <c:v>0.3509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47.37%,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36.84%,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0.035099998</c:v>
                </c:pt>
                <c:pt idx="1">
                  <c:v>0.1228</c:v>
                </c:pt>
                <c:pt idx="2">
                  <c:v>0.4737</c:v>
                </c:pt>
                <c:pt idx="3">
                  <c:v>0.3684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35.09%,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0.21049999</c:v>
                </c:pt>
                <c:pt idx="2">
                  <c:v>0.3509</c:v>
                </c:pt>
                <c:pt idx="3">
                  <c:v>0.42110002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63.16%,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0.035099998</c:v>
                </c:pt>
                <c:pt idx="1">
                  <c:v>0.1228</c:v>
                </c:pt>
                <c:pt idx="2">
                  <c:v>0.6316</c:v>
                </c:pt>
                <c:pt idx="3">
                  <c:v>0.21049999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38.6%,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49.12%,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0.105299994</c:v>
                </c:pt>
                <c:pt idx="2">
                  <c:v>0.38599998</c:v>
                </c:pt>
                <c:pt idx="3">
                  <c:v>0.4912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54.39%,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33.33%,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0.105299994</c:v>
                </c:pt>
                <c:pt idx="2">
                  <c:v>0.5439</c:v>
                </c:pt>
                <c:pt idx="3">
                  <c:v>0.33330002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47.37%,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45.61%,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0.070199996</c:v>
                </c:pt>
                <c:pt idx="2">
                  <c:v>0.4737</c:v>
                </c:pt>
                <c:pt idx="3">
                  <c:v>0.45610002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36.84%,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52.63%,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0.105299994</c:v>
                </c:pt>
                <c:pt idx="2">
                  <c:v>0.3684</c:v>
                </c:pt>
                <c:pt idx="3">
                  <c:v>0.5263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11.27%,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35.21%,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43.66%,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9.86%,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0.11270001</c:v>
                </c:pt>
                <c:pt idx="1">
                  <c:v>0.35209998</c:v>
                </c:pt>
                <c:pt idx="2">
                  <c:v>0.4366</c:v>
                </c:pt>
                <c:pt idx="3">
                  <c:v>0.0986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27083333333333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mai richiesto colloquio con la Dirigente 82.46%, 47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mai richiesto colloquio con la Dirigente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0.035099998</c:v>
                </c:pt>
                <c:pt idx="2">
                  <c:v>0.070199996</c:v>
                </c:pt>
                <c:pt idx="3">
                  <c:v>0.070199996</c:v>
                </c:pt>
                <c:pt idx="4">
                  <c:v>0.8246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0.1754</c:v>
                </c:pt>
                <c:pt idx="2">
                  <c:v>0.64910007</c:v>
                </c:pt>
                <c:pt idx="3">
                  <c:v>0.1754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57.89%,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0.070199996</c:v>
                </c:pt>
                <c:pt idx="1">
                  <c:v>0.1579</c:v>
                </c:pt>
                <c:pt idx="2">
                  <c:v>0.5789</c:v>
                </c:pt>
                <c:pt idx="3">
                  <c:v>0.19299999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52.63%,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38.6%,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0.070199996</c:v>
                </c:pt>
                <c:pt idx="2">
                  <c:v>0.5263</c:v>
                </c:pt>
                <c:pt idx="3">
                  <c:v>0.38599998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5625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54.39%,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0.035099998</c:v>
                </c:pt>
                <c:pt idx="2">
                  <c:v>0.5439</c:v>
                </c:pt>
                <c:pt idx="3">
                  <c:v>0.42110002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95833333333333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38.6%,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57.89%,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0.035099998</c:v>
                </c:pt>
                <c:pt idx="2">
                  <c:v>0.38599998</c:v>
                </c:pt>
                <c:pt idx="3">
                  <c:v>0.5789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10416666666667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mai contattato gli uffici di segreteria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mai contattato gli uffici di segreteria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0.19299999</c:v>
                </c:pt>
                <c:pt idx="3">
                  <c:v>0.1579</c:v>
                </c:pt>
                <c:pt idx="4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0.3125"/>
                  <c:y val="0.0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70.18%, 40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24.56%,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0.052600004</c:v>
                </c:pt>
                <c:pt idx="2">
                  <c:v>0.7018</c:v>
                </c:pt>
                <c:pt idx="3">
                  <c:v>0.2456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50.88%,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43.86%,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0.035099998</c:v>
                </c:pt>
                <c:pt idx="2">
                  <c:v>0.5088</c:v>
                </c:pt>
                <c:pt idx="3">
                  <c:v>0.4386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59.65%,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35.09%,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0.035099998</c:v>
                </c:pt>
                <c:pt idx="2">
                  <c:v>0.59650004</c:v>
                </c:pt>
                <c:pt idx="3">
                  <c:v>0.3509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323915682414698"/>
                  <c:y val="0.14661097440944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4.23%,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59.15%,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36.62%,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0.0423</c:v>
                </c:pt>
                <c:pt idx="2">
                  <c:v>0.59150004</c:v>
                </c:pt>
                <c:pt idx="3">
                  <c:v>0.3662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29166666666667"/>
                  <c:y val="0.0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36.84%,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36.84%,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0.035099998</c:v>
                </c:pt>
                <c:pt idx="2">
                  <c:v>0.3684</c:v>
                </c:pt>
                <c:pt idx="3">
                  <c:v>0.3684</c:v>
                </c:pt>
                <c:pt idx="4">
                  <c:v>0.2281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47.37%,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0.0175</c:v>
                </c:pt>
                <c:pt idx="1">
                  <c:v>0.070199996</c:v>
                </c:pt>
                <c:pt idx="2">
                  <c:v>0.4737</c:v>
                </c:pt>
                <c:pt idx="3">
                  <c:v>0.21049999</c:v>
                </c:pt>
                <c:pt idx="4">
                  <c:v>0.2281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1875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24.56%,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richiesto alcuna consulenza 63.16%,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richiesto alcuna consulenza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0.1228</c:v>
                </c:pt>
                <c:pt idx="3">
                  <c:v>0.2456</c:v>
                </c:pt>
                <c:pt idx="4">
                  <c:v>0.6316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26.32%,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richiesto alcuna consulenza 52.63%,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richiesto alcuna consulenza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0.0175</c:v>
                </c:pt>
                <c:pt idx="1">
                  <c:v>0.035099998</c:v>
                </c:pt>
                <c:pt idx="2">
                  <c:v>0.1579</c:v>
                </c:pt>
                <c:pt idx="3">
                  <c:v>0.26319999</c:v>
                </c:pt>
                <c:pt idx="4">
                  <c:v>0.5263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26.32%,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59.65%,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0.0175</c:v>
                </c:pt>
                <c:pt idx="1">
                  <c:v>0.0877</c:v>
                </c:pt>
                <c:pt idx="2">
                  <c:v>0.26319999</c:v>
                </c:pt>
                <c:pt idx="3">
                  <c:v>0.59650004</c:v>
                </c:pt>
                <c:pt idx="4">
                  <c:v>0.035099998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33.33%,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47.37%,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0.0175</c:v>
                </c:pt>
                <c:pt idx="1">
                  <c:v>0.1579</c:v>
                </c:pt>
                <c:pt idx="2">
                  <c:v>0.33330002</c:v>
                </c:pt>
                <c:pt idx="3">
                  <c:v>0.4737</c:v>
                </c:pt>
                <c:pt idx="4">
                  <c:v>0.0175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27711614173228"/>
                  <c:y val="0.19025147637795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78.95%, 45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302083333333333"/>
                  <c:y val="0.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Mio/a figlio/a non ha partecipato al progetto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0.0175</c:v>
                </c:pt>
                <c:pt idx="2">
                  <c:v>0.19299999</c:v>
                </c:pt>
                <c:pt idx="3">
                  <c:v>0.7895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0.258333333333333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29.82%,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54.39%,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0.1579</c:v>
                </c:pt>
                <c:pt idx="2">
                  <c:v>0.2982</c:v>
                </c:pt>
                <c:pt idx="3">
                  <c:v>0.5439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2434711286089"/>
                  <c:y val="0.021501230314960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31.58%,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0.0175</c:v>
                </c:pt>
                <c:pt idx="2">
                  <c:v>0.3158</c:v>
                </c:pt>
                <c:pt idx="3">
                  <c:v>0.64910007</c:v>
                </c:pt>
                <c:pt idx="4">
                  <c:v>0.0175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33.33%,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49.12%,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0.1579</c:v>
                </c:pt>
                <c:pt idx="2">
                  <c:v>0.33330002</c:v>
                </c:pt>
                <c:pt idx="3">
                  <c:v>0.4912</c:v>
                </c:pt>
                <c:pt idx="4">
                  <c:v>0.0175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1.41%,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14.08%,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50.7%,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33.8%,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0.014099999</c:v>
                </c:pt>
                <c:pt idx="1">
                  <c:v>0.1408</c:v>
                </c:pt>
                <c:pt idx="2">
                  <c:v>0.507</c:v>
                </c:pt>
                <c:pt idx="3">
                  <c:v>0.338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49.12%,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0.0175</c:v>
                </c:pt>
                <c:pt idx="1">
                  <c:v>0.105299994</c:v>
                </c:pt>
                <c:pt idx="2">
                  <c:v>0.1754</c:v>
                </c:pt>
                <c:pt idx="3">
                  <c:v>0.21049999</c:v>
                </c:pt>
                <c:pt idx="4">
                  <c:v>0.4912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49.12%,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0.035099998</c:v>
                </c:pt>
                <c:pt idx="1">
                  <c:v>0.070199996</c:v>
                </c:pt>
                <c:pt idx="2">
                  <c:v>0.2281</c:v>
                </c:pt>
                <c:pt idx="3">
                  <c:v>0.1754</c:v>
                </c:pt>
                <c:pt idx="4">
                  <c:v>0.4912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25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57.89%,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0.052600004</c:v>
                </c:pt>
                <c:pt idx="2">
                  <c:v>0.2281</c:v>
                </c:pt>
                <c:pt idx="3">
                  <c:v>0.052600004</c:v>
                </c:pt>
                <c:pt idx="4">
                  <c:v>0.0877</c:v>
                </c:pt>
                <c:pt idx="5">
                  <c:v>0.5789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56.14%,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0.0877</c:v>
                </c:pt>
                <c:pt idx="2">
                  <c:v>0.1754</c:v>
                </c:pt>
                <c:pt idx="3">
                  <c:v>0.052600004</c:v>
                </c:pt>
                <c:pt idx="4">
                  <c:v>0.105299994</c:v>
                </c:pt>
                <c:pt idx="5">
                  <c:v>0.5614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7291666666666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57.89%, 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0.0175</c:v>
                </c:pt>
                <c:pt idx="2">
                  <c:v>0.1228</c:v>
                </c:pt>
                <c:pt idx="3">
                  <c:v>0.21049999</c:v>
                </c:pt>
                <c:pt idx="4">
                  <c:v>0.070199996</c:v>
                </c:pt>
                <c:pt idx="5">
                  <c:v>0.5789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72916666666667"/>
                  <c:y val="0.0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61.4%,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0.035099998</c:v>
                </c:pt>
                <c:pt idx="2">
                  <c:v>0.1228</c:v>
                </c:pt>
                <c:pt idx="3">
                  <c:v>0.1754</c:v>
                </c:pt>
                <c:pt idx="4">
                  <c:v>0.052600004</c:v>
                </c:pt>
                <c:pt idx="5">
                  <c:v>0.614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0.035099998</c:v>
                </c:pt>
                <c:pt idx="2">
                  <c:v>0.1579</c:v>
                </c:pt>
                <c:pt idx="3">
                  <c:v>0.0877</c:v>
                </c:pt>
                <c:pt idx="4">
                  <c:v>0.052600004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0.0877</c:v>
                </c:pt>
                <c:pt idx="2">
                  <c:v>0.1228</c:v>
                </c:pt>
                <c:pt idx="3">
                  <c:v>0.070199996</c:v>
                </c:pt>
                <c:pt idx="4">
                  <c:v>0.052600004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0.0175</c:v>
                </c:pt>
                <c:pt idx="2">
                  <c:v>0.052600004</c:v>
                </c:pt>
                <c:pt idx="3">
                  <c:v>0.052600004</c:v>
                </c:pt>
                <c:pt idx="4">
                  <c:v>0.2281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66666666666667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0.035099998</c:v>
                </c:pt>
                <c:pt idx="2">
                  <c:v>0.070199996</c:v>
                </c:pt>
                <c:pt idx="3">
                  <c:v>0.052600004</c:v>
                </c:pt>
                <c:pt idx="4">
                  <c:v>0.19299999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9.86%,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64.79%,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25.35%,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0.0986</c:v>
                </c:pt>
                <c:pt idx="2">
                  <c:v>0.6479</c:v>
                </c:pt>
                <c:pt idx="3">
                  <c:v>0.2535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9583333333333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39.44%,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60.56%, 43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0.3944</c:v>
                </c:pt>
                <c:pt idx="3">
                  <c:v>0.6056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0.0175</c:v>
                </c:pt>
                <c:pt idx="2">
                  <c:v>0.035099998</c:v>
                </c:pt>
                <c:pt idx="3">
                  <c:v>0.19299999</c:v>
                </c:pt>
                <c:pt idx="4">
                  <c:v>0.105299994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875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0.0175</c:v>
                </c:pt>
                <c:pt idx="2">
                  <c:v>0.052600004</c:v>
                </c:pt>
                <c:pt idx="3">
                  <c:v>0.1754</c:v>
                </c:pt>
                <c:pt idx="4">
                  <c:v>0.105299994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5833333333333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312131725721785"/>
                  <c:y val="0.1289931102362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14.04%,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 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0.035099998</c:v>
                </c:pt>
                <c:pt idx="3">
                  <c:v>0.14039999</c:v>
                </c:pt>
                <c:pt idx="4">
                  <c:v>0.1754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5"/>
                  <c:y val="0.03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770465059055118"/>
                  <c:y val="0.1664931102362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14.04%,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 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0.035099998</c:v>
                </c:pt>
                <c:pt idx="3">
                  <c:v>0.14039999</c:v>
                </c:pt>
                <c:pt idx="4">
                  <c:v>0.1754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26016978346457"/>
                  <c:y val="0.0090012303149606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24.56%,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</c:v>
                </c:pt>
                <c:pt idx="2">
                  <c:v>0.070199996</c:v>
                </c:pt>
                <c:pt idx="3">
                  <c:v>0.2456</c:v>
                </c:pt>
                <c:pt idx="4">
                  <c:v>0.0175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10416666666667"/>
                  <c:y val="0.03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</c:v>
                </c:pt>
                <c:pt idx="2">
                  <c:v>0.105299994</c:v>
                </c:pt>
                <c:pt idx="3">
                  <c:v>0.21049999</c:v>
                </c:pt>
                <c:pt idx="4">
                  <c:v>0.0175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0343502296587926"/>
                  <c:y val="0.10900123031496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04166666666667"/>
                  <c:y val="0.0843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24.56%,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</c:v>
                </c:pt>
                <c:pt idx="2">
                  <c:v>0.070199996</c:v>
                </c:pt>
                <c:pt idx="3">
                  <c:v>0.2456</c:v>
                </c:pt>
                <c:pt idx="4">
                  <c:v>0.0175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63.16%,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0.0175</c:v>
                </c:pt>
                <c:pt idx="2">
                  <c:v>0.105299994</c:v>
                </c:pt>
                <c:pt idx="3">
                  <c:v>0.19299999</c:v>
                </c:pt>
                <c:pt idx="4">
                  <c:v>0.035099998</c:v>
                </c:pt>
                <c:pt idx="5">
                  <c:v>0.6316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figlio/a non ha partecipato al progetto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 figlio/a non frequenta la classe seconda/terza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figlio/a non ha partecipato al progetto</c:v>
                </c:pt>
                <c:pt idx="5">
                  <c:v>Mio figlio/a non frequenta la classe seconda/terza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0.035099998</c:v>
                </c:pt>
                <c:pt idx="1">
                  <c:v>0.070199996</c:v>
                </c:pt>
                <c:pt idx="2">
                  <c:v>0.1579</c:v>
                </c:pt>
                <c:pt idx="3">
                  <c:v>0.19299999</c:v>
                </c:pt>
                <c:pt idx="4">
                  <c:v>0.1228</c:v>
                </c:pt>
                <c:pt idx="5">
                  <c:v>0.42110002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28.07%,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figlio/a non ha partecipato al progetto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 figlio/a non frequenta la classe seconda/terza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figlio/a non ha partecipato al progetto</c:v>
                </c:pt>
                <c:pt idx="5">
                  <c:v>Mio figlio/a non frequenta la classe seconda/terza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0.035099998</c:v>
                </c:pt>
                <c:pt idx="1">
                  <c:v>0.052600004</c:v>
                </c:pt>
                <c:pt idx="2">
                  <c:v>0.2807</c:v>
                </c:pt>
                <c:pt idx="3">
                  <c:v>0.105299994</c:v>
                </c:pt>
                <c:pt idx="4">
                  <c:v>0.105299994</c:v>
                </c:pt>
                <c:pt idx="5">
                  <c:v>0.42110002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16.9%,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59.15%,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21.13%,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0.028199999</c:v>
                </c:pt>
                <c:pt idx="1">
                  <c:v>0.169</c:v>
                </c:pt>
                <c:pt idx="2">
                  <c:v>0.59150004</c:v>
                </c:pt>
                <c:pt idx="3">
                  <c:v>0.21129999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45.61%,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0.035099998</c:v>
                </c:pt>
                <c:pt idx="1">
                  <c:v>0.0175</c:v>
                </c:pt>
                <c:pt idx="2">
                  <c:v>0.42110002</c:v>
                </c:pt>
                <c:pt idx="3">
                  <c:v>0.45610002</c:v>
                </c:pt>
                <c:pt idx="4">
                  <c:v>0.070199996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45.61%,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36.84%,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0.035099998</c:v>
                </c:pt>
                <c:pt idx="1">
                  <c:v>0.0877</c:v>
                </c:pt>
                <c:pt idx="2">
                  <c:v>0.45610002</c:v>
                </c:pt>
                <c:pt idx="3">
                  <c:v>0.3684</c:v>
                </c:pt>
                <c:pt idx="4">
                  <c:v>0.052600004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35.09%,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o terza 38.6%,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seconda o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0.052600004</c:v>
                </c:pt>
                <c:pt idx="2">
                  <c:v>0.1579</c:v>
                </c:pt>
                <c:pt idx="3">
                  <c:v>0.3509</c:v>
                </c:pt>
                <c:pt idx="4">
                  <c:v>0.035099998</c:v>
                </c:pt>
                <c:pt idx="5">
                  <c:v>0.38599998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26.32%,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26.32%,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progetto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seconda/terza 40.35%,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progetto</c:v>
                </c:pt>
                <c:pt idx="5">
                  <c:v>Mio/a figlio/a non frequenta la classe seconda/terza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0.0175</c:v>
                </c:pt>
                <c:pt idx="2">
                  <c:v>0.26319999</c:v>
                </c:pt>
                <c:pt idx="3">
                  <c:v>0.26319999</c:v>
                </c:pt>
                <c:pt idx="4">
                  <c:v>0.035099998</c:v>
                </c:pt>
                <c:pt idx="5">
                  <c:v>0.4035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125"/>
                  <c:y val="0.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 Mio/a figlio/a non ha partecipato all'intervento  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 Mio/a figlio/a non ha partecipato all'intervento  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</c:v>
                </c:pt>
                <c:pt idx="2">
                  <c:v>0.1228</c:v>
                </c:pt>
                <c:pt idx="3">
                  <c:v>0.1754</c:v>
                </c:pt>
                <c:pt idx="4">
                  <c:v>0.035099998</c:v>
                </c:pt>
                <c:pt idx="5">
                  <c:v>0.64910007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14.04%,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14.04%,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all'intervento 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66.67%,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all'intervento 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0.0175</c:v>
                </c:pt>
                <c:pt idx="2">
                  <c:v>0.14039999</c:v>
                </c:pt>
                <c:pt idx="3">
                  <c:v>0.14039999</c:v>
                </c:pt>
                <c:pt idx="4">
                  <c:v>0.0175</c:v>
                </c:pt>
                <c:pt idx="5">
                  <c:v>0.6667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14.04%,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all'intervento didattico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54.39%,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all'intervento didattico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0.035099998</c:v>
                </c:pt>
                <c:pt idx="1">
                  <c:v>0.0175</c:v>
                </c:pt>
                <c:pt idx="2">
                  <c:v>0.14039999</c:v>
                </c:pt>
                <c:pt idx="3">
                  <c:v>0.19299999</c:v>
                </c:pt>
                <c:pt idx="4">
                  <c:v>0.070199996</c:v>
                </c:pt>
                <c:pt idx="5">
                  <c:v>0.5439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4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intervento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54.39%,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intervento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0.070199996</c:v>
                </c:pt>
                <c:pt idx="1">
                  <c:v>0.0877</c:v>
                </c:pt>
                <c:pt idx="2">
                  <c:v>0.1579</c:v>
                </c:pt>
                <c:pt idx="3">
                  <c:v>0.0877</c:v>
                </c:pt>
                <c:pt idx="4">
                  <c:v>0.052600004</c:v>
                </c:pt>
                <c:pt idx="5">
                  <c:v>0.5439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329166666666667"/>
                  <c:y val="0.021874753937007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147791994750657"/>
                  <c:y val="0.10089862204724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concorso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66.67%,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concorso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</c:v>
                </c:pt>
                <c:pt idx="2">
                  <c:v>0.0175</c:v>
                </c:pt>
                <c:pt idx="3">
                  <c:v>0.2281</c:v>
                </c:pt>
                <c:pt idx="4">
                  <c:v>0.070199996</c:v>
                </c:pt>
                <c:pt idx="5">
                  <c:v>0.6667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4728838582677"/>
                  <c:y val="0.024626476377952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concorso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C 75.44%, 43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concorso</c:v>
                </c:pt>
                <c:pt idx="5">
                  <c:v>Mio/a figlio/a non frequenta la classe prima C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0.0175</c:v>
                </c:pt>
                <c:pt idx="2">
                  <c:v>0.105299994</c:v>
                </c:pt>
                <c:pt idx="3">
                  <c:v>0.0877</c:v>
                </c:pt>
                <c:pt idx="4">
                  <c:v>0.035099998</c:v>
                </c:pt>
                <c:pt idx="5">
                  <c:v>0.7544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0.1625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4.23%,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64.79%, 46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30.99%,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0.0423</c:v>
                </c:pt>
                <c:pt idx="2">
                  <c:v>0.6479</c:v>
                </c:pt>
                <c:pt idx="3">
                  <c:v>0.3099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0.177107857611549"/>
                  <c:y val="0.024626230314960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17.54%,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concorso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66.67%, 38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concorso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0.0175</c:v>
                </c:pt>
                <c:pt idx="1">
                  <c:v>0.0</c:v>
                </c:pt>
                <c:pt idx="2">
                  <c:v>0.1228</c:v>
                </c:pt>
                <c:pt idx="3">
                  <c:v>0.1754</c:v>
                </c:pt>
                <c:pt idx="4">
                  <c:v>0.0175</c:v>
                </c:pt>
                <c:pt idx="5">
                  <c:v>0.6667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9583333333333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Mio/a figlio/a non ha partecipato al concorso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B 77.19%, 44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Mio/a figlio/a non ha partecipato al concorso</c:v>
                </c:pt>
                <c:pt idx="5">
                  <c:v>Mio/a figlio/a non frequenta la classe terza B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0.0877</c:v>
                </c:pt>
                <c:pt idx="3">
                  <c:v>0.105299994</c:v>
                </c:pt>
                <c:pt idx="4">
                  <c:v>0.035099998</c:v>
                </c:pt>
                <c:pt idx="5">
                  <c:v>0.7719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4AB-4BD8-B0D6-7FB3C0751353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AB-4BD8-B0D6-7FB3C075135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AB-4BD8-B0D6-7FB3C075135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AB-4BD8-B0D6-7FB3C07513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55.17%,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AB-4BD8-B0D6-7FB3C075135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37.93%,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AB-4BD8-B0D6-7FB3C07513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0.069</c:v>
                </c:pt>
                <c:pt idx="2">
                  <c:v>0.5517</c:v>
                </c:pt>
                <c:pt idx="3">
                  <c:v>0.3793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4AB-4BD8-B0D6-7FB3C0751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692-401E-B77D-BC9ABC1BD65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92-401E-B77D-BC9ABC1BD65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92-401E-B77D-BC9ABC1BD6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92-401E-B77D-BC9ABC1BD65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48.28%,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92-401E-B77D-BC9ABC1BD65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37.93%,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92-401E-B77D-BC9ABC1BD6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0.1379</c:v>
                </c:pt>
                <c:pt idx="2">
                  <c:v>0.48279998</c:v>
                </c:pt>
                <c:pt idx="3">
                  <c:v>0.3793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92-401E-B77D-BC9ABC1BD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F93-4B4E-B6A9-7B28AB0DBA58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93-4B4E-B6A9-7B28AB0DBA5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93-4B4E-B6A9-7B28AB0DBA5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93-4B4E-B6A9-7B28AB0DBA5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44.83%,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93-4B4E-B6A9-7B28AB0DBA5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44.83%,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93-4B4E-B6A9-7B28AB0DBA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 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0.1034</c:v>
                </c:pt>
                <c:pt idx="2">
                  <c:v>0.4483</c:v>
                </c:pt>
                <c:pt idx="3">
                  <c:v>0.4483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F93-4B4E-B6A9-7B28AB0DB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5CC-4844-8305-DCEBC6FBCC1F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CC-4844-8305-DCEBC6FBCC1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CC-4844-8305-DCEBC6FBCC1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CC-4844-8305-DCEBC6FBCC1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CC-4844-8305-DCEBC6FBCC1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CC-4844-8305-DCEBC6FBCC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0.0345</c:v>
                </c:pt>
                <c:pt idx="1">
                  <c:v>0.1034</c:v>
                </c:pt>
                <c:pt idx="2">
                  <c:v>0.65519994</c:v>
                </c:pt>
                <c:pt idx="3">
                  <c:v>0.2069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5CC-4844-8305-DCEBC6FBCC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EA0-49CF-9C1B-7EEA97187B2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A0-49CF-9C1B-7EEA97187B2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A0-49CF-9C1B-7EEA97187B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A0-49CF-9C1B-7EEA97187B2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A0-49CF-9C1B-7EEA97187B2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A0-49CF-9C1B-7EEA97187B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0.1034</c:v>
                </c:pt>
                <c:pt idx="2">
                  <c:v>0.65519994</c:v>
                </c:pt>
                <c:pt idx="3">
                  <c:v>0.24139999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EA0-49CF-9C1B-7EEA97187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3AD-4F6C-88F5-B7D16F0C4F2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3AD-4F6C-88F5-B7D16F0C4F2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AD-4F6C-88F5-B7D16F0C4F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AD-4F6C-88F5-B7D16F0C4F2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AD-4F6C-88F5-B7D16F0C4F2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AD-4F6C-88F5-B7D16F0C4F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0.1724</c:v>
                </c:pt>
                <c:pt idx="2">
                  <c:v>0.5862</c:v>
                </c:pt>
                <c:pt idx="3">
                  <c:v>0.24139999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3AD-4F6C-88F5-B7D16F0C4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673-4A43-99F7-3485E3E124D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73-4A43-99F7-3485E3E124D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73-4A43-99F7-3485E3E124D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73-4A43-99F7-3485E3E124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73-4A43-99F7-3485E3E124D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73-4A43-99F7-3485E3E12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0.069</c:v>
                </c:pt>
                <c:pt idx="2">
                  <c:v>0.6207</c:v>
                </c:pt>
                <c:pt idx="3">
                  <c:v>0.3103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673-4A43-99F7-3485E3E12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E29-48C2-9F9B-B610666CD54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E29-48C2-9F9B-B610666CD54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29-48C2-9F9B-B610666CD54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29-48C2-9F9B-B610666CD54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55.17%,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29-48C2-9F9B-B610666CD54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37.93%,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29-48C2-9F9B-B610666CD5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0.069</c:v>
                </c:pt>
                <c:pt idx="2">
                  <c:v>0.5517</c:v>
                </c:pt>
                <c:pt idx="3">
                  <c:v>0.3793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E29-48C2-9F9B-B610666CD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15.49%,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25.35%,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45.07%,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14.08%,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0.1549</c:v>
                </c:pt>
                <c:pt idx="1">
                  <c:v>0.2535</c:v>
                </c:pt>
                <c:pt idx="2">
                  <c:v>0.45069999</c:v>
                </c:pt>
                <c:pt idx="3">
                  <c:v>0.1408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5CC-47C6-9EDE-9FCE22DCB5AE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5CC-47C6-9EDE-9FCE22DCB5A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CC-47C6-9EDE-9FCE22DCB5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CC-47C6-9EDE-9FCE22DCB5A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44.83%,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CC-47C6-9EDE-9FCE22DCB5A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CC-47C6-9EDE-9FCE22DCB5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0.069</c:v>
                </c:pt>
                <c:pt idx="1">
                  <c:v>0.2069</c:v>
                </c:pt>
                <c:pt idx="2">
                  <c:v>0.4483</c:v>
                </c:pt>
                <c:pt idx="3">
                  <c:v>0.2759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5CC-47C6-9EDE-9FCE22DCB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89E-4664-B3EF-66A1070EB11B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9E-4664-B3EF-66A1070EB11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9E-4664-B3EF-66A1070EB1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9E-4664-B3EF-66A1070EB1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68.97%,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9E-4664-B3EF-66A1070EB1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9E-4664-B3EF-66A1070EB1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0.2069</c:v>
                </c:pt>
                <c:pt idx="2">
                  <c:v>0.6897</c:v>
                </c:pt>
                <c:pt idx="3">
                  <c:v>0.1034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89E-4664-B3EF-66A1070EB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99C-4B45-A800-DCF6D8F36D6A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9C-4B45-A800-DCF6D8F36D6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9C-4B45-A800-DCF6D8F36D6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9C-4B45-A800-DCF6D8F36D6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51.72%,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9C-4B45-A800-DCF6D8F36D6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9C-4B45-A800-DCF6D8F36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0.069</c:v>
                </c:pt>
                <c:pt idx="2">
                  <c:v>0.5172</c:v>
                </c:pt>
                <c:pt idx="3">
                  <c:v>0.4138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99C-4B45-A800-DCF6D8F36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E43-4DF0-921F-D1BE16A3E0CF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43-4DF0-921F-D1BE16A3E0C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43-4DF0-921F-D1BE16A3E0C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43-4DF0-921F-D1BE16A3E0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44.83%,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43-4DF0-921F-D1BE16A3E0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43-4DF0-921F-D1BE16A3E0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0.0345</c:v>
                </c:pt>
                <c:pt idx="1">
                  <c:v>0.2759</c:v>
                </c:pt>
                <c:pt idx="2">
                  <c:v>0.4483</c:v>
                </c:pt>
                <c:pt idx="3">
                  <c:v>0.24139999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E43-4DF0-921F-D1BE16A3E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584-4E20-8393-F6E5D71F180B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84-4E20-8393-F6E5D71F180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84-4E20-8393-F6E5D71F180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84-4E20-8393-F6E5D71F180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55.17%,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84-4E20-8393-F6E5D71F180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34.48%,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84-4E20-8393-F6E5D71F18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0.1034</c:v>
                </c:pt>
                <c:pt idx="2">
                  <c:v>0.5517</c:v>
                </c:pt>
                <c:pt idx="3">
                  <c:v>0.3448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584-4E20-8393-F6E5D71F1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F30-454C-847A-401E052A5261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30-454C-847A-401E052A5261}"/>
              </c:ext>
            </c:extLst>
          </c:dPt>
          <c:dLbls>
            <c:dLbl>
              <c:idx val="0"/>
              <c:layout>
                <c:manualLayout>
                  <c:x val="-0.202083333333333"/>
                  <c:y val="-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30-454C-847A-401E052A526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30-454C-847A-401E052A526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30-454C-847A-401E052A526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34.48%,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30-454C-847A-401E052A52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0.0345</c:v>
                </c:pt>
                <c:pt idx="2">
                  <c:v>0.6207</c:v>
                </c:pt>
                <c:pt idx="3">
                  <c:v>0.3448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30-454C-847A-401E052A52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B4D-4C4A-A64B-8411EDB9163B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4D-4C4A-A64B-8411EDB9163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4D-4C4A-A64B-8411EDB9163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4D-4C4A-A64B-8411EDB9163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4D-4C4A-A64B-8411EDB9163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4D-4C4A-A64B-8411EDB9163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richiesto colloquio con la Dirigente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D-4C4A-A64B-8411EDB91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richiesto colloquio con la Dirigente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0.2069</c:v>
                </c:pt>
                <c:pt idx="3">
                  <c:v>0.1034</c:v>
                </c:pt>
                <c:pt idx="4">
                  <c:v>0.6207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B4D-4C4A-A64B-8411EDB9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E33-4916-8B55-4793CCDCF47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33-4916-8B55-4793CCDCF47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33-4916-8B55-4793CCDCF47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33-4916-8B55-4793CCDCF47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33-4916-8B55-4793CCDCF47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33-4916-8B55-4793CCDCF4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0.0345</c:v>
                </c:pt>
                <c:pt idx="1">
                  <c:v>0.1724</c:v>
                </c:pt>
                <c:pt idx="2">
                  <c:v>0.65519994</c:v>
                </c:pt>
                <c:pt idx="3">
                  <c:v>0.1379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E33-4916-8B55-4793CCDCF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5EB-4D44-AC90-DC6E705BC052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EB-4D44-AC90-DC6E705BC05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B-4D44-AC90-DC6E705BC0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B-4D44-AC90-DC6E705BC0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55.17%,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EB-4D44-AC90-DC6E705BC0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EB-4D44-AC90-DC6E705BC0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0.2759</c:v>
                </c:pt>
                <c:pt idx="2">
                  <c:v>0.5517</c:v>
                </c:pt>
                <c:pt idx="3">
                  <c:v>0.1724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5EB-4D44-AC90-DC6E705BC0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4B0-46F6-99E6-E5CCBE24951B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B0-46F6-99E6-E5CCBE24951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B0-46F6-99E6-E5CCBE2495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B0-46F6-99E6-E5CCBE2495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B0-46F6-99E6-E5CCBE2495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B0-46F6-99E6-E5CCBE2495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0.069</c:v>
                </c:pt>
                <c:pt idx="2">
                  <c:v>0.65519994</c:v>
                </c:pt>
                <c:pt idx="3">
                  <c:v>0.2759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B0-46F6-99E6-E5CCBE249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7.04%,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26.76%,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59.15%, 42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7.04%,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0.0704</c:v>
                </c:pt>
                <c:pt idx="1">
                  <c:v>0.2676</c:v>
                </c:pt>
                <c:pt idx="2">
                  <c:v>0.59150004</c:v>
                </c:pt>
                <c:pt idx="3">
                  <c:v>0.0704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FAF-4B08-9A3C-75E7548ADF44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F-4B08-9A3C-75E7548ADF4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AF-4B08-9A3C-75E7548ADF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AF-4B08-9A3C-75E7548ADF4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AF-4B08-9A3C-75E7548ADF4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AF-4B08-9A3C-75E7548ADF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0.1724</c:v>
                </c:pt>
                <c:pt idx="2">
                  <c:v>0.5862</c:v>
                </c:pt>
                <c:pt idx="3">
                  <c:v>0.24139999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AF-4B08-9A3C-75E7548AD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C08-442B-ABC7-2CA8ED71120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08-442B-ABC7-2CA8ED71120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08-442B-ABC7-2CA8ED71120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08-442B-ABC7-2CA8ED71120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68.97%,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08-442B-ABC7-2CA8ED71120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08-442B-ABC7-2CA8ED7112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0.069</c:v>
                </c:pt>
                <c:pt idx="2">
                  <c:v>0.6897</c:v>
                </c:pt>
                <c:pt idx="3">
                  <c:v>0.24139999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08-442B-ABC7-2CA8ED711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BC4-47E3-B6CE-5584EEF6E3EB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C4-47E3-B6CE-5584EEF6E3E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C4-47E3-B6CE-5584EEF6E3E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C4-47E3-B6CE-5584EEF6E3E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C4-47E3-B6CE-5584EEF6E3E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C4-47E3-B6CE-5584EEF6E3E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ho mai contattato l'ufficio di segreteria 44.83%,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C4-47E3-B6CE-5584EEF6E3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ho mai contattato l'ufficio di segreteria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0.2759</c:v>
                </c:pt>
                <c:pt idx="3">
                  <c:v>0.2069</c:v>
                </c:pt>
                <c:pt idx="4">
                  <c:v>0.4483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BC4-47E3-B6CE-5584EEF6E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2FF-4085-925F-280853EF85C0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FF-4085-925F-280853EF85C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F-4085-925F-280853EF85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F-4085-925F-280853EF85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68.97%,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F-4085-925F-280853EF85C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F-4085-925F-280853EF85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0.1724</c:v>
                </c:pt>
                <c:pt idx="2">
                  <c:v>0.6897</c:v>
                </c:pt>
                <c:pt idx="3">
                  <c:v>0.1379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2FF-4085-925F-280853EF8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663-4838-9141-4DC1DC186FEA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63-4838-9141-4DC1DC186FE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63-4838-9141-4DC1DC186FE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63-4838-9141-4DC1DC186FE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63-4838-9141-4DC1DC186FE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63-4838-9141-4DC1DC186F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0.0345</c:v>
                </c:pt>
                <c:pt idx="1">
                  <c:v>0.2069</c:v>
                </c:pt>
                <c:pt idx="2">
                  <c:v>0.65519994</c:v>
                </c:pt>
                <c:pt idx="3">
                  <c:v>0.1034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63-4838-9141-4DC1DC186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5C-43DF-80A1-C2E5689EC1A3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5C-43DF-80A1-C2E5689EC1A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5C-43DF-80A1-C2E5689EC1A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5C-43DF-80A1-C2E5689EC1A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75.86%,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5C-43DF-80A1-C2E5689EC1A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5C-43DF-80A1-C2E5689EC1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0.1379</c:v>
                </c:pt>
                <c:pt idx="2">
                  <c:v>0.7586</c:v>
                </c:pt>
                <c:pt idx="3">
                  <c:v>0.1034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5C-43DF-80A1-C2E5689EC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FF7-46D7-907B-841A763564E6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F7-46D7-907B-841A763564E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F7-46D7-907B-841A763564E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F7-46D7-907B-841A763564E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F7-46D7-907B-841A763564E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F7-46D7-907B-841A763564E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F7-46D7-907B-841A763564E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F7-46D7-907B-841A763564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0.1034</c:v>
                </c:pt>
                <c:pt idx="2">
                  <c:v>0.0345</c:v>
                </c:pt>
                <c:pt idx="3">
                  <c:v>0.1034</c:v>
                </c:pt>
                <c:pt idx="4">
                  <c:v>0.1034</c:v>
                </c:pt>
                <c:pt idx="5">
                  <c:v>0.65519994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FF7-46D7-907B-841A76356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069-486F-9881-643600EF95F9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69-486F-9881-643600EF95F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69-486F-9881-643600EF95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69-486F-9881-643600EF95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69-486F-9881-643600EF95F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69-486F-9881-643600EF95F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69-486F-9881-643600EF95F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68.97%,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69-486F-9881-643600EF95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0.069</c:v>
                </c:pt>
                <c:pt idx="2">
                  <c:v>0.1034</c:v>
                </c:pt>
                <c:pt idx="3">
                  <c:v>0.0345</c:v>
                </c:pt>
                <c:pt idx="4">
                  <c:v>0.1034</c:v>
                </c:pt>
                <c:pt idx="5">
                  <c:v>0.6897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069-486F-9881-643600EF9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486-4A0B-A969-82E1B24C8DBA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486-4A0B-A969-82E1B24C8DB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86-4A0B-A969-82E1B24C8D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86-4A0B-A969-82E1B24C8DB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86-4A0B-A969-82E1B24C8D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86-4A0B-A969-82E1B24C8DB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86-4A0B-A969-82E1B24C8DB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86-4A0B-A969-82E1B24C8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0.0345</c:v>
                </c:pt>
                <c:pt idx="1">
                  <c:v>0.0345</c:v>
                </c:pt>
                <c:pt idx="2">
                  <c:v>0.1724</c:v>
                </c:pt>
                <c:pt idx="3">
                  <c:v>0.1034</c:v>
                </c:pt>
                <c:pt idx="4">
                  <c:v>0.069</c:v>
                </c:pt>
                <c:pt idx="5">
                  <c:v>0.5862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486-4A0B-A969-82E1B24C8D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086-4D93-9DB4-8C81215125D3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86-4D93-9DB4-8C81215125D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86-4D93-9DB4-8C81215125D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86-4D93-9DB4-8C81215125D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86-4D93-9DB4-8C81215125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86-4D93-9DB4-8C81215125D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86-4D93-9DB4-8C81215125D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86-4D93-9DB4-8C81215125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0.0345</c:v>
                </c:pt>
                <c:pt idx="1">
                  <c:v>0.1724</c:v>
                </c:pt>
                <c:pt idx="2">
                  <c:v>0.1379</c:v>
                </c:pt>
                <c:pt idx="3">
                  <c:v>0.0</c:v>
                </c:pt>
                <c:pt idx="4">
                  <c:v>0.069</c:v>
                </c:pt>
                <c:pt idx="5">
                  <c:v>0.5862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086-4D93-9DB4-8C8121512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299936843832021"/>
                  <c:y val="0.15175615157480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52.11%,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45.07%,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0.028199999</c:v>
                </c:pt>
                <c:pt idx="2">
                  <c:v>0.5211</c:v>
                </c:pt>
                <c:pt idx="3">
                  <c:v>0.45069999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846-4C4A-8F14-3DFE2C9BF2C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46-4C4A-8F14-3DFE2C9BF2C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46-4C4A-8F14-3DFE2C9BF2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46-4C4A-8F14-3DFE2C9BF2C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46-4C4A-8F14-3DFE2C9BF2C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46-4C4A-8F14-3DFE2C9BF2C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46-4C4A-8F14-3DFE2C9BF2C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seconda/terza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46-4C4A-8F14-3DFE2C9BF2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seconda/terza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0.069</c:v>
                </c:pt>
                <c:pt idx="2">
                  <c:v>0.4138</c:v>
                </c:pt>
                <c:pt idx="3">
                  <c:v>0.1034</c:v>
                </c:pt>
                <c:pt idx="4">
                  <c:v>0.1034</c:v>
                </c:pt>
                <c:pt idx="5">
                  <c:v>0.3103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846-4C4A-8F14-3DFE2C9BF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235-4DFC-A866-7CF044180FA5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35-4DFC-A866-7CF044180FA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35-4DFC-A866-7CF044180FA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35-4DFC-A866-7CF044180FA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37.93%,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35-4DFC-A866-7CF044180FA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35-4DFC-A866-7CF044180FA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35-4DFC-A866-7CF044180FA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seconda/terza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35-4DFC-A866-7CF044180F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seconda/terza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0.1034</c:v>
                </c:pt>
                <c:pt idx="2">
                  <c:v>0.3793</c:v>
                </c:pt>
                <c:pt idx="3">
                  <c:v>0.1034</c:v>
                </c:pt>
                <c:pt idx="4">
                  <c:v>0.1034</c:v>
                </c:pt>
                <c:pt idx="5">
                  <c:v>0.3103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235-4DFC-A866-7CF044180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C3D-46C9-BFD6-DE67CA9A75FB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C3D-46C9-BFD6-DE67CA9A75F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3D-46C9-BFD6-DE67CA9A75FB}"/>
                </c:ext>
              </c:extLst>
            </c:dLbl>
            <c:dLbl>
              <c:idx val="1"/>
              <c:layout>
                <c:manualLayout>
                  <c:x val="0.14791666666666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3D-46C9-BFD6-DE67CA9A75FB}"/>
                </c:ext>
              </c:extLst>
            </c:dLbl>
            <c:dLbl>
              <c:idx val="2"/>
              <c:layout>
                <c:manualLayout>
                  <c:x val="-0.0728514599737533"/>
                  <c:y val="0.1728280019685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3D-46C9-BFD6-DE67CA9A75FB}"/>
                </c:ext>
              </c:extLst>
            </c:dLbl>
            <c:dLbl>
              <c:idx val="3"/>
              <c:layout>
                <c:manualLayout>
                  <c:x val="-0.0472109580052493"/>
                  <c:y val="0.18799753937007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Molto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3D-46C9-BFD6-DE67CA9A75F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93.1%,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3D-46C9-BFD6-DE67CA9A75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0.0345</c:v>
                </c:pt>
                <c:pt idx="3">
                  <c:v>0.0345</c:v>
                </c:pt>
                <c:pt idx="4">
                  <c:v>0.931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C3D-46C9-BFD6-DE67CA9A7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92C-4924-8746-F75455D8BB28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2C-4924-8746-F75455D8BB2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2C-4924-8746-F75455D8BB28}"/>
                </c:ext>
              </c:extLst>
            </c:dLbl>
            <c:dLbl>
              <c:idx val="1"/>
              <c:layout>
                <c:manualLayout>
                  <c:x val="-0.0362678805774278"/>
                  <c:y val="0.1509530019685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2C-4924-8746-F75455D8BB28}"/>
                </c:ext>
              </c:extLst>
            </c:dLbl>
            <c:dLbl>
              <c:idx val="2"/>
              <c:layout>
                <c:manualLayout>
                  <c:x val="0.0979166666666667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2C-4924-8746-F75455D8BB2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86.21%,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2C-4924-8746-F75455D8B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0.0345</c:v>
                </c:pt>
                <c:pt idx="2">
                  <c:v>0.0</c:v>
                </c:pt>
                <c:pt idx="3">
                  <c:v>0.1034</c:v>
                </c:pt>
                <c:pt idx="4">
                  <c:v>0.8621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92C-4924-8746-F75455D8B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FF6-4270-AE23-AA6748CC364F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F6-4270-AE23-AA6748CC364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F6-4270-AE23-AA6748CC364F}"/>
                </c:ext>
              </c:extLst>
            </c:dLbl>
            <c:dLbl>
              <c:idx val="1"/>
              <c:layout>
                <c:manualLayout>
                  <c:x val="-0.0373041338582677"/>
                  <c:y val="0.079078494094488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F6-4270-AE23-AA6748CC364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F6-4270-AE23-AA6748CC364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F6-4270-AE23-AA6748CC364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82.76%,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F6-4270-AE23-AA6748CC36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0.0345</c:v>
                </c:pt>
                <c:pt idx="2">
                  <c:v>0.069</c:v>
                </c:pt>
                <c:pt idx="3">
                  <c:v>0.069</c:v>
                </c:pt>
                <c:pt idx="4">
                  <c:v>0.8276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FF6-4270-AE23-AA6748CC3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C73-49C1-BF6A-C4A5D0912139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73-49C1-BF6A-C4A5D091213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73-49C1-BF6A-C4A5D09121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73-49C1-BF6A-C4A5D091213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73-49C1-BF6A-C4A5D09121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73-49C1-BF6A-C4A5D091213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82.76%,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73-49C1-BF6A-C4A5D09121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0.069</c:v>
                </c:pt>
                <c:pt idx="3">
                  <c:v>0.0345</c:v>
                </c:pt>
                <c:pt idx="4">
                  <c:v>0.8276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C73-49C1-BF6A-C4A5D0912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DA9-4EEF-9F25-2BE9DDA0FBF9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A9-4EEF-9F25-2BE9DDA0FBF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A9-4EEF-9F25-2BE9DDA0FB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A9-4EEF-9F25-2BE9DDA0FB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A9-4EEF-9F25-2BE9DDA0FBF9}"/>
                </c:ext>
              </c:extLst>
            </c:dLbl>
            <c:dLbl>
              <c:idx val="3"/>
              <c:layout>
                <c:manualLayout>
                  <c:x val="0.0937499999999998"/>
                  <c:y val="0.0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Molto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A9-4EEF-9F25-2BE9DDA0FBF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figlio/a non ha richiesto alcuna consulenza 89.66%,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A9-4EEF-9F25-2BE9DDA0FB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figlio/a non ha richiesto alcuna consulenza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0.0345</c:v>
                </c:pt>
                <c:pt idx="3">
                  <c:v>0.0</c:v>
                </c:pt>
                <c:pt idx="4">
                  <c:v>0.8966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DA9-4EEF-9F25-2BE9DDA0F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259-4651-9861-A5B6FB913B3C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59-4651-9861-A5B6FB913B3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59-4651-9861-A5B6FB913B3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59-4651-9861-A5B6FB913B3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59-4651-9861-A5B6FB913B3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59-4651-9861-A5B6FB913B3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figlio/a non ha richiesto alcuna consulenza 75.86%,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59-4651-9861-A5B6FB913B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figlio/a non ha richiesto alcuna consulenza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0.1034</c:v>
                </c:pt>
                <c:pt idx="2">
                  <c:v>0.1379</c:v>
                </c:pt>
                <c:pt idx="3">
                  <c:v>0.0</c:v>
                </c:pt>
                <c:pt idx="4">
                  <c:v>0.7586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259-4651-9861-A5B6FB913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3B-4230-9D8C-42317C875F71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3B-4230-9D8C-42317C875F71}"/>
              </c:ext>
            </c:extLst>
          </c:dPt>
          <c:dLbls>
            <c:dLbl>
              <c:idx val="0"/>
              <c:layout>
                <c:manualLayout>
                  <c:x val="-0.18125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3B-4230-9D8C-42317C875F7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3B-4230-9D8C-42317C875F7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3B-4230-9D8C-42317C875F7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3B-4230-9D8C-42317C875F7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3B-4230-9D8C-42317C875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0.0345</c:v>
                </c:pt>
                <c:pt idx="2">
                  <c:v>0.0345</c:v>
                </c:pt>
                <c:pt idx="3">
                  <c:v>0.2759</c:v>
                </c:pt>
                <c:pt idx="4">
                  <c:v>0.65519994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43B-4230-9D8C-42317C875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9FF-41CF-A62F-C48CEA9B9560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FF-41CF-A62F-C48CEA9B9560}"/>
              </c:ext>
            </c:extLst>
          </c:dPt>
          <c:dLbls>
            <c:dLbl>
              <c:idx val="0"/>
              <c:layout>
                <c:manualLayout>
                  <c:x val="-0.195833333333333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FF-41CF-A62F-C48CEA9B95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FF-41CF-A62F-C48CEA9B956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FF-41CF-A62F-C48CEA9B956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FF-41CF-A62F-C48CEA9B956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FF-41CF-A62F-C48CEA9B95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0.0345</c:v>
                </c:pt>
                <c:pt idx="2">
                  <c:v>0.1379</c:v>
                </c:pt>
                <c:pt idx="3">
                  <c:v>0.1724</c:v>
                </c:pt>
                <c:pt idx="4">
                  <c:v>0.65519994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9FF-41CF-A62F-C48CEA9B9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0833333333333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292-489A-A7EE-0613A6C6DAE0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92-489A-A7EE-0613A6C6DAE0}"/>
              </c:ext>
            </c:extLst>
          </c:dPt>
          <c:dLbls>
            <c:dLbl>
              <c:idx val="0"/>
              <c:layout>
                <c:manualLayout>
                  <c:x val="-0.202083333333333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92-489A-A7EE-0613A6C6DA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92-489A-A7EE-0613A6C6DAE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92-489A-A7EE-0613A6C6DAE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92-489A-A7EE-0613A6C6DAE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92-489A-A7EE-0613A6C6D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0.0345</c:v>
                </c:pt>
                <c:pt idx="2">
                  <c:v>0.1379</c:v>
                </c:pt>
                <c:pt idx="3">
                  <c:v>0.24139999</c:v>
                </c:pt>
                <c:pt idx="4">
                  <c:v>0.5862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92-489A-A7EE-0613A6C6D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C1B-4503-8A73-371B528B70E0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1B-4503-8A73-371B528B70E0}"/>
              </c:ext>
            </c:extLst>
          </c:dPt>
          <c:dLbls>
            <c:dLbl>
              <c:idx val="0"/>
              <c:layout>
                <c:manualLayout>
                  <c:x val="-0.170833333333333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1B-4503-8A73-371B528B70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1B-4503-8A73-371B528B70E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1B-4503-8A73-371B528B70E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1B-4503-8A73-371B528B70E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1B-4503-8A73-371B528B70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0.0345</c:v>
                </c:pt>
                <c:pt idx="2">
                  <c:v>0.1379</c:v>
                </c:pt>
                <c:pt idx="3">
                  <c:v>0.2069</c:v>
                </c:pt>
                <c:pt idx="4">
                  <c:v>0.6207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C1B-4503-8A73-371B528B7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03F-4B15-86E1-2F338B2B13B9}"/>
              </c:ext>
            </c:extLst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3F-4B15-86E1-2F338B2B13B9}"/>
              </c:ext>
            </c:extLst>
          </c:dPt>
          <c:dLbls>
            <c:dLbl>
              <c:idx val="0"/>
              <c:layout>
                <c:manualLayout>
                  <c:x val="-0.175"/>
                  <c:y val="-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3F-4B15-86E1-2F338B2B13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3F-4B15-86E1-2F338B2B13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34.48%,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3F-4B15-86E1-2F338B2B13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3F-4B15-86E1-2F338B2B13B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3F-4B15-86E1-2F338B2B13B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prima/seconda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3F-4B15-86E1-2F338B2B1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prima/seconda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0.3448</c:v>
                </c:pt>
                <c:pt idx="3">
                  <c:v>0.4138</c:v>
                </c:pt>
                <c:pt idx="4">
                  <c:v>0.0345</c:v>
                </c:pt>
                <c:pt idx="5">
                  <c:v>0.2069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03F-4B15-86E1-2F338B2B1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B1E-43C0-AD68-32A554DE090F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1E-43C0-AD68-32A554DE090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1E-43C0-AD68-32A554DE09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1E-43C0-AD68-32A554DE09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37.93%,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1E-43C0-AD68-32A554DE090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1E-43C0-AD68-32A554DE090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1E-43C0-AD68-32A554DE090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prima/seconda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1E-43C0-AD68-32A554DE0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prima/seconda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0.1034</c:v>
                </c:pt>
                <c:pt idx="2">
                  <c:v>0.3793</c:v>
                </c:pt>
                <c:pt idx="3">
                  <c:v>0.2759</c:v>
                </c:pt>
                <c:pt idx="4">
                  <c:v>0.0</c:v>
                </c:pt>
                <c:pt idx="5">
                  <c:v>0.24139999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B1E-43C0-AD68-32A554DE0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0B6-407B-914A-8FDEEFA9060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0B6-407B-914A-8FDEEFA9060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B6-407B-914A-8FDEEFA9060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B6-407B-914A-8FDEEFA9060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B6-407B-914A-8FDEEFA9060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B6-407B-914A-8FDEEFA90607}"/>
                </c:ext>
              </c:extLst>
            </c:dLbl>
            <c:dLbl>
              <c:idx val="4"/>
              <c:layout>
                <c:manualLayout>
                  <c:x val="0.08928125"/>
                  <c:y val="0.19996555118110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Non ha partecipato al progetto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B6-407B-914A-8FDEEFA906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0.1034</c:v>
                </c:pt>
                <c:pt idx="2">
                  <c:v>0.4138</c:v>
                </c:pt>
                <c:pt idx="3">
                  <c:v>0.4138</c:v>
                </c:pt>
                <c:pt idx="4">
                  <c:v>0.069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0B6-407B-914A-8FDEEFA90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16C-4D32-9403-C01171D5F8B0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6C-4D32-9403-C01171D5F8B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6C-4D32-9403-C01171D5F8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6C-4D32-9403-C01171D5F8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6C-4D32-9403-C01171D5F8B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6C-4D32-9403-C01171D5F8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6C-4D32-9403-C01171D5F8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0.1724</c:v>
                </c:pt>
                <c:pt idx="2">
                  <c:v>0.4138</c:v>
                </c:pt>
                <c:pt idx="3">
                  <c:v>0.3103</c:v>
                </c:pt>
                <c:pt idx="4">
                  <c:v>0.1034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16C-4D32-9403-C01171D5F8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6CB-4A55-B488-CA6B9B9AEC83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CB-4A55-B488-CA6B9B9AEC8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CB-4A55-B488-CA6B9B9AEC83}"/>
                </c:ext>
              </c:extLst>
            </c:dLbl>
            <c:dLbl>
              <c:idx val="1"/>
              <c:layout>
                <c:manualLayout>
                  <c:x val="-0.264583333333333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CB-4A55-B488-CA6B9B9AEC8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CB-4A55-B488-CA6B9B9AEC8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CB-4A55-B488-CA6B9B9AEC83}"/>
                </c:ext>
              </c:extLst>
            </c:dLbl>
            <c:dLbl>
              <c:idx val="4"/>
              <c:layout>
                <c:manualLayout>
                  <c:x val="0.266666666666667"/>
                  <c:y val="0.05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Non ha partecipato al progetto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CB-4A55-B488-CA6B9B9AEC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0.5862</c:v>
                </c:pt>
                <c:pt idx="3">
                  <c:v>0.4138</c:v>
                </c:pt>
                <c:pt idx="4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6CB-4A55-B488-CA6B9B9AE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3EB-4B3D-8BC4-8BC304AC2FE8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EB-4B3D-8BC4-8BC304AC2FE8}"/>
              </c:ext>
            </c:extLst>
          </c:dPt>
          <c:dLbls>
            <c:dLbl>
              <c:idx val="0"/>
              <c:layout>
                <c:manualLayout>
                  <c:x val="0.25625"/>
                  <c:y val="0.046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EB-4B3D-8BC4-8BC304AC2F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EB-4B3D-8BC4-8BC304AC2FE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EB-4B3D-8BC4-8BC304AC2FE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EB-4B3D-8BC4-8BC304AC2FE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EB-4B3D-8BC4-8BC304AC2F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0.1034</c:v>
                </c:pt>
                <c:pt idx="2">
                  <c:v>0.5862</c:v>
                </c:pt>
                <c:pt idx="3">
                  <c:v>0.3103</c:v>
                </c:pt>
                <c:pt idx="4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3EB-4B3D-8BC4-8BC304AC2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F31-4271-B47C-27367DAF2069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31-4271-B47C-27367DAF206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31-4271-B47C-27367DAF20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31-4271-B47C-27367DAF20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31-4271-B47C-27367DAF20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31-4271-B47C-27367DAF206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68.97%,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31-4271-B47C-27367DAF20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0.0345</c:v>
                </c:pt>
                <c:pt idx="1">
                  <c:v>0.0345</c:v>
                </c:pt>
                <c:pt idx="2">
                  <c:v>0.069</c:v>
                </c:pt>
                <c:pt idx="3">
                  <c:v>0.1724</c:v>
                </c:pt>
                <c:pt idx="4">
                  <c:v>0.6897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F31-4271-B47C-27367DAF2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41F-4008-8856-C503E09D83F1}"/>
              </c:ext>
            </c:extLst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1F-4008-8856-C503E09D83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1F-4008-8856-C503E09D83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1F-4008-8856-C503E09D83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1F-4008-8856-C503E09D83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1F-4008-8856-C503E09D83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68.97%,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1F-4008-8856-C503E09D83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0.0345</c:v>
                </c:pt>
                <c:pt idx="1">
                  <c:v>0.0345</c:v>
                </c:pt>
                <c:pt idx="2">
                  <c:v>0.1034</c:v>
                </c:pt>
                <c:pt idx="3">
                  <c:v>0.1379</c:v>
                </c:pt>
                <c:pt idx="4">
                  <c:v>0.6897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41F-4008-8856-C503E09D8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0833333333333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C35-49A1-9F69-BA7B53EBD4D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35-49A1-9F69-BA7B53EBD4D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35-49A1-9F69-BA7B53EBD4D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35-49A1-9F69-BA7B53EBD4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35-49A1-9F69-BA7B53EBD4D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35-49A1-9F69-BA7B53EBD4D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37.93%,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35-49A1-9F69-BA7B53EBD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0.4138</c:v>
                </c:pt>
                <c:pt idx="3">
                  <c:v>0.1379</c:v>
                </c:pt>
                <c:pt idx="4">
                  <c:v>0.3793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C35-49A1-9F69-BA7B53EBD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859-4E2E-BAEA-6440FCC7A78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59-4E2E-BAEA-6440FCC7A78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59-4E2E-BAEA-6440FCC7A78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59-4E2E-BAEA-6440FCC7A78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41.38%,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59-4E2E-BAEA-6440FCC7A78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59-4E2E-BAEA-6440FCC7A78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37.93%,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59-4E2E-BAEA-6440FCC7A7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0.0345</c:v>
                </c:pt>
                <c:pt idx="1">
                  <c:v>0.069</c:v>
                </c:pt>
                <c:pt idx="2">
                  <c:v>0.4138</c:v>
                </c:pt>
                <c:pt idx="3">
                  <c:v>0.1034</c:v>
                </c:pt>
                <c:pt idx="4">
                  <c:v>0.3793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859-4E2E-BAEA-6440FCC7A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4E9-4F2B-9058-CFBE0F283E20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4E9-4F2B-9058-CFBE0F283E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E9-4F2B-9058-CFBE0F283E20}"/>
                </c:ext>
              </c:extLst>
            </c:dLbl>
            <c:dLbl>
              <c:idx val="1"/>
              <c:layout>
                <c:manualLayout>
                  <c:x val="0.14375"/>
                  <c:y val="0.05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E9-4F2B-9058-CFBE0F283E2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E9-4F2B-9058-CFBE0F283E2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E9-4F2B-9058-CFBE0F283E2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E9-4F2B-9058-CFBE0F283E2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prima/seconda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E9-4F2B-9058-CFBE0F283E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prima/seconda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0.0345</c:v>
                </c:pt>
                <c:pt idx="1">
                  <c:v>0.0</c:v>
                </c:pt>
                <c:pt idx="2">
                  <c:v>0.3103</c:v>
                </c:pt>
                <c:pt idx="3">
                  <c:v>0.1379</c:v>
                </c:pt>
                <c:pt idx="4">
                  <c:v>0.2759</c:v>
                </c:pt>
                <c:pt idx="5">
                  <c:v>0.24139999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4E9-4F2B-9058-CFBE0F283E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D2F-497B-B2B3-278B39DCB10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2F-497B-B2B3-278B39DCB10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2F-497B-B2B3-278B39DCB1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2F-497B-B2B3-278B39DCB1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2F-497B-B2B3-278B39DCB1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2F-497B-B2B3-278B39DCB1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2F-497B-B2B3-278B39DCB1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 figlio/a non frequenta la classe prima/seconda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2F-497B-B2B3-278B39DCB1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 figlio/a non frequenta la classe prima/seconda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0.0345</c:v>
                </c:pt>
                <c:pt idx="1">
                  <c:v>0.0345</c:v>
                </c:pt>
                <c:pt idx="2">
                  <c:v>0.3103</c:v>
                </c:pt>
                <c:pt idx="3">
                  <c:v>0.1379</c:v>
                </c:pt>
                <c:pt idx="4">
                  <c:v>0.24139999</c:v>
                </c:pt>
                <c:pt idx="5">
                  <c:v>0.24139999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D2F-497B-B2B3-278B39DCB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95C-4DED-A801-B60E438463F4}"/>
              </c:ext>
            </c:extLst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5C-4DED-A801-B60E438463F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5C-4DED-A801-B60E438463F4}"/>
                </c:ext>
              </c:extLst>
            </c:dLbl>
            <c:dLbl>
              <c:idx val="1"/>
              <c:layout>
                <c:manualLayout>
                  <c:x val="0.179166666666667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5C-4DED-A801-B60E438463F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5C-4DED-A801-B60E438463F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44.83%,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5C-4DED-A801-B60E438463F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5C-4DED-A801-B60E438463F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il corso B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5C-4DED-A801-B60E438463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il corso B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0.2069</c:v>
                </c:pt>
                <c:pt idx="3">
                  <c:v>0.4483</c:v>
                </c:pt>
                <c:pt idx="4">
                  <c:v>0.0345</c:v>
                </c:pt>
                <c:pt idx="5">
                  <c:v>0.3103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95C-4DED-A801-B60E43846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3CA-4E84-9754-BA16EEA9D66E}"/>
              </c:ext>
            </c:extLst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CA-4E84-9754-BA16EEA9D66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CA-4E84-9754-BA16EEA9D66E}"/>
                </c:ext>
              </c:extLst>
            </c:dLbl>
            <c:dLbl>
              <c:idx val="1"/>
              <c:layout>
                <c:manualLayout>
                  <c:x val="-0.0716847112860892"/>
                  <c:y val="0.1290780019685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CA-4E84-9754-BA16EEA9D66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CA-4E84-9754-BA16EEA9D66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37.93%,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CA-4E84-9754-BA16EEA9D66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CA-4E84-9754-BA16EEA9D66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il corso B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CA-4E84-9754-BA16EEA9D6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il corso B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0.0345</c:v>
                </c:pt>
                <c:pt idx="2">
                  <c:v>0.24139999</c:v>
                </c:pt>
                <c:pt idx="3">
                  <c:v>0.3793</c:v>
                </c:pt>
                <c:pt idx="4">
                  <c:v>0.0345</c:v>
                </c:pt>
                <c:pt idx="5">
                  <c:v>0.3103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3CA-4E84-9754-BA16EEA9D6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4F4-4270-B36F-0026568A1952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F4-4270-B36F-0026568A1952}"/>
              </c:ext>
            </c:extLst>
          </c:dPt>
          <c:dLbls>
            <c:dLbl>
              <c:idx val="0"/>
              <c:layout>
                <c:manualLayout>
                  <c:x val="0.189583333333333"/>
                  <c:y val="0.0281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Per </a:t>
                    </a:r>
                    <a:r>
                      <a:rPr lang="en-US" dirty="0" err="1"/>
                      <a:t>niente</a:t>
                    </a:r>
                    <a:r>
                      <a:rPr lang="en-US" dirty="0"/>
                      <a:t>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F4-4270-B36F-0026568A19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F4-4270-B36F-0026568A19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F4-4270-B36F-0026568A195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F4-4270-B36F-0026568A195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F4-4270-B36F-0026568A19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0.0345</c:v>
                </c:pt>
                <c:pt idx="2">
                  <c:v>0.1034</c:v>
                </c:pt>
                <c:pt idx="3">
                  <c:v>0.1034</c:v>
                </c:pt>
                <c:pt idx="4">
                  <c:v>0.1379</c:v>
                </c:pt>
                <c:pt idx="5">
                  <c:v>0.6207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4F4-4270-B36F-0026568A1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9AC-49CF-A576-A00AFE3ECA83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AC-49CF-A576-A00AFE3ECA8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AC-49CF-A576-A00AFE3ECA8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AC-49CF-A576-A00AFE3ECA8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AC-49CF-A576-A00AFE3ECA8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AC-49CF-A576-A00AFE3ECA8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AC-49CF-A576-A00AFE3ECA8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AC-49CF-A576-A00AFE3ECA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 </c:v>
                </c:pt>
                <c:pt idx="4">
                  <c:v>Non ha partecipato al progetto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0.0345</c:v>
                </c:pt>
                <c:pt idx="1">
                  <c:v>0.069</c:v>
                </c:pt>
                <c:pt idx="2">
                  <c:v>0.1034</c:v>
                </c:pt>
                <c:pt idx="3">
                  <c:v>0.069</c:v>
                </c:pt>
                <c:pt idx="4">
                  <c:v>0.1034</c:v>
                </c:pt>
                <c:pt idx="5">
                  <c:v>0.6207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9AC-49CF-A576-A00AFE3EC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0FC-487D-9A49-B239CB21E603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FC-487D-9A49-B239CB21E60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FC-487D-9A49-B239CB21E603}"/>
                </c:ext>
              </c:extLst>
            </c:dLbl>
            <c:dLbl>
              <c:idx val="1"/>
              <c:layout>
                <c:manualLayout>
                  <c:x val="0.239583333333333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FC-487D-9A49-B239CB21E60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FC-487D-9A49-B239CB21E60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FC-487D-9A49-B239CB21E60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FC-487D-9A49-B239CB21E60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55.17%,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FC-487D-9A49-B239CB21E6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0.1379</c:v>
                </c:pt>
                <c:pt idx="3">
                  <c:v>0.2759</c:v>
                </c:pt>
                <c:pt idx="4">
                  <c:v>0.0345</c:v>
                </c:pt>
                <c:pt idx="5">
                  <c:v>0.5517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0FC-487D-9A49-B239CB21E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967-4E83-B868-E29DB5D62A0D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67-4E83-B868-E29DB5D62A0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67-4E83-B868-E29DB5D62A0D}"/>
                </c:ext>
              </c:extLst>
            </c:dLbl>
            <c:dLbl>
              <c:idx val="1"/>
              <c:layout>
                <c:manualLayout>
                  <c:x val="0.233333333333333"/>
                  <c:y val="0.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67-4E83-B868-E29DB5D62A0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67-4E83-B868-E29DB5D62A0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67-4E83-B868-E29DB5D62A0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progetto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67-4E83-B868-E29DB5D62A0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55.17%,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67-4E83-B868-E29DB5D62A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progetto</c:v>
                </c:pt>
                <c:pt idx="5">
                  <c:v>Mio/a figlio/a non frequenta la classe 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0.1379</c:v>
                </c:pt>
                <c:pt idx="3">
                  <c:v>0.2759</c:v>
                </c:pt>
                <c:pt idx="4">
                  <c:v>0.0345</c:v>
                </c:pt>
                <c:pt idx="5">
                  <c:v>0.5517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967-4E83-B868-E29DB5D62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25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666-43B7-BB0C-FC5061B077E5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66-43B7-BB0C-FC5061B077E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66-43B7-BB0C-FC5061B077E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66-43B7-BB0C-FC5061B077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48.28%,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66-43B7-BB0C-FC5061B077E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66-43B7-BB0C-FC5061B077E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66-43B7-BB0C-FC5061B07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0.1034</c:v>
                </c:pt>
                <c:pt idx="2">
                  <c:v>0.48279998</c:v>
                </c:pt>
                <c:pt idx="3">
                  <c:v>0.2069</c:v>
                </c:pt>
                <c:pt idx="4">
                  <c:v>0.2069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666-43B7-BB0C-FC5061B07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E9B-419A-B4DC-949165DA0AB8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9B-419A-B4DC-949165DA0A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9B-419A-B4DC-949165DA0A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9B-419A-B4DC-949165DA0AB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48.28%,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9B-419A-B4DC-949165DA0A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9B-419A-B4DC-949165DA0AB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9B-419A-B4DC-949165DA0A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0.1724</c:v>
                </c:pt>
                <c:pt idx="2">
                  <c:v>0.48279998</c:v>
                </c:pt>
                <c:pt idx="3">
                  <c:v>0.1379</c:v>
                </c:pt>
                <c:pt idx="4">
                  <c:v>0.2069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E9B-419A-B4DC-949165DA0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779-49A9-964B-1A6F69AD41B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79-49A9-964B-1A6F69AD41B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79-49A9-964B-1A6F69AD41B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79-49A9-964B-1A6F69AD41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79-49A9-964B-1A6F69AD41B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79-49A9-964B-1A6F69AD41B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79-49A9-964B-1A6F69AD41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0.5862</c:v>
                </c:pt>
                <c:pt idx="3">
                  <c:v>0.2759</c:v>
                </c:pt>
                <c:pt idx="4">
                  <c:v>0.069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79-49A9-964B-1A6F69AD4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45B-40EA-899F-D242E23EC66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5B-40EA-899F-D242E23EC66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5B-40EA-899F-D242E23EC6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5B-40EA-899F-D242E23EC6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Abbastanze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5B-40EA-899F-D242E23EC66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5B-40EA-899F-D242E23EC66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5B-40EA-899F-D242E23EC6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Abbastanze</c:v>
                </c:pt>
                <c:pt idx="3">
                  <c:v>Molto</c:v>
                </c:pt>
                <c:pt idx="4">
                  <c:v>Non ha partecipato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0.1034</c:v>
                </c:pt>
                <c:pt idx="2">
                  <c:v>0.5862</c:v>
                </c:pt>
                <c:pt idx="3">
                  <c:v>0.24139999</c:v>
                </c:pt>
                <c:pt idx="4">
                  <c:v>0.069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45B-40EA-899F-D242E23EC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39E-4E20-ABF4-2ED6DAA7040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39E-4E20-ABF4-2ED6DAA7040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9E-4E20-ABF4-2ED6DAA704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9E-4E20-ABF4-2ED6DAA704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48.28%,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9E-4E20-ABF4-2ED6DAA704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9E-4E20-ABF4-2ED6DAA704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9E-4E20-ABF4-2ED6DAA70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0.1034</c:v>
                </c:pt>
                <c:pt idx="2">
                  <c:v>0.48279998</c:v>
                </c:pt>
                <c:pt idx="3">
                  <c:v>0.3103</c:v>
                </c:pt>
                <c:pt idx="4">
                  <c:v>0.1034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39E-4E20-ABF4-2ED6DAA70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AB5-4385-9487-71C4D00B9CFB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AB5-4385-9487-71C4D00B9CF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B5-4385-9487-71C4D00B9CF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B5-4385-9487-71C4D00B9CF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48.28%,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B5-4385-9487-71C4D00B9CF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B5-4385-9487-71C4D00B9CF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AB5-4385-9487-71C4D00B9C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0.1379</c:v>
                </c:pt>
                <c:pt idx="2">
                  <c:v>0.48279998</c:v>
                </c:pt>
                <c:pt idx="3">
                  <c:v>0.2759</c:v>
                </c:pt>
                <c:pt idx="4">
                  <c:v>0.1034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AB5-4385-9487-71C4D00B9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34A-45D8-9D20-20003EC8BD15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4A-45D8-9D20-20003EC8BD1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4A-45D8-9D20-20003EC8BD1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4A-45D8-9D20-20003EC8BD1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55.17%,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4A-45D8-9D20-20003EC8BD1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4A-45D8-9D20-20003EC8BD1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all'intevento didattico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4A-45D8-9D20-20003EC8BD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0.5517</c:v>
                </c:pt>
                <c:pt idx="3">
                  <c:v>0.24139999</c:v>
                </c:pt>
                <c:pt idx="4">
                  <c:v>0.1379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34A-45D8-9D20-20003EC8B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E12-4E77-953F-7254B47DE38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12-4E77-953F-7254B47DE38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12-4E77-953F-7254B47DE38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12-4E77-953F-7254B47DE38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12-4E77-953F-7254B47DE38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12-4E77-953F-7254B47DE38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12-4E77-953F-7254B47DE3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0.6207</c:v>
                </c:pt>
                <c:pt idx="3">
                  <c:v>0.1724</c:v>
                </c:pt>
                <c:pt idx="4">
                  <c:v>0.1379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12-4E77-953F-7254B47DE3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0B1-46A0-803B-40A3EF5A4CDF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B1-46A0-803B-40A3EF5A4CD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B1-46A0-803B-40A3EF5A4CDF}"/>
                </c:ext>
              </c:extLst>
            </c:dLbl>
            <c:dLbl>
              <c:idx val="1"/>
              <c:layout>
                <c:manualLayout>
                  <c:x val="0.17291666666666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B1-46A0-803B-40A3EF5A4CD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24.14%,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B1-46A0-803B-40A3EF5A4C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B1-46A0-803B-40A3EF5A4CD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all'intevento didattico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B1-46A0-803B-40A3EF5A4CD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55.17%,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B1-46A0-803B-40A3EF5A4C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all'intevento didattico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0.24139999</c:v>
                </c:pt>
                <c:pt idx="3">
                  <c:v>0.2069</c:v>
                </c:pt>
                <c:pt idx="4">
                  <c:v>0.0</c:v>
                </c:pt>
                <c:pt idx="5">
                  <c:v>0.5517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0B1-46A0-803B-40A3EF5A4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4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D2A-4774-B8F2-4ACFDA6D476C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2A-4774-B8F2-4ACFDA6D476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2A-4774-B8F2-4ACFDA6D47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2A-4774-B8F2-4ACFDA6D47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2A-4774-B8F2-4ACFDA6D476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2A-4774-B8F2-4ACFDA6D476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2A-4774-B8F2-4ACFDA6D476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2A-4774-B8F2-4ACFDA6D47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0.069</c:v>
                </c:pt>
                <c:pt idx="1">
                  <c:v>0.069</c:v>
                </c:pt>
                <c:pt idx="2">
                  <c:v>0.2069</c:v>
                </c:pt>
                <c:pt idx="3">
                  <c:v>0.069</c:v>
                </c:pt>
                <c:pt idx="4">
                  <c:v>0.0</c:v>
                </c:pt>
                <c:pt idx="5">
                  <c:v>0.5862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D2A-4774-B8F2-4ACFDA6D4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9583333333333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D93-4FE9-BB9A-CEFCA3D0C057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93-4FE9-BB9A-CEFCA3D0C05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93-4FE9-BB9A-CEFCA3D0C05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93-4FE9-BB9A-CEFCA3D0C05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48.28%,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3-4FE9-BB9A-CEFCA3D0C05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31.03%,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93-4FE9-BB9A-CEFCA3D0C05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partecipare all'intervento didattico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93-4FE9-BB9A-CEFCA3D0C0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partecipare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0.0345</c:v>
                </c:pt>
                <c:pt idx="1">
                  <c:v>0.1379</c:v>
                </c:pt>
                <c:pt idx="2">
                  <c:v>0.48279998</c:v>
                </c:pt>
                <c:pt idx="3">
                  <c:v>0.3103</c:v>
                </c:pt>
                <c:pt idx="4">
                  <c:v>0.0345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D93-4FE9-BB9A-CEFCA3D0C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51D-4748-A64F-B326591D8245}"/>
              </c:ext>
            </c:extLst>
          </c:dPt>
          <c:dPt>
            <c:idx val="4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51D-4748-A64F-B326591D824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1D-4748-A64F-B326591D82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1D-4748-A64F-B326591D82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58.62%,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1D-4748-A64F-B326591D824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20.69%,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1D-4748-A64F-B326591D824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1D-4748-A64F-B326591D82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0.069</c:v>
                </c:pt>
                <c:pt idx="1">
                  <c:v>0.1034</c:v>
                </c:pt>
                <c:pt idx="2">
                  <c:v>0.5862</c:v>
                </c:pt>
                <c:pt idx="3">
                  <c:v>0.2069</c:v>
                </c:pt>
                <c:pt idx="4">
                  <c:v>0.0345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51D-4748-A64F-B326591D8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991-4442-A2C7-70DD2DB8E5B7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91-4442-A2C7-70DD2DB8E5B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91-4442-A2C7-70DD2DB8E5B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91-4442-A2C7-70DD2DB8E5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91-4442-A2C7-70DD2DB8E5B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91-4442-A2C7-70DD2DB8E5B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91-4442-A2C7-70DD2DB8E5B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91-4442-A2C7-70DD2DB8E5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  <c:pt idx="5">
                  <c:v>Mio/a figlio/a non frequenta la classe 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0.069</c:v>
                </c:pt>
                <c:pt idx="2">
                  <c:v>0.1379</c:v>
                </c:pt>
                <c:pt idx="3">
                  <c:v>0.1724</c:v>
                </c:pt>
                <c:pt idx="4">
                  <c:v>0.0</c:v>
                </c:pt>
                <c:pt idx="5">
                  <c:v>0.6207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991-4442-A2C7-70DD2DB8E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5FD-452B-95F9-1CF651EA632F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5FD-452B-95F9-1CF651EA632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FD-452B-95F9-1CF651EA632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FD-452B-95F9-1CF651EA632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FD-452B-95F9-1CF651EA632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FD-452B-95F9-1CF651EA632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all'intervento didattico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FD-452B-95F9-1CF651EA632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seconda 62.07%,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D-452B-95F9-1CF651EA63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all'intervento didattico</c:v>
                </c:pt>
                <c:pt idx="5">
                  <c:v>Mio/a figlio/a non frequenta la classe seconda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0.069</c:v>
                </c:pt>
                <c:pt idx="2">
                  <c:v>0.1379</c:v>
                </c:pt>
                <c:pt idx="3">
                  <c:v>0.1724</c:v>
                </c:pt>
                <c:pt idx="4">
                  <c:v>0.0</c:v>
                </c:pt>
                <c:pt idx="5">
                  <c:v>0.6207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5FD-452B-95F9-1CF651EA6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123-45F0-9395-52B7D5AAAEC9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123-45F0-9395-52B7D5AAAEC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23-45F0-9395-52B7D5AAAEC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23-45F0-9395-52B7D5AAAEC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23-45F0-9395-52B7D5AAAEC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23-45F0-9395-52B7D5AAAEC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concorso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23-45F0-9395-52B7D5AAAEC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prima 65.52%,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23-45F0-9395-52B7D5AAAE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concorso</c:v>
                </c:pt>
                <c:pt idx="5">
                  <c:v>Mio/a figlio/a non frequenta la classe prima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0.069</c:v>
                </c:pt>
                <c:pt idx="2">
                  <c:v>0.1034</c:v>
                </c:pt>
                <c:pt idx="3">
                  <c:v>0.069</c:v>
                </c:pt>
                <c:pt idx="4">
                  <c:v>0.1034</c:v>
                </c:pt>
                <c:pt idx="5">
                  <c:v>0.65519994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123-45F0-9395-52B7D5AAAE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EED-4D13-B1CB-6C43EFF889AC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ED-4D13-B1CB-6C43EFF889A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ED-4D13-B1CB-6C43EFF889AC}"/>
                </c:ext>
              </c:extLst>
            </c:dLbl>
            <c:dLbl>
              <c:idx val="1"/>
              <c:layout>
                <c:manualLayout>
                  <c:x val="0.164583333333333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ED-4D13-B1CB-6C43EFF889A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10.34%,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ED-4D13-B1CB-6C43EFF889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ED-4D13-B1CB-6C43EFF889A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concorso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ED-4D13-B1CB-6C43EFF889A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72.41%,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ED-4D13-B1CB-6C43EFF889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concorso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0.1034</c:v>
                </c:pt>
                <c:pt idx="3">
                  <c:v>0.1724</c:v>
                </c:pt>
                <c:pt idx="4">
                  <c:v>0.0</c:v>
                </c:pt>
                <c:pt idx="5">
                  <c:v>0.72410005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EED-4D13-B1CB-6C43EFF889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41B-45FB-BED7-2931708635C4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1B-45FB-BED7-2931708635C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1B-45FB-BED7-2931708635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1B-45FB-BED7-2931708635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51.72%,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1B-45FB-BED7-2931708635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13.79%,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1B-45FB-BED7-2931708635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concorso 27.59%,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1B-45FB-BED7-2931708635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Per niente 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concorso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0.069</c:v>
                </c:pt>
                <c:pt idx="2">
                  <c:v>0.5172</c:v>
                </c:pt>
                <c:pt idx="3">
                  <c:v>0.1379</c:v>
                </c:pt>
                <c:pt idx="4">
                  <c:v>0.2759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41B-45FB-BED7-293170863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B17-413C-9E33-6A6D0668EB64}"/>
              </c:ext>
            </c:extLst>
          </c:dPt>
          <c:dPt>
            <c:idx val="5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17-413C-9E33-6A6D0668EB6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17-413C-9E33-6A6D0668EB64}"/>
                </c:ext>
              </c:extLst>
            </c:dLbl>
            <c:dLbl>
              <c:idx val="1"/>
              <c:layout>
                <c:manualLayout>
                  <c:x val="0.169987532808399"/>
                  <c:y val="0.022828494094488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17-413C-9E33-6A6D0668EB6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17.24%,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17-413C-9E33-6A6D0668EB6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6.9%,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17-413C-9E33-6A6D0668EB6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Non ha partecipato al concorso 3.45%,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17-413C-9E33-6A6D0668EB6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Mio/a figlio/a non frequenta la classe terza 68.97%,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17-413C-9E33-6A6D0668EB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Non ha partecipato al concorso</c:v>
                </c:pt>
                <c:pt idx="5">
                  <c:v>Mio/a figlio/a non frequenta la classe terza</c:v>
                </c:pt>
              </c:strCache>
            </c:strRef>
          </c:cat>
          <c:val>
            <c:numRef>
              <c:f>Sheet1!$B$2:$B$7</c:f>
              <c:numCache>
                <c:formatCode>0.##%</c:formatCode>
                <c:ptCount val="6"/>
                <c:pt idx="0">
                  <c:v>0.0</c:v>
                </c:pt>
                <c:pt idx="1">
                  <c:v>0.0345</c:v>
                </c:pt>
                <c:pt idx="2">
                  <c:v>0.1724</c:v>
                </c:pt>
                <c:pt idx="3">
                  <c:v>0.069</c:v>
                </c:pt>
                <c:pt idx="4">
                  <c:v>0.0345</c:v>
                </c:pt>
                <c:pt idx="5">
                  <c:v>0.6897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B17-413C-9E33-6A6D0668E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I 40.35%,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II 24.56%,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III 35.09%,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Sheet1!$A$2:$A$4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Sheet1!$B$2:$B$4</c:f>
              <c:numCache>
                <c:formatCode>0.##%</c:formatCode>
                <c:ptCount val="3"/>
                <c:pt idx="0">
                  <c:v>0.4035</c:v>
                </c:pt>
                <c:pt idx="1">
                  <c:v>0.2456</c:v>
                </c:pt>
                <c:pt idx="2">
                  <c:v>0.3509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060416666666666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377236712598425"/>
                  <c:y val="0.013368110236220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31.58%,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0.035099998</c:v>
                </c:pt>
                <c:pt idx="2">
                  <c:v>0.64910007</c:v>
                </c:pt>
                <c:pt idx="3">
                  <c:v>0.3158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54061679790026"/>
                  <c:y val="0.12988164370078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57.75%, 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39.44%,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0.028199999</c:v>
                </c:pt>
                <c:pt idx="2">
                  <c:v>0.5775</c:v>
                </c:pt>
                <c:pt idx="3">
                  <c:v>0.3944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7083333333333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Meno di un’ora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 sz="1600" b="1" baseline="0">
                        <a:solidFill>
                          <a:srgbClr val="008000"/>
                        </a:solidFill>
                      </a:defRPr>
                    </a:pPr>
                    <a:r>
                      <a:rPr lang="en-US" sz="1600" b="1">
                        <a:solidFill>
                          <a:srgbClr val="008000"/>
                        </a:solidFill>
                      </a:rPr>
                      <a:t>Da 1 a 2 ore 56.14%, 32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Da 2 a 3 ore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Oltre 3 ore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Meno di un’ora</c:v>
                </c:pt>
                <c:pt idx="1">
                  <c:v>Da 1 a 2 ore</c:v>
                </c:pt>
                <c:pt idx="2">
                  <c:v>Da 2 a 3 ore</c:v>
                </c:pt>
                <c:pt idx="3">
                  <c:v>Oltre 3 ore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0.21049999</c:v>
                </c:pt>
                <c:pt idx="1">
                  <c:v>0.5614</c:v>
                </c:pt>
                <c:pt idx="2">
                  <c:v>0.19299999</c:v>
                </c:pt>
                <c:pt idx="3">
                  <c:v>0.035099998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Meno di un’ora 24.56%,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 sz="1600" b="1" baseline="0">
                        <a:solidFill>
                          <a:srgbClr val="008000"/>
                        </a:solidFill>
                      </a:defRPr>
                    </a:pPr>
                    <a:r>
                      <a:rPr lang="en-US" sz="1600" b="1">
                        <a:solidFill>
                          <a:srgbClr val="008000"/>
                        </a:solidFill>
                      </a:rPr>
                      <a:t>Da 1 a 2 ore 54.39%, 31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Da 2 a 3 ore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Oltre 3 ore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Meno di un’ora</c:v>
                </c:pt>
                <c:pt idx="1">
                  <c:v>Da 1 a 2 ore</c:v>
                </c:pt>
                <c:pt idx="2">
                  <c:v>Da 2 a 3 ore</c:v>
                </c:pt>
                <c:pt idx="3">
                  <c:v>Oltre 3 ore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0.2456</c:v>
                </c:pt>
                <c:pt idx="1">
                  <c:v>0.5439</c:v>
                </c:pt>
                <c:pt idx="2">
                  <c:v>0.19299999</c:v>
                </c:pt>
                <c:pt idx="3">
                  <c:v>0.0175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25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38.6%,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61.4%,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0.38599998</c:v>
                </c:pt>
                <c:pt idx="3">
                  <c:v>0.614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45.61%,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0.0877</c:v>
                </c:pt>
                <c:pt idx="1">
                  <c:v>0.2281</c:v>
                </c:pt>
                <c:pt idx="2">
                  <c:v>0.45610002</c:v>
                </c:pt>
                <c:pt idx="3">
                  <c:v>0.2281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47.37%,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35.09%,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0.052600004</c:v>
                </c:pt>
                <c:pt idx="1">
                  <c:v>0.1228</c:v>
                </c:pt>
                <c:pt idx="2">
                  <c:v>0.4737</c:v>
                </c:pt>
                <c:pt idx="3">
                  <c:v>0.3509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14.04%,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61.4%,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0.035099998</c:v>
                </c:pt>
                <c:pt idx="1">
                  <c:v>0.14039999</c:v>
                </c:pt>
                <c:pt idx="2">
                  <c:v>0.614</c:v>
                </c:pt>
                <c:pt idx="3">
                  <c:v>0.21049999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6395505249344"/>
                  <c:y val="0.027751476377952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56.14%,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0.0175</c:v>
                </c:pt>
                <c:pt idx="2">
                  <c:v>0.42110002</c:v>
                </c:pt>
                <c:pt idx="3">
                  <c:v>0.5614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47.37%,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31.58%,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0.0175</c:v>
                </c:pt>
                <c:pt idx="1">
                  <c:v>0.19299999</c:v>
                </c:pt>
                <c:pt idx="2">
                  <c:v>0.4737</c:v>
                </c:pt>
                <c:pt idx="3">
                  <c:v>0.3158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4728838582677"/>
                  <c:y val="0.049626476377952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1.75%,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56.14%,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0.0175</c:v>
                </c:pt>
                <c:pt idx="2">
                  <c:v>0.42110002</c:v>
                </c:pt>
                <c:pt idx="3">
                  <c:v>0.5614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70.18%, 40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22.81%,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0.070199996</c:v>
                </c:pt>
                <c:pt idx="2">
                  <c:v>0.7018</c:v>
                </c:pt>
                <c:pt idx="3">
                  <c:v>0.2281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0.5</c:v>
                </c:pt>
                <c:pt idx="2">
                  <c:v>0.0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40.35%,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0.070199996</c:v>
                </c:pt>
                <c:pt idx="1">
                  <c:v>0.105299994</c:v>
                </c:pt>
                <c:pt idx="2">
                  <c:v>0.42110002</c:v>
                </c:pt>
                <c:pt idx="3">
                  <c:v>0.4035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21.05%,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42.11%,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26.32%,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0.105299994</c:v>
                </c:pt>
                <c:pt idx="1">
                  <c:v>0.21049999</c:v>
                </c:pt>
                <c:pt idx="2">
                  <c:v>0.42110002</c:v>
                </c:pt>
                <c:pt idx="3">
                  <c:v>0.26319999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56.14%, 32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26.32%,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0.070199996</c:v>
                </c:pt>
                <c:pt idx="1">
                  <c:v>0.105299994</c:v>
                </c:pt>
                <c:pt idx="2">
                  <c:v>0.5614</c:v>
                </c:pt>
                <c:pt idx="3">
                  <c:v>0.26319999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19.3%,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59.65%, 34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0.1228</c:v>
                </c:pt>
                <c:pt idx="1">
                  <c:v>0.19299999</c:v>
                </c:pt>
                <c:pt idx="2">
                  <c:v>0.59650004</c:v>
                </c:pt>
                <c:pt idx="3">
                  <c:v>0.0877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5.26%,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54.39%, 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24.56%,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0.052600004</c:v>
                </c:pt>
                <c:pt idx="1">
                  <c:v>0.1579</c:v>
                </c:pt>
                <c:pt idx="2">
                  <c:v>0.5439</c:v>
                </c:pt>
                <c:pt idx="3">
                  <c:v>0.2456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3.51%,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12.28%,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33.33%,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50.88%,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0.035099998</c:v>
                </c:pt>
                <c:pt idx="1">
                  <c:v>0.1228</c:v>
                </c:pt>
                <c:pt idx="2">
                  <c:v>0.33330002</c:v>
                </c:pt>
                <c:pt idx="3">
                  <c:v>0.5088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7.02%,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45.61%,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38.6%,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0.0877</c:v>
                </c:pt>
                <c:pt idx="1">
                  <c:v>0.070199996</c:v>
                </c:pt>
                <c:pt idx="2">
                  <c:v>0.45610002</c:v>
                </c:pt>
                <c:pt idx="3">
                  <c:v>0.38599998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10.53%,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15.79%,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64.91%,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8.77%,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0.105299994</c:v>
                </c:pt>
                <c:pt idx="1">
                  <c:v>0.1579</c:v>
                </c:pt>
                <c:pt idx="2">
                  <c:v>0.64910007</c:v>
                </c:pt>
                <c:pt idx="3">
                  <c:v>0.0877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602-40E7-923F-790482931E16}"/>
              </c:ext>
            </c:extLst>
          </c:dPt>
          <c:dPt>
            <c:idx val="2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02-40E7-923F-790482931E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I 43.33%,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02-40E7-923F-790482931E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II 36.67%,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02-40E7-923F-790482931E1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III 20%,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02-40E7-923F-790482931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Sheet1!$B$2:$B$4</c:f>
              <c:numCache>
                <c:formatCode>0.##%</c:formatCode>
                <c:ptCount val="3"/>
                <c:pt idx="0">
                  <c:v>0.43330002</c:v>
                </c:pt>
                <c:pt idx="1">
                  <c:v>0.3667</c:v>
                </c:pt>
                <c:pt idx="2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02-40E7-923F-790482931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290-45B5-8B74-02CDCB0ED1B8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90-45B5-8B74-02CDCB0ED1B8}"/>
              </c:ext>
            </c:extLst>
          </c:dPt>
          <c:dLbls>
            <c:dLbl>
              <c:idx val="0"/>
              <c:layout>
                <c:manualLayout>
                  <c:x val="-0.0604166666666667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90-45B5-8B74-02CDCB0ED1B8}"/>
                </c:ext>
              </c:extLst>
            </c:dLbl>
            <c:dLbl>
              <c:idx val="1"/>
              <c:layout>
                <c:manualLayout>
                  <c:x val="0.0280390419947507"/>
                  <c:y val="0.013618602362204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90-45B5-8B74-02CDCB0ED1B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76.67%,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90-45B5-8B74-02CDCB0ED1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90-45B5-8B74-02CDCB0ED1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0.033299997</c:v>
                </c:pt>
                <c:pt idx="2">
                  <c:v>0.76669997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290-45B5-8B74-02CDCB0ED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"/>
                  <c:y val="-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364-4FDC-B423-EB4092FE75C9}"/>
              </c:ext>
            </c:extLst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64-4FDC-B423-EB4092FE75C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Meno di un'ora 16.67%,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64-4FDC-B423-EB4092FE75C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600" b="1" baseline="0">
                        <a:solidFill>
                          <a:srgbClr val="008000"/>
                        </a:solidFill>
                      </a:defRPr>
                    </a:pPr>
                    <a:r>
                      <a:rPr lang="en-US" sz="1600" b="1">
                        <a:solidFill>
                          <a:srgbClr val="008000"/>
                        </a:solidFill>
                      </a:rPr>
                      <a:t>Da 1 a 2 ore 50%, 15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64-4FDC-B423-EB4092FE75C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Da 2 a 3 ore 30%,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64-4FDC-B423-EB4092FE75C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Oltre 3 ore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64-4FDC-B423-EB4092FE75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Meno di un'ora</c:v>
                </c:pt>
                <c:pt idx="1">
                  <c:v>Da 1 a 2 ore</c:v>
                </c:pt>
                <c:pt idx="2">
                  <c:v>Da 2 a 3 ore</c:v>
                </c:pt>
                <c:pt idx="3">
                  <c:v>Oltre 3 ore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0.1667</c:v>
                </c:pt>
                <c:pt idx="1">
                  <c:v>0.5</c:v>
                </c:pt>
                <c:pt idx="2">
                  <c:v>0.3</c:v>
                </c:pt>
                <c:pt idx="3">
                  <c:v>0.033299997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64-4FDC-B423-EB4092FE75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D24-4C7D-A728-CDF208806B62}"/>
              </c:ext>
            </c:extLst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24-4C7D-A728-CDF208806B6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Meno di un'ora 16.67%,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24-4C7D-A728-CDF208806B6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600" b="1" baseline="0">
                        <a:solidFill>
                          <a:srgbClr val="008000"/>
                        </a:solidFill>
                      </a:defRPr>
                    </a:pPr>
                    <a:r>
                      <a:rPr lang="en-US" sz="1600" b="1">
                        <a:solidFill>
                          <a:srgbClr val="008000"/>
                        </a:solidFill>
                      </a:rPr>
                      <a:t>Da 1 a 2 ore 43.33%, 13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24-4C7D-A728-CDF208806B6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Da 2 a 3 ore 40%,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24-4C7D-A728-CDF208806B6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Oltre 3 ore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24-4C7D-A728-CDF208806B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Meno di un'ora</c:v>
                </c:pt>
                <c:pt idx="1">
                  <c:v>Da 1 a 2 ore</c:v>
                </c:pt>
                <c:pt idx="2">
                  <c:v>Da 2 a 3 ore</c:v>
                </c:pt>
                <c:pt idx="3">
                  <c:v>Oltre 3 ore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0.1667</c:v>
                </c:pt>
                <c:pt idx="1">
                  <c:v>0.43330002</c:v>
                </c:pt>
                <c:pt idx="2">
                  <c:v>0.4</c:v>
                </c:pt>
                <c:pt idx="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D24-4C7D-A728-CDF208806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540-417D-B06F-FBA9F82ABD94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40-417D-B06F-FBA9F82ABD9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40-417D-B06F-FBA9F82ABD94}"/>
                </c:ext>
              </c:extLst>
            </c:dLbl>
            <c:dLbl>
              <c:idx val="1"/>
              <c:layout>
                <c:manualLayout>
                  <c:x val="0.241666666666667"/>
                  <c:y val="0.0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40-417D-B06F-FBA9F82ABD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56.67%,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40-417D-B06F-FBA9F82ABD9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43.33%,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40-417D-B06F-FBA9F82AB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0.5667</c:v>
                </c:pt>
                <c:pt idx="3">
                  <c:v>0.43330002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540-417D-B06F-FBA9F82AB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253-44C5-B5BD-CAF53BC796A9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53-44C5-B5BD-CAF53BC796A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53-44C5-B5BD-CAF53BC796A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26.67%,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53-44C5-B5BD-CAF53BC796A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53.33%,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53-44C5-B5BD-CAF53BC796A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16.67%,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53-44C5-B5BD-CAF53BC796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0.033299997</c:v>
                </c:pt>
                <c:pt idx="1">
                  <c:v>0.2667</c:v>
                </c:pt>
                <c:pt idx="2">
                  <c:v>0.53330004</c:v>
                </c:pt>
                <c:pt idx="3">
                  <c:v>0.1667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253-44C5-B5BD-CAF53BC79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FA5-4877-B898-ABC3F8B29AEA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5-4877-B898-ABC3F8B29AE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A5-4877-B898-ABC3F8B29AE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6.67%,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A5-4877-B898-ABC3F8B29AE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66.67%,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A5-4877-B898-ABC3F8B29AE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26.67%,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A5-4877-B898-ABC3F8B29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0.066700004</c:v>
                </c:pt>
                <c:pt idx="2">
                  <c:v>0.6667</c:v>
                </c:pt>
                <c:pt idx="3">
                  <c:v>0.2667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A5-4877-B898-ABC3F8B29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F8C-45D5-8EEC-EB3EC4F496B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8C-45D5-8EEC-EB3EC4F496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8C-45D5-8EEC-EB3EC4F496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6.67%,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8C-45D5-8EEC-EB3EC4F496B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73.33%,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8C-45D5-8EEC-EB3EC4F496B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20%,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8C-45D5-8EEC-EB3EC4F49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0.066700004</c:v>
                </c:pt>
                <c:pt idx="2">
                  <c:v>0.73330003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F8C-45D5-8EEC-EB3EC4F49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15B-4A98-A144-57B30221F904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5B-4A98-A144-57B30221F904}"/>
              </c:ext>
            </c:extLst>
          </c:dPt>
          <c:dLbls>
            <c:dLbl>
              <c:idx val="0"/>
              <c:layout>
                <c:manualLayout>
                  <c:x val="0.195833333333333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5B-4A98-A144-57B30221F90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5B-4A98-A144-57B30221F90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63.33%,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5B-4A98-A144-57B30221F90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33.33%,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5B-4A98-A144-57B30221F9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0.033299997</c:v>
                </c:pt>
                <c:pt idx="2">
                  <c:v>0.6333</c:v>
                </c:pt>
                <c:pt idx="3">
                  <c:v>0.33330002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15B-4A98-A144-57B30221F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1F1-4707-8D59-613B77E585AD}"/>
              </c:ext>
            </c:extLst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F1-4707-8D59-613B77E585A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20%,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F1-4707-8D59-613B77E585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23.33%,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F1-4707-8D59-613B77E585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43.33%,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F1-4707-8D59-613B77E585A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13.33%,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F1-4707-8D59-613B77E585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0.2</c:v>
                </c:pt>
                <c:pt idx="1">
                  <c:v>0.2333</c:v>
                </c:pt>
                <c:pt idx="2">
                  <c:v>0.43330002</c:v>
                </c:pt>
                <c:pt idx="3">
                  <c:v>0.1333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1F1-4707-8D59-613B77E58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E85-457B-BD0C-2BB3747CDD7C}"/>
              </c:ext>
            </c:extLst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85-457B-BD0C-2BB3747CDD7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85-457B-BD0C-2BB3747CDD7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85-457B-BD0C-2BB3747CDD7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40%,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85-457B-BD0C-2BB3747CDD7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85-457B-BD0C-2BB3747CDD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</c:v>
                </c:pt>
                <c:pt idx="2">
                  <c:v>0.4</c:v>
                </c:pt>
                <c:pt idx="3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85-457B-BD0C-2BB3747CD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D29-4B5A-B9FD-56918C10FB59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29-4B5A-B9FD-56918C10FB5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29-4B5A-B9FD-56918C10FB5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29-4B5A-B9FD-56918C10FB5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70%,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29-4B5A-B9FD-56918C10FB5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23.33%,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29-4B5A-B9FD-56918C10FB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0.033299997</c:v>
                </c:pt>
                <c:pt idx="1">
                  <c:v>0.033299997</c:v>
                </c:pt>
                <c:pt idx="2">
                  <c:v>0.7</c:v>
                </c:pt>
                <c:pt idx="3">
                  <c:v>0.2333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29-4B5A-B9FD-56918C10F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0.5</c:v>
                </c:pt>
                <c:pt idx="2">
                  <c:v>0.0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F3B-4123-BB70-71F4D4E44D5E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3B-4123-BB70-71F4D4E44D5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3B-4123-BB70-71F4D4E44D5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23.33%,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3B-4123-BB70-71F4D4E44D5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40%,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3B-4123-BB70-71F4D4E44D5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36.67%,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3B-4123-BB70-71F4D4E44D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0.2333</c:v>
                </c:pt>
                <c:pt idx="2">
                  <c:v>0.4</c:v>
                </c:pt>
                <c:pt idx="3">
                  <c:v>0.3667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F3B-4123-BB70-71F4D4E44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AAC-440A-8A40-09B8E493D31B}"/>
              </c:ext>
            </c:extLst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AC-440A-8A40-09B8E493D31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AC-440A-8A40-09B8E493D3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16.67%,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AC-440A-8A40-09B8E493D3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40%,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AC-440A-8A40-09B8E493D3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43.33%,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AC-440A-8A40-09B8E493D3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0.1667</c:v>
                </c:pt>
                <c:pt idx="2">
                  <c:v>0.4</c:v>
                </c:pt>
                <c:pt idx="3">
                  <c:v>0.43330002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AAC-440A-8A40-09B8E493D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864-4042-9333-C1E42FF7DEA3}"/>
              </c:ext>
            </c:extLst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64-4042-9333-C1E42FF7DEA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64-4042-9333-C1E42FF7DEA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13.33%,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64-4042-9333-C1E42FF7DEA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36.67%,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64-4042-9333-C1E42FF7DEA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46.67%,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64-4042-9333-C1E42FF7DE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0.033299997</c:v>
                </c:pt>
                <c:pt idx="1">
                  <c:v>0.1333</c:v>
                </c:pt>
                <c:pt idx="2">
                  <c:v>0.3667</c:v>
                </c:pt>
                <c:pt idx="3">
                  <c:v>0.4667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864-4042-9333-C1E42FF7D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EF4-45A6-9A5E-08E85471A18E}"/>
              </c:ext>
            </c:extLst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F4-45A6-9A5E-08E85471A18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20%,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F4-45A6-9A5E-08E85471A1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40%,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F4-45A6-9A5E-08E85471A18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26.67%,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F4-45A6-9A5E-08E85471A18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13.33%,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F4-45A6-9A5E-08E85471A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0.2</c:v>
                </c:pt>
                <c:pt idx="1">
                  <c:v>0.4</c:v>
                </c:pt>
                <c:pt idx="2">
                  <c:v>0.2667</c:v>
                </c:pt>
                <c:pt idx="3">
                  <c:v>0.1333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EF4-45A6-9A5E-08E85471A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FD9-409B-A644-38090A709B2C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D9-409B-A644-38090A709B2C}"/>
              </c:ext>
            </c:extLst>
          </c:dPt>
          <c:dLbls>
            <c:dLbl>
              <c:idx val="0"/>
              <c:layout>
                <c:manualLayout>
                  <c:x val="0.20625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D9-409B-A644-38090A709B2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D9-409B-A644-38090A709B2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66.67%,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D9-409B-A644-38090A709B2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30%,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D9-409B-A644-38090A709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0.033299997</c:v>
                </c:pt>
                <c:pt idx="2">
                  <c:v>0.6667</c:v>
                </c:pt>
                <c:pt idx="3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FD9-409B-A644-38090A709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9F1-4DC7-BBC0-064B241647D1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F1-4DC7-BBC0-064B241647D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F1-4DC7-BBC0-064B241647D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10%,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F1-4DC7-BBC0-064B241647D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53.33%,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F1-4DC7-BBC0-064B241647D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36.67%,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F1-4DC7-BBC0-064B241647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</c:v>
                </c:pt>
                <c:pt idx="2">
                  <c:v>0.53330004</c:v>
                </c:pt>
                <c:pt idx="3">
                  <c:v>0.3667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9F1-4DC7-BBC0-064B24164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012-44C8-A43E-BB93501F7BC6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12-44C8-A43E-BB93501F7BC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12-44C8-A43E-BB93501F7BC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12-44C8-A43E-BB93501F7BC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56.67%,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12-44C8-A43E-BB93501F7BC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36.67%,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12-44C8-A43E-BB93501F7B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0.033299997</c:v>
                </c:pt>
                <c:pt idx="1">
                  <c:v>0.033299997</c:v>
                </c:pt>
                <c:pt idx="2">
                  <c:v>0.5667</c:v>
                </c:pt>
                <c:pt idx="3">
                  <c:v>0.3667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012-44C8-A43E-BB93501F7B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667-4C8B-8F3F-5C3A6F373575}"/>
              </c:ext>
            </c:extLst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67-4C8B-8F3F-5C3A6F37357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3.33%,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67-4C8B-8F3F-5C3A6F37357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13.33%,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67-4C8B-8F3F-5C3A6F37357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66.67%,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67-4C8B-8F3F-5C3A6F37357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16.67%,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67-4C8B-8F3F-5C3A6F3735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0.033299997</c:v>
                </c:pt>
                <c:pt idx="1">
                  <c:v>0.1333</c:v>
                </c:pt>
                <c:pt idx="2">
                  <c:v>0.6667</c:v>
                </c:pt>
                <c:pt idx="3">
                  <c:v>0.1667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667-4C8B-8F3F-5C3A6F373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0.5</c:v>
                </c:pt>
                <c:pt idx="2">
                  <c:v>0.0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0.5</c:v>
                </c:pt>
                <c:pt idx="1">
                  <c:v>0.0</c:v>
                </c:pt>
                <c:pt idx="2">
                  <c:v>0.5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5"/>
                  <c:y val="-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8333333333333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9375"/>
                  <c:y val="0.02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Molto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0.5</c:v>
                </c:pt>
                <c:pt idx="2">
                  <c:v>0.5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25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8.45%,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49.3%,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42.25%,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0.0845</c:v>
                </c:pt>
                <c:pt idx="2">
                  <c:v>0.493</c:v>
                </c:pt>
                <c:pt idx="3">
                  <c:v>0.4225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89583333333333"/>
                  <c:y val="-1.1458200967218E-1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0.5</c:v>
                </c:pt>
                <c:pt idx="1">
                  <c:v>0.0</c:v>
                </c:pt>
                <c:pt idx="2">
                  <c:v>0.0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625"/>
                  <c:y val="0.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27083333333333"/>
                  <c:y val="0.015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100%,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7916666666667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27083333333333"/>
                  <c:y val="0.0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125"/>
                  <c:y val="0.01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100%,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64583333333333"/>
                  <c:y val="0.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33333333333333"/>
                  <c:y val="0.028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Abbastanza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100%,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9166666666667"/>
                  <c:y val="0.006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50%,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54.55%,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0.18180001</c:v>
                </c:pt>
                <c:pt idx="2">
                  <c:v>0.5455</c:v>
                </c:pt>
                <c:pt idx="3">
                  <c:v>0.18180001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54.55%,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27.27%,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0.090900004</c:v>
                </c:pt>
                <c:pt idx="2">
                  <c:v>0.5455</c:v>
                </c:pt>
                <c:pt idx="3">
                  <c:v>0.2727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36.36%,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36.36%,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0.18180001</c:v>
                </c:pt>
                <c:pt idx="2">
                  <c:v>0.36360002</c:v>
                </c:pt>
                <c:pt idx="3">
                  <c:v>0.36360002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36.36%,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45.45%,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0.090900004</c:v>
                </c:pt>
                <c:pt idx="2">
                  <c:v>0.36360002</c:v>
                </c:pt>
                <c:pt idx="3">
                  <c:v>0.45450002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9.86%,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63.38%, 45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26.76%,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0.0986</c:v>
                </c:pt>
                <c:pt idx="2">
                  <c:v>0.6338</c:v>
                </c:pt>
                <c:pt idx="3">
                  <c:v>0.2676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45.45%,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27.27%,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0.18180001</c:v>
                </c:pt>
                <c:pt idx="1">
                  <c:v>0.090900004</c:v>
                </c:pt>
                <c:pt idx="2">
                  <c:v>0.45450002</c:v>
                </c:pt>
                <c:pt idx="3">
                  <c:v>0.2727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45.45%,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45.45%,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0.0</c:v>
                </c:pt>
                <c:pt idx="2">
                  <c:v>0.45450002</c:v>
                </c:pt>
                <c:pt idx="3">
                  <c:v>0.45450002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54.55%,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27.27%,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0.18180001</c:v>
                </c:pt>
                <c:pt idx="1">
                  <c:v>0.0</c:v>
                </c:pt>
                <c:pt idx="2">
                  <c:v>0.5455</c:v>
                </c:pt>
                <c:pt idx="3">
                  <c:v>0.2727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27.27%,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36.36%,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0.18180001</c:v>
                </c:pt>
                <c:pt idx="1">
                  <c:v>0.18180001</c:v>
                </c:pt>
                <c:pt idx="2">
                  <c:v>0.2727</c:v>
                </c:pt>
                <c:pt idx="3">
                  <c:v>0.36360002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36.36%,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36.36%,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0.18180001</c:v>
                </c:pt>
                <c:pt idx="2">
                  <c:v>0.36360002</c:v>
                </c:pt>
                <c:pt idx="3">
                  <c:v>0.36360002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54.55%,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27.27%,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0.090900004</c:v>
                </c:pt>
                <c:pt idx="2">
                  <c:v>0.5455</c:v>
                </c:pt>
                <c:pt idx="3">
                  <c:v>0.2727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63.64%,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0.18180001</c:v>
                </c:pt>
                <c:pt idx="1">
                  <c:v>0.090900004</c:v>
                </c:pt>
                <c:pt idx="2">
                  <c:v>0.6364</c:v>
                </c:pt>
                <c:pt idx="3">
                  <c:v>0.090900004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27.27%,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45.45%,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0.18180001</c:v>
                </c:pt>
                <c:pt idx="2">
                  <c:v>0.2727</c:v>
                </c:pt>
                <c:pt idx="3">
                  <c:v>0.45450002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18.18%,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72.73%,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0.18180001</c:v>
                </c:pt>
                <c:pt idx="2">
                  <c:v>0.72730005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27.27%,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54.55%,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0.090900004</c:v>
                </c:pt>
                <c:pt idx="2">
                  <c:v>0.2727</c:v>
                </c:pt>
                <c:pt idx="3">
                  <c:v>0.5455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15.49%,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50.7%, 36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33.8%,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0.1549</c:v>
                </c:pt>
                <c:pt idx="2">
                  <c:v>0.507</c:v>
                </c:pt>
                <c:pt idx="3">
                  <c:v>0.338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45.45%,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45.45%,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0.0</c:v>
                </c:pt>
                <c:pt idx="2">
                  <c:v>0.45450002</c:v>
                </c:pt>
                <c:pt idx="3">
                  <c:v>0.45450002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9.09%,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36.36%,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45.45%,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0.090900004</c:v>
                </c:pt>
                <c:pt idx="1">
                  <c:v>0.090900004</c:v>
                </c:pt>
                <c:pt idx="2">
                  <c:v>0.36360002</c:v>
                </c:pt>
                <c:pt idx="3">
                  <c:v>0.45450002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48.89%,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46.67%,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0.0222</c:v>
                </c:pt>
                <c:pt idx="1">
                  <c:v>0.0222</c:v>
                </c:pt>
                <c:pt idx="2">
                  <c:v>0.4889</c:v>
                </c:pt>
                <c:pt idx="3">
                  <c:v>0.4667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11.11%,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31.11%, 14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57.78%, 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0.111099996</c:v>
                </c:pt>
                <c:pt idx="2">
                  <c:v>0.3111</c:v>
                </c:pt>
                <c:pt idx="3">
                  <c:v>0.5778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4.44%,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44.44%,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48.89%,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0.0222</c:v>
                </c:pt>
                <c:pt idx="1">
                  <c:v>0.0444</c:v>
                </c:pt>
                <c:pt idx="2">
                  <c:v>0.44439998</c:v>
                </c:pt>
                <c:pt idx="3">
                  <c:v>0.4889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8.89%,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40%,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48.89%,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 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0.0222</c:v>
                </c:pt>
                <c:pt idx="1">
                  <c:v>0.0889</c:v>
                </c:pt>
                <c:pt idx="2">
                  <c:v>0.4</c:v>
                </c:pt>
                <c:pt idx="3">
                  <c:v>0.4889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8.89%,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48.89%,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42.22%,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0.0889</c:v>
                </c:pt>
                <c:pt idx="2">
                  <c:v>0.4889</c:v>
                </c:pt>
                <c:pt idx="3">
                  <c:v>0.42220002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53.33%,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40%,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0.066700004</c:v>
                </c:pt>
                <c:pt idx="2">
                  <c:v>0.53330004</c:v>
                </c:pt>
                <c:pt idx="3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8.89%,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40%,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51.11%,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0.0889</c:v>
                </c:pt>
                <c:pt idx="2">
                  <c:v>0.4</c:v>
                </c:pt>
                <c:pt idx="3">
                  <c:v>0.5111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sosdisfatto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17.78%, 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40%,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42.22%, 19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sosdisfatto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0.1778</c:v>
                </c:pt>
                <c:pt idx="2">
                  <c:v>0.4</c:v>
                </c:pt>
                <c:pt idx="3">
                  <c:v>0.42220002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4.23%,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18.31%,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49.3%, 35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28.17%,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0.0423</c:v>
                </c:pt>
                <c:pt idx="1">
                  <c:v>0.1831</c:v>
                </c:pt>
                <c:pt idx="2">
                  <c:v>0.493</c:v>
                </c:pt>
                <c:pt idx="3">
                  <c:v>0.28170002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13.33%,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62.22%,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24.44%,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0.1333</c:v>
                </c:pt>
                <c:pt idx="2">
                  <c:v>0.6222</c:v>
                </c:pt>
                <c:pt idx="3">
                  <c:v>0.24440001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soddisfacente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soddisfacente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soddisfacente 64.44%,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soddisfacente 26.67%,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soddisfacente</c:v>
                </c:pt>
                <c:pt idx="1">
                  <c:v>poco soddisfacente</c:v>
                </c:pt>
                <c:pt idx="2">
                  <c:v>abbastanza soddisfacente</c:v>
                </c:pt>
                <c:pt idx="3">
                  <c:v>molto soddisfacente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0.0222</c:v>
                </c:pt>
                <c:pt idx="1">
                  <c:v>0.066700004</c:v>
                </c:pt>
                <c:pt idx="2">
                  <c:v>0.6444</c:v>
                </c:pt>
                <c:pt idx="3">
                  <c:v>0.2667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46.67%,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44.44%,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0.0222</c:v>
                </c:pt>
                <c:pt idx="1">
                  <c:v>0.066700004</c:v>
                </c:pt>
                <c:pt idx="2">
                  <c:v>0.4667</c:v>
                </c:pt>
                <c:pt idx="3">
                  <c:v>0.44439998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positiva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positiva 8.89%,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positiva 48.89%,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positiva 40%,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positiva</c:v>
                </c:pt>
                <c:pt idx="1">
                  <c:v>poco positiva</c:v>
                </c:pt>
                <c:pt idx="2">
                  <c:v>abbastanza positiva</c:v>
                </c:pt>
                <c:pt idx="3">
                  <c:v>molto positiva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0.0222</c:v>
                </c:pt>
                <c:pt idx="1">
                  <c:v>0.0889</c:v>
                </c:pt>
                <c:pt idx="2">
                  <c:v>0.4889</c:v>
                </c:pt>
                <c:pt idx="3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 15.56%,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 60%,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 24.44%,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 </c:v>
                </c:pt>
                <c:pt idx="2">
                  <c:v>abbastanza </c:v>
                </c:pt>
                <c:pt idx="3">
                  <c:v>molto 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0.15560001</c:v>
                </c:pt>
                <c:pt idx="2">
                  <c:v>0.6</c:v>
                </c:pt>
                <c:pt idx="3">
                  <c:v>0.24440001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26.67%,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51.11%,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15.56%, 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0.066700004</c:v>
                </c:pt>
                <c:pt idx="1">
                  <c:v>0.2667</c:v>
                </c:pt>
                <c:pt idx="2">
                  <c:v>0.5111</c:v>
                </c:pt>
                <c:pt idx="3">
                  <c:v>0.15560001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837980643044619"/>
                  <c:y val="0.18809645669291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soddisfatto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60%,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33.33%, 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0.066700004</c:v>
                </c:pt>
                <c:pt idx="2">
                  <c:v>0.6</c:v>
                </c:pt>
                <c:pt idx="3">
                  <c:v>0.33330002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13.33%,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 46.67%, 21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37.78%,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 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0.0222</c:v>
                </c:pt>
                <c:pt idx="1">
                  <c:v>0.1333</c:v>
                </c:pt>
                <c:pt idx="2">
                  <c:v>0.4667</c:v>
                </c:pt>
                <c:pt idx="3">
                  <c:v>0.3778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22.22%,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55.56%, 25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20%, 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0.0222</c:v>
                </c:pt>
                <c:pt idx="1">
                  <c:v>0.22219999</c:v>
                </c:pt>
                <c:pt idx="2">
                  <c:v>0.5556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4.44%,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8.89%,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37.78%,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48.89%, 22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0.0444</c:v>
                </c:pt>
                <c:pt idx="1">
                  <c:v>0.0889</c:v>
                </c:pt>
                <c:pt idx="2">
                  <c:v>0.3778</c:v>
                </c:pt>
                <c:pt idx="3">
                  <c:v>0.4889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Per niente 2.82%,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Poco 39.44%, 28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Abbastanza  52.11%, 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Molto 5.63%,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Abbastanza 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0.028199999</c:v>
                </c:pt>
                <c:pt idx="1">
                  <c:v>0.3944</c:v>
                </c:pt>
                <c:pt idx="2">
                  <c:v>0.5211</c:v>
                </c:pt>
                <c:pt idx="3">
                  <c:v>0.0563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Non ho mai contattato gli uffici della segreteria 37.78%,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11.11%,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28.89%,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22.22%, 10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Non ho mai contattato gli uffici della segreteria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0.3778</c:v>
                </c:pt>
                <c:pt idx="1">
                  <c:v>0.111099996</c:v>
                </c:pt>
                <c:pt idx="2">
                  <c:v>0.2889</c:v>
                </c:pt>
                <c:pt idx="3">
                  <c:v>0.22219999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11.11%,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24.44%,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53.33%,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11.11%,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0.111099996</c:v>
                </c:pt>
                <c:pt idx="1">
                  <c:v>0.24440001</c:v>
                </c:pt>
                <c:pt idx="2">
                  <c:v>0.53330004</c:v>
                </c:pt>
                <c:pt idx="3">
                  <c:v>0.111099996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soddisfatto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11.11%,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44.44%,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44.44%, 20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0.111099996</c:v>
                </c:pt>
                <c:pt idx="2">
                  <c:v>0.44439998</c:v>
                </c:pt>
                <c:pt idx="3">
                  <c:v>0.44439998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soddisfacente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955227198162729"/>
                  <c:y val="0.1662234251968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soddisfacente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soddisfacente 66.67%, 30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soddisfacente 26.67%, 12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soddisfacente</c:v>
                </c:pt>
                <c:pt idx="1">
                  <c:v>poco soddisfacente</c:v>
                </c:pt>
                <c:pt idx="2">
                  <c:v>abbastanza soddisfacente</c:v>
                </c:pt>
                <c:pt idx="3">
                  <c:v>molto soddisfacente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0.066700004</c:v>
                </c:pt>
                <c:pt idx="2">
                  <c:v>0.6667</c:v>
                </c:pt>
                <c:pt idx="3">
                  <c:v>0.2667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79166666666667"/>
                  <c:y val="0.0781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per </a:t>
                    </a:r>
                    <a:r>
                      <a:rPr lang="en-US" dirty="0" err="1"/>
                      <a:t>niente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soddisfatto</a:t>
                    </a:r>
                    <a:r>
                      <a:rPr lang="en-US" dirty="0"/>
                      <a:t>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soddisfatto 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soddisfatto 53.33%, 24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soddisfatto 40%, 18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 soddisfatto</c:v>
                </c:pt>
                <c:pt idx="1">
                  <c:v>poco soddisfatto </c:v>
                </c:pt>
                <c:pt idx="2">
                  <c:v>abbastanza soddisfatto</c:v>
                </c:pt>
                <c:pt idx="3">
                  <c:v>molto soddisfatto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</c:v>
                </c:pt>
                <c:pt idx="1">
                  <c:v>0.066700004</c:v>
                </c:pt>
                <c:pt idx="2">
                  <c:v>0.53330004</c:v>
                </c:pt>
                <c:pt idx="3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4.44%,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abbstanza 24.44%, 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64.44%,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Sheet1!$A$2:$A$5</c:f>
              <c:strCache>
                <c:ptCount val="4"/>
                <c:pt idx="0">
                  <c:v>per niente</c:v>
                </c:pt>
                <c:pt idx="1">
                  <c:v>poco</c:v>
                </c:pt>
                <c:pt idx="2">
                  <c:v>abbstanza</c:v>
                </c:pt>
                <c:pt idx="3">
                  <c:v>molto</c:v>
                </c:pt>
              </c:strCache>
            </c:strRef>
          </c:cat>
          <c:val>
            <c:numRef>
              <c:f>Sheet1!$B$2:$B$5</c:f>
              <c:numCache>
                <c:formatCode>0.##%</c:formatCode>
                <c:ptCount val="4"/>
                <c:pt idx="0">
                  <c:v>0.0444</c:v>
                </c:pt>
                <c:pt idx="1">
                  <c:v>0.066700004</c:v>
                </c:pt>
                <c:pt idx="2">
                  <c:v>0.24440001</c:v>
                </c:pt>
                <c:pt idx="3">
                  <c:v>0.6444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11.11%,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64.44%, 29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 8.89%,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 non ha partecipato 13.33%,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 </c:v>
                </c:pt>
                <c:pt idx="4">
                  <c:v>mio figlio non ha partecipato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0.0222</c:v>
                </c:pt>
                <c:pt idx="1">
                  <c:v>0.111099996</c:v>
                </c:pt>
                <c:pt idx="2">
                  <c:v>0.6444</c:v>
                </c:pt>
                <c:pt idx="3">
                  <c:v>0.0889</c:v>
                </c:pt>
                <c:pt idx="4">
                  <c:v>0.1333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2.22%, 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6.67%, 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28.89%, 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 non ha partecipato 60%, 27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 non ha partecipato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0.0222</c:v>
                </c:pt>
                <c:pt idx="1">
                  <c:v>0.0222</c:v>
                </c:pt>
                <c:pt idx="2">
                  <c:v>0.066700004</c:v>
                </c:pt>
                <c:pt idx="3">
                  <c:v>0.2889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4.44%, 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poco 11.11%, 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37.78%,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8.89%, 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 non ha partecipato 37.78%, 17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 non ha partecipato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0.0444</c:v>
                </c:pt>
                <c:pt idx="1">
                  <c:v>0.111099996</c:v>
                </c:pt>
                <c:pt idx="2">
                  <c:v>0.3778</c:v>
                </c:pt>
                <c:pt idx="3">
                  <c:v>0.0889</c:v>
                </c:pt>
                <c:pt idx="4">
                  <c:v>0.3778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8ED3F7"/>
            </a:solidFill>
            <a:ln w="28575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BACAD4"/>
              </a:solidFill>
              <a:ln w="28575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75B2D2"/>
              </a:solidFill>
              <a:ln w="28575">
                <a:solidFill>
                  <a:srgbClr val="FFFFFF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per niente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75"/>
                  <c:y val="0.003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poco 0%, 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abbastanza 13.33%, 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molto 51.11%, 23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mio figlio non ha patecipato 35.56%, 16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Sheet1!$A$2:$A$6</c:f>
              <c:strCache>
                <c:ptCount val="5"/>
                <c:pt idx="0">
                  <c:v>per niente</c:v>
                </c:pt>
                <c:pt idx="1">
                  <c:v>poco</c:v>
                </c:pt>
                <c:pt idx="2">
                  <c:v>abbastanza</c:v>
                </c:pt>
                <c:pt idx="3">
                  <c:v>molto</c:v>
                </c:pt>
                <c:pt idx="4">
                  <c:v>mio figlio non ha patecipato</c:v>
                </c:pt>
              </c:strCache>
            </c:strRef>
          </c:cat>
          <c:val>
            <c:numRef>
              <c:f>Sheet1!$B$2:$B$6</c:f>
              <c:numCache>
                <c:formatCode>0.##%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0.1333</c:v>
                </c:pt>
                <c:pt idx="3">
                  <c:v>0.5111</c:v>
                </c:pt>
                <c:pt idx="4">
                  <c:v>0.3556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Immagini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it-IT" smtClean="0"/>
              <a:t>Fare clic per modificare stile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it-IT" smtClean="0"/>
              <a:t>Fare clic per modificare stile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lunaCustom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744538" y="1557338"/>
            <a:ext cx="5867400" cy="158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533400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8229600" cy="381000"/>
          </a:xfrm>
        </p:spPr>
        <p:txBody>
          <a:bodyPr/>
          <a:lstStyle>
            <a:lvl1pPr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0" y="2057400"/>
            <a:ext cx="8229600" cy="3733800"/>
          </a:xfrm>
        </p:spPr>
        <p:txBody>
          <a:bodyPr/>
          <a:lstStyle>
            <a:lvl1pPr>
              <a:buFontTx/>
              <a:buNone/>
              <a:defRPr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FontTx/>
              <a:buNone/>
              <a:defRPr sz="12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57200" y="5943600"/>
            <a:ext cx="8229600" cy="762000"/>
          </a:xfrm>
        </p:spPr>
        <p:txBody>
          <a:bodyPr/>
          <a:lstStyle>
            <a:lvl1pPr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 con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04/10/17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9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0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19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0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2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5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39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0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8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49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0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3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8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59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0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4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5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8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69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0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1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5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8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79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0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3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4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Relationship Id="rId3" Type="http://schemas.openxmlformats.org/officeDocument/2006/relationships/image" Target="../media/image16.emf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8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89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0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1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3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5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8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99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0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1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4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5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6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8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09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0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1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3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4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5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6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7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8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19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0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1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3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5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6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8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29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0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1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3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4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5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6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8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39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0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1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3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4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5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7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8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49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0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1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3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4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5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Relationship Id="rId3" Type="http://schemas.openxmlformats.org/officeDocument/2006/relationships/image" Target="../media/image17.emf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6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7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8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59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1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3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4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5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6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7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8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0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1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2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3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4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5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6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7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79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0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1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2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3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4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5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6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8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89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0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1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2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3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4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5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6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8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99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0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1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2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3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4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5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6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8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09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0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1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2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3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4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5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6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8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19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0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1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Relationship Id="rId3" Type="http://schemas.openxmlformats.org/officeDocument/2006/relationships/image" Target="../media/image18.emf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2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3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4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6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7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8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29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0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1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2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3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5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6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7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8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39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0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1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2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4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5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6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7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8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49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0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1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3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4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5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6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7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8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59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0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1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3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4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5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6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7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8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9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0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1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g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3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4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5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6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7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8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9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0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1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6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3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4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5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6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7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8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9.xml"/></Relationships>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0.xml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1.xml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7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3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4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5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6.xml"/></Relationships>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7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emf"/><Relationship Id="rId3" Type="http://schemas.openxmlformats.org/officeDocument/2006/relationships/image" Target="../media/image20.jpg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8.xml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9.xml"/></Relationships>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8.xml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1.xml"/></Relationships>
</file>

<file path=ppt/slides/_rels/slide4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2.xml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3.xml"/></Relationships>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4.xml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5.xml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6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7.xml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8.xml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9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9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1.xml"/></Relationships>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2.xml"/></Relationships>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3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4.xml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5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6.xm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7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emf"/><Relationship Id="rId3" Type="http://schemas.openxmlformats.org/officeDocument/2006/relationships/image" Target="../media/image20.jpg"/></Relationships>
</file>

<file path=ppt/slides/_rels/slide4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0.xml"/></Relationships>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9.xml"/></Relationships>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0.xml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1.xml"/></Relationships>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2.xml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3.xml"/></Relationships>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4.xml"/></Relationships>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5.xml"/></Relationships>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6.xml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7.xml"/></Relationships>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1.xml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9.xml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0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1.xml"/></Relationships>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2.xml"/></Relationships>
</file>

<file path=ppt/slides/_rels/slide4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3.xml"/></Relationships>
</file>

<file path=ppt/slides/_rels/slide4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4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5.xml"/></Relationships>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6.xml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7.xml"/></Relationships>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Relationship Id="rId3" Type="http://schemas.openxmlformats.org/officeDocument/2006/relationships/image" Target="../media/image14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7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Report Autovalutazione d’Istituto</a:t>
            </a:r>
            <a:br>
              <a:rPr lang="it-IT" b="1" dirty="0" smtClean="0"/>
            </a:br>
            <a:r>
              <a:rPr lang="it-IT" b="1" dirty="0" err="1" smtClean="0"/>
              <a:t>a.s.</a:t>
            </a:r>
            <a:r>
              <a:rPr lang="it-IT" b="1" dirty="0" smtClean="0"/>
              <a:t> 2016-2017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it-IT" dirty="0" smtClean="0"/>
          </a:p>
          <a:p>
            <a:pPr algn="r"/>
            <a:r>
              <a:rPr lang="it-IT" dirty="0" smtClean="0"/>
              <a:t>ICS “Aldo Moro” Solbiate Olona (VA)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59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8. 8.Il personale viene coinvolto nelle scelte che riguardano il proprio plesso e sollecitato in vari modi a dare il proprio contributo?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5791200"/>
          </a:xfrm>
        </p:spPr>
        <p:txBody>
          <a:bodyPr/>
          <a:lstStyle/>
          <a:p>
            <a:r>
              <a:rPr lang="it-IT" sz="1800" b="1" dirty="0" smtClean="0"/>
              <a:t>RAPPORTI SCUOLA FAMIGLIA</a:t>
            </a:r>
            <a:r>
              <a:rPr lang="it-IT" sz="1800" b="1" dirty="0"/>
              <a:t/>
            </a:r>
            <a:br>
              <a:rPr lang="it-IT" sz="1800" b="1" dirty="0"/>
            </a:br>
            <a:r>
              <a:rPr lang="it-IT" sz="1800" b="1" dirty="0"/>
              <a:t>VALUTAZIONE MEDIA positiva: il 92% degli intervistati risulta abbastanza/molto soddisfatto/a.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ASPETTI PIU’ SODDISFACENTI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Gli aspetti più soddisfacenti derivanti dalla somma delle risposte “abbastanza” e “molto” riguardano le seguenti domande:</a:t>
            </a:r>
            <a:br>
              <a:rPr lang="it-IT" sz="1800" dirty="0"/>
            </a:br>
            <a:r>
              <a:rPr lang="it-IT" sz="1800" dirty="0" smtClean="0"/>
              <a:t> COMUNICAZIONI SCUOLA FAMIGLIA </a:t>
            </a:r>
            <a:r>
              <a:rPr lang="it-IT" sz="1800" dirty="0"/>
              <a:t>grado di soddisfazione pari al </a:t>
            </a:r>
            <a:r>
              <a:rPr lang="it-IT" sz="1800" dirty="0" smtClean="0"/>
              <a:t>91.11%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> QUOTE VIAGGI ISTRUZIONE, CONTRIBUTO VOLONTARIO GENITORI, RICHIESTA MATERIALI grado </a:t>
            </a:r>
            <a:r>
              <a:rPr lang="it-IT" sz="1800" dirty="0"/>
              <a:t>di soddisfazione pari al </a:t>
            </a:r>
            <a:r>
              <a:rPr lang="it-IT" sz="1800" dirty="0" smtClean="0"/>
              <a:t>91.11%</a:t>
            </a:r>
            <a:r>
              <a:rPr lang="it-IT" sz="1800" dirty="0"/>
              <a:t/>
            </a:r>
            <a:br>
              <a:rPr lang="it-IT" sz="1800" dirty="0"/>
            </a:br>
            <a:endParaRPr lang="it-IT" sz="1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6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5791200"/>
          </a:xfrm>
        </p:spPr>
        <p:txBody>
          <a:bodyPr/>
          <a:lstStyle/>
          <a:p>
            <a:r>
              <a:rPr lang="it-IT" sz="1800" b="1" dirty="0" smtClean="0"/>
              <a:t>RAPPORTI SCUOLA FAMIGLIA</a:t>
            </a:r>
            <a:r>
              <a:rPr lang="it-IT" sz="1800" b="1" dirty="0"/>
              <a:t/>
            </a:r>
            <a:br>
              <a:rPr lang="it-IT" sz="1800" b="1" dirty="0"/>
            </a:br>
            <a:r>
              <a:rPr lang="it-IT" sz="1800" b="1" dirty="0"/>
              <a:t>VALUTAZIONE MEDIA positiva: il </a:t>
            </a:r>
            <a:r>
              <a:rPr lang="it-IT" sz="1800" b="1" dirty="0" smtClean="0"/>
              <a:t>97% </a:t>
            </a:r>
            <a:r>
              <a:rPr lang="it-IT" sz="1800" b="1" dirty="0"/>
              <a:t>degli intervistati risulta abbastanza/molto soddisfatto/a.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ASPETTI </a:t>
            </a:r>
            <a:r>
              <a:rPr lang="it-IT" sz="1800" b="1" dirty="0" smtClean="0"/>
              <a:t>MENO </a:t>
            </a:r>
            <a:r>
              <a:rPr lang="it-IT" sz="1800" b="1" dirty="0"/>
              <a:t>SODDISFACENTI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Gli aspetti più soddisfacenti derivanti dalla somma delle risposte “abbastanza” e “molto” riguardano le seguenti domande:</a:t>
            </a:r>
            <a:br>
              <a:rPr lang="it-IT" sz="1800" dirty="0"/>
            </a:br>
            <a:r>
              <a:rPr lang="it-IT" sz="1800" dirty="0" smtClean="0"/>
              <a:t> DISPONIBILITA’ ASCOLTO DIRIGENTE </a:t>
            </a:r>
            <a:r>
              <a:rPr lang="it-IT" sz="1800" dirty="0"/>
              <a:t>grado di soddisfazione pari </a:t>
            </a:r>
            <a:r>
              <a:rPr lang="it-IT" sz="1800" dirty="0" smtClean="0"/>
              <a:t>al 66.67%</a:t>
            </a:r>
            <a:br>
              <a:rPr lang="it-IT" sz="1800" dirty="0" smtClean="0"/>
            </a:b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 smtClean="0"/>
              <a:t>I DATI SONO COMUNQUE POSITIVI</a:t>
            </a:r>
            <a:endParaRPr lang="it-IT" sz="1800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8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506"/>
            <a:ext cx="8229600" cy="1193494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tx1"/>
                </a:solidFill>
              </a:rPr>
              <a:t>ORGANIZZAZIONE DELLA SCUOLA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>15</a:t>
            </a:r>
            <a:r>
              <a:rPr lang="en-US" dirty="0">
                <a:solidFill>
                  <a:srgbClr val="C0C0C0"/>
                </a:solidFill>
              </a:rPr>
              <a:t>. E' </a:t>
            </a:r>
            <a:r>
              <a:rPr lang="en-US" dirty="0" err="1">
                <a:solidFill>
                  <a:srgbClr val="C0C0C0"/>
                </a:solidFill>
              </a:rPr>
              <a:t>soddisfatto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della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distribuzione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dell'orario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scolastico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inclusi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relativi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progetti</a:t>
            </a:r>
            <a:r>
              <a:rPr lang="en-US" dirty="0">
                <a:solidFill>
                  <a:srgbClr val="C0C0C0"/>
                </a:solidFill>
              </a:rPr>
              <a:t>? 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15577481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16. E' </a:t>
            </a:r>
            <a:r>
              <a:rPr lang="en-US" sz="1200" dirty="0" err="1">
                <a:solidFill>
                  <a:srgbClr val="000000"/>
                </a:solidFill>
              </a:rPr>
              <a:t>soddisfatto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dell'attività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curricolare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proposta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ed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integrata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dai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laboratori</a:t>
            </a:r>
            <a:r>
              <a:rPr lang="en-US" sz="1200" dirty="0">
                <a:solidFill>
                  <a:srgbClr val="000000"/>
                </a:solidFill>
              </a:rPr>
              <a:t> con </a:t>
            </a:r>
            <a:r>
              <a:rPr lang="en-US" sz="1200" dirty="0" err="1">
                <a:solidFill>
                  <a:srgbClr val="000000"/>
                </a:solidFill>
              </a:rPr>
              <a:t>intervento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esperti</a:t>
            </a:r>
            <a:r>
              <a:rPr lang="en-US" sz="1200" dirty="0">
                <a:solidFill>
                  <a:srgbClr val="000000"/>
                </a:solidFill>
              </a:rPr>
              <a:t>?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17. E' </a:t>
            </a:r>
            <a:r>
              <a:rPr lang="en-US" sz="1200" dirty="0" err="1">
                <a:solidFill>
                  <a:srgbClr val="000000"/>
                </a:solidFill>
              </a:rPr>
              <a:t>soddisfatto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dell'organizzazione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delle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visite</a:t>
            </a:r>
            <a:r>
              <a:rPr lang="en-US" sz="1200" dirty="0">
                <a:solidFill>
                  <a:srgbClr val="000000"/>
                </a:solidFill>
              </a:rPr>
              <a:t> e </a:t>
            </a:r>
            <a:r>
              <a:rPr lang="en-US" sz="1200" dirty="0" err="1">
                <a:solidFill>
                  <a:srgbClr val="000000"/>
                </a:solidFill>
              </a:rPr>
              <a:t>delle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uscite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didattiche</a:t>
            </a:r>
            <a:r>
              <a:rPr lang="en-US" sz="1200" dirty="0">
                <a:solidFill>
                  <a:srgbClr val="000000"/>
                </a:solidFill>
              </a:rPr>
              <a:t> in </a:t>
            </a:r>
            <a:r>
              <a:rPr lang="en-US" sz="1200" dirty="0" err="1">
                <a:solidFill>
                  <a:srgbClr val="000000"/>
                </a:solidFill>
              </a:rPr>
              <a:t>rapporto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alla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programmazione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annuale</a:t>
            </a:r>
            <a:r>
              <a:rPr lang="en-US" sz="1200" dirty="0">
                <a:solidFill>
                  <a:srgbClr val="000000"/>
                </a:solidFill>
              </a:rPr>
              <a:t>?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18. </a:t>
            </a:r>
            <a:r>
              <a:rPr lang="en-US" sz="1200" dirty="0" err="1">
                <a:solidFill>
                  <a:srgbClr val="000000"/>
                </a:solidFill>
              </a:rPr>
              <a:t>Valuta</a:t>
            </a:r>
            <a:r>
              <a:rPr lang="en-US" sz="1200" dirty="0">
                <a:solidFill>
                  <a:srgbClr val="000000"/>
                </a:solidFill>
              </a:rPr>
              <a:t> in </a:t>
            </a:r>
            <a:r>
              <a:rPr lang="en-US" sz="1200" dirty="0" err="1">
                <a:solidFill>
                  <a:srgbClr val="000000"/>
                </a:solidFill>
              </a:rPr>
              <a:t>modo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soddisfacente</a:t>
            </a:r>
            <a:r>
              <a:rPr lang="en-US" sz="1200" dirty="0">
                <a:solidFill>
                  <a:srgbClr val="000000"/>
                </a:solidFill>
              </a:rPr>
              <a:t> la </a:t>
            </a:r>
            <a:r>
              <a:rPr lang="en-US" sz="1200" dirty="0" err="1">
                <a:solidFill>
                  <a:srgbClr val="000000"/>
                </a:solidFill>
              </a:rPr>
              <a:t>cortesia</a:t>
            </a:r>
            <a:r>
              <a:rPr lang="en-US" sz="1200" dirty="0">
                <a:solidFill>
                  <a:srgbClr val="000000"/>
                </a:solidFill>
              </a:rPr>
              <a:t> e la </a:t>
            </a:r>
            <a:r>
              <a:rPr lang="en-US" sz="1200" dirty="0" err="1">
                <a:solidFill>
                  <a:srgbClr val="000000"/>
                </a:solidFill>
              </a:rPr>
              <a:t>disponibilità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collaboratori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scolastici</a:t>
            </a:r>
            <a:r>
              <a:rPr lang="en-US" sz="1200" dirty="0">
                <a:solidFill>
                  <a:srgbClr val="000000"/>
                </a:solidFill>
              </a:rPr>
              <a:t>? </a:t>
            </a:r>
            <a:r>
              <a:rPr lang="en-US" sz="1200" dirty="0" err="1">
                <a:solidFill>
                  <a:srgbClr val="000000"/>
                </a:solidFill>
              </a:rPr>
              <a:t>bidelli</a:t>
            </a:r>
            <a:r>
              <a:rPr lang="en-US" sz="12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19. Valuta in modo soddisfacente la cortesia e la disponibilità del personale di segreteria?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20.  E' soddisfatto della gestione dell' istituto da parte della Dirigenza?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21. E' soddisfatto dell'ordine e della pulizia che trova nella scuola?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22. Reputa la struttura scolastica complessivamente soddisfacente, adeguata e sicura alle attività offerte da questo istituto?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83769700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9. 9. Le famiglie collaborano attivamente all’attività educativa della scuola?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23. E' soddisfatto del servizio mensa ( qualità del cibo, servizio del personale, operato della commissione mensa)?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4197127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105400"/>
          </a:xfrm>
        </p:spPr>
        <p:txBody>
          <a:bodyPr/>
          <a:lstStyle/>
          <a:p>
            <a:pPr lvl="0"/>
            <a:r>
              <a:rPr lang="it-IT" sz="1600" b="1" dirty="0" smtClean="0"/>
              <a:t>ORGANIZZAZIONE DELLA SCUOLA</a:t>
            </a:r>
            <a:br>
              <a:rPr lang="it-IT" sz="1600" b="1" dirty="0" smtClean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ASPETTI 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le seguenti domande:</a:t>
            </a:r>
            <a:br>
              <a:rPr lang="it-IT" sz="1600" dirty="0"/>
            </a:br>
            <a:r>
              <a:rPr lang="it-IT" sz="1600" dirty="0" smtClean="0"/>
              <a:t> DISTRIBUZIONE ORARIO SETTIMANALE </a:t>
            </a:r>
            <a:r>
              <a:rPr lang="it-IT" sz="1600" dirty="0"/>
              <a:t>grado di soddisfazione pari al 93.33%</a:t>
            </a:r>
            <a:br>
              <a:rPr lang="it-IT" sz="1600" dirty="0"/>
            </a:br>
            <a:r>
              <a:rPr lang="it-IT" sz="1600" dirty="0" smtClean="0"/>
              <a:t> STRUTTURA SCOLASTICA SODDISFACENTE, ADEGUATA, SICURA </a:t>
            </a:r>
            <a:r>
              <a:rPr lang="it-IT" sz="1600" dirty="0"/>
              <a:t>grado di soddisfazione pari al 93.34%</a:t>
            </a:r>
            <a:br>
              <a:rPr lang="it-IT" sz="1600" dirty="0"/>
            </a:br>
            <a:r>
              <a:rPr lang="it-IT" sz="1600" dirty="0" smtClean="0"/>
              <a:t>SERVIZIO MENSA grado </a:t>
            </a:r>
            <a:r>
              <a:rPr lang="it-IT" sz="1600" dirty="0"/>
              <a:t>di soddisfazione pari al 93.33%</a:t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dirty="0" smtClean="0"/>
              <a:t>ASPETTI MENO SODDISFACENTI</a:t>
            </a:r>
            <a:br>
              <a:rPr lang="it-IT" sz="1600" b="1" dirty="0" smtClean="0"/>
            </a:br>
            <a:r>
              <a:rPr lang="it-IT" sz="1600" dirty="0" smtClean="0"/>
              <a:t>Gli </a:t>
            </a:r>
            <a:r>
              <a:rPr lang="it-IT" sz="1600" dirty="0"/>
              <a:t>aspetti </a:t>
            </a:r>
            <a:r>
              <a:rPr lang="it-IT" sz="1600" dirty="0" smtClean="0"/>
              <a:t>meno </a:t>
            </a:r>
            <a:r>
              <a:rPr lang="it-IT" sz="1600" dirty="0"/>
              <a:t>soddisfacenti derivanti dalla somma delle risposte “abbastanza” e “molto” riguardano le seguenti domande:</a:t>
            </a:r>
            <a:br>
              <a:rPr lang="it-IT" sz="1600" dirty="0"/>
            </a:br>
            <a:r>
              <a:rPr lang="it-IT" sz="1600" dirty="0" smtClean="0"/>
              <a:t> DISPONIBILITA’ E CORTESIA SEGRETERIA </a:t>
            </a:r>
            <a:r>
              <a:rPr lang="it-IT" sz="1600" dirty="0"/>
              <a:t>grado di soddisfazione pari al 55.11%</a:t>
            </a:r>
            <a:br>
              <a:rPr lang="it-IT" sz="1600" dirty="0"/>
            </a:br>
            <a:r>
              <a:rPr lang="it-IT" sz="1600" dirty="0" smtClean="0"/>
              <a:t> GESTIONE DELL’ISTITUTO DA PARTE DELLA DIRIGENZA grado </a:t>
            </a:r>
            <a:r>
              <a:rPr lang="it-IT" sz="1600" dirty="0"/>
              <a:t>di soddisfazione pari al 64.44%</a:t>
            </a:r>
            <a:br>
              <a:rPr lang="it-IT" sz="1600" dirty="0"/>
            </a:br>
            <a:r>
              <a:rPr lang="it-IT" sz="1600" b="1" i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i="1" dirty="0"/>
              <a:t>I dati sono comunque positivi.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 </a:t>
            </a:r>
            <a:br>
              <a:rPr lang="it-IT" sz="1600" dirty="0"/>
            </a:br>
            <a:endParaRPr lang="it-IT" sz="1600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24. PROGETTO MOTORIA </a:t>
            </a:r>
            <a:r>
              <a:rPr lang="en-US" sz="1200" dirty="0" err="1">
                <a:solidFill>
                  <a:srgbClr val="000000"/>
                </a:solidFill>
              </a:rPr>
              <a:t>rivolto</a:t>
            </a:r>
            <a:r>
              <a:rPr lang="en-US" sz="1200" dirty="0">
                <a:solidFill>
                  <a:srgbClr val="000000"/>
                </a:solidFill>
              </a:rPr>
              <a:t> a </a:t>
            </a:r>
            <a:r>
              <a:rPr lang="en-US" sz="1200" dirty="0" err="1">
                <a:solidFill>
                  <a:srgbClr val="000000"/>
                </a:solidFill>
              </a:rPr>
              <a:t>tutti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</a:t>
            </a:r>
            <a:r>
              <a:rPr lang="en-US" sz="1200" dirty="0">
                <a:solidFill>
                  <a:srgbClr val="000000"/>
                </a:solidFill>
              </a:rPr>
              <a:t> bambini:  </a:t>
            </a:r>
            <a:r>
              <a:rPr lang="en-US" sz="1200" dirty="0" err="1">
                <a:solidFill>
                  <a:srgbClr val="000000"/>
                </a:solidFill>
              </a:rPr>
              <a:t>Valuta</a:t>
            </a:r>
            <a:r>
              <a:rPr lang="en-US" sz="1200" dirty="0">
                <a:solidFill>
                  <a:srgbClr val="000000"/>
                </a:solidFill>
              </a:rPr>
              <a:t> in </a:t>
            </a:r>
            <a:r>
              <a:rPr lang="en-US" sz="1200" dirty="0" err="1">
                <a:solidFill>
                  <a:srgbClr val="000000"/>
                </a:solidFill>
              </a:rPr>
              <a:t>modo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soddisfacente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ruolo</a:t>
            </a:r>
            <a:r>
              <a:rPr lang="en-US" sz="1200" dirty="0">
                <a:solidFill>
                  <a:srgbClr val="000000"/>
                </a:solidFill>
              </a:rPr>
              <a:t> di tale </a:t>
            </a:r>
            <a:r>
              <a:rPr lang="en-US" sz="1200" dirty="0" err="1">
                <a:solidFill>
                  <a:srgbClr val="000000"/>
                </a:solidFill>
              </a:rPr>
              <a:t>progetto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nell'esperienza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scolastica</a:t>
            </a:r>
            <a:r>
              <a:rPr lang="en-US" sz="1200" dirty="0">
                <a:solidFill>
                  <a:srgbClr val="000000"/>
                </a:solidFill>
              </a:rPr>
              <a:t>  di </a:t>
            </a:r>
            <a:r>
              <a:rPr lang="en-US" sz="1200" dirty="0" err="1">
                <a:solidFill>
                  <a:srgbClr val="000000"/>
                </a:solidFill>
              </a:rPr>
              <a:t>suo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figlio</a:t>
            </a:r>
            <a:r>
              <a:rPr lang="en-US" sz="1200" dirty="0">
                <a:solidFill>
                  <a:srgbClr val="000000"/>
                </a:solidFill>
              </a:rPr>
              <a:t>/a?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25. E' soddisfatto delle informazioni e comunicazioni ricevute da parte del sito e dai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26. PROGETTO INGLESE </a:t>
            </a:r>
            <a:r>
              <a:rPr lang="en-US" sz="1200" dirty="0" err="1">
                <a:solidFill>
                  <a:srgbClr val="000000"/>
                </a:solidFill>
              </a:rPr>
              <a:t>rivolto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ai</a:t>
            </a:r>
            <a:r>
              <a:rPr lang="en-US" sz="1200" dirty="0">
                <a:solidFill>
                  <a:srgbClr val="000000"/>
                </a:solidFill>
              </a:rPr>
              <a:t> bambini </a:t>
            </a:r>
            <a:r>
              <a:rPr lang="en-US" sz="1200" dirty="0" err="1">
                <a:solidFill>
                  <a:srgbClr val="000000"/>
                </a:solidFill>
              </a:rPr>
              <a:t>grandi</a:t>
            </a:r>
            <a:r>
              <a:rPr lang="en-US" sz="1200" dirty="0">
                <a:solidFill>
                  <a:srgbClr val="000000"/>
                </a:solidFill>
              </a:rPr>
              <a:t>  </a:t>
            </a:r>
            <a:r>
              <a:rPr lang="en-US" sz="1200" dirty="0" err="1">
                <a:solidFill>
                  <a:srgbClr val="000000"/>
                </a:solidFill>
              </a:rPr>
              <a:t>Valuta</a:t>
            </a:r>
            <a:r>
              <a:rPr lang="en-US" sz="1200" dirty="0">
                <a:solidFill>
                  <a:srgbClr val="000000"/>
                </a:solidFill>
              </a:rPr>
              <a:t> in </a:t>
            </a:r>
            <a:r>
              <a:rPr lang="en-US" sz="1200" dirty="0" err="1">
                <a:solidFill>
                  <a:srgbClr val="000000"/>
                </a:solidFill>
              </a:rPr>
              <a:t>modo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soddisfacente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ruolo</a:t>
            </a:r>
            <a:r>
              <a:rPr lang="en-US" sz="1200" dirty="0">
                <a:solidFill>
                  <a:srgbClr val="000000"/>
                </a:solidFill>
              </a:rPr>
              <a:t> di tale </a:t>
            </a:r>
            <a:r>
              <a:rPr lang="en-US" sz="1200" dirty="0" err="1">
                <a:solidFill>
                  <a:srgbClr val="000000"/>
                </a:solidFill>
              </a:rPr>
              <a:t>progetto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nella</a:t>
            </a:r>
            <a:r>
              <a:rPr lang="en-US" sz="1200" dirty="0">
                <a:solidFill>
                  <a:srgbClr val="000000"/>
                </a:solidFill>
              </a:rPr>
              <a:t> vita </a:t>
            </a:r>
            <a:r>
              <a:rPr lang="en-US" sz="1200" dirty="0" err="1">
                <a:solidFill>
                  <a:srgbClr val="000000"/>
                </a:solidFill>
              </a:rPr>
              <a:t>scolastica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suo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fliglio</a:t>
            </a:r>
            <a:r>
              <a:rPr lang="en-US" sz="1200" dirty="0">
                <a:solidFill>
                  <a:srgbClr val="000000"/>
                </a:solidFill>
              </a:rPr>
              <a:t>/a?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27. E' soddisfatto delle informazioni e comunicazioni ricevute da parte del sito e dai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28. PROGETTO RITMIA </a:t>
            </a:r>
            <a:r>
              <a:rPr lang="en-US" sz="1200" dirty="0" err="1">
                <a:solidFill>
                  <a:srgbClr val="000000"/>
                </a:solidFill>
              </a:rPr>
              <a:t>rivolto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ai</a:t>
            </a:r>
            <a:r>
              <a:rPr lang="en-US" sz="1200" dirty="0">
                <a:solidFill>
                  <a:srgbClr val="000000"/>
                </a:solidFill>
              </a:rPr>
              <a:t> bambini </a:t>
            </a:r>
            <a:r>
              <a:rPr lang="en-US" sz="1200" dirty="0" err="1">
                <a:solidFill>
                  <a:srgbClr val="000000"/>
                </a:solidFill>
              </a:rPr>
              <a:t>mezzani</a:t>
            </a:r>
            <a:r>
              <a:rPr lang="en-US" sz="1200" dirty="0">
                <a:solidFill>
                  <a:srgbClr val="000000"/>
                </a:solidFill>
              </a:rPr>
              <a:t>  e </a:t>
            </a:r>
            <a:r>
              <a:rPr lang="en-US" sz="1200" dirty="0" err="1">
                <a:solidFill>
                  <a:srgbClr val="000000"/>
                </a:solidFill>
              </a:rPr>
              <a:t>piccoli</a:t>
            </a:r>
            <a:r>
              <a:rPr lang="en-US" sz="1200" dirty="0">
                <a:solidFill>
                  <a:srgbClr val="000000"/>
                </a:solidFill>
              </a:rPr>
              <a:t>. </a:t>
            </a:r>
            <a:r>
              <a:rPr lang="en-US" sz="1200" dirty="0" err="1">
                <a:solidFill>
                  <a:srgbClr val="000000"/>
                </a:solidFill>
              </a:rPr>
              <a:t>valuta</a:t>
            </a:r>
            <a:r>
              <a:rPr lang="en-US" sz="1200" dirty="0">
                <a:solidFill>
                  <a:srgbClr val="000000"/>
                </a:solidFill>
              </a:rPr>
              <a:t> in </a:t>
            </a:r>
            <a:r>
              <a:rPr lang="en-US" sz="1200" dirty="0" err="1">
                <a:solidFill>
                  <a:srgbClr val="000000"/>
                </a:solidFill>
              </a:rPr>
              <a:t>modo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soddisfacente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ruolo</a:t>
            </a:r>
            <a:r>
              <a:rPr lang="en-US" sz="1200" dirty="0">
                <a:solidFill>
                  <a:srgbClr val="000000"/>
                </a:solidFill>
              </a:rPr>
              <a:t> di tale </a:t>
            </a:r>
            <a:r>
              <a:rPr lang="en-US" sz="1200" dirty="0" err="1">
                <a:solidFill>
                  <a:srgbClr val="000000"/>
                </a:solidFill>
              </a:rPr>
              <a:t>progetto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nella</a:t>
            </a:r>
            <a:r>
              <a:rPr lang="en-US" sz="1200" dirty="0">
                <a:solidFill>
                  <a:srgbClr val="000000"/>
                </a:solidFill>
              </a:rPr>
              <a:t> vita </a:t>
            </a:r>
            <a:r>
              <a:rPr lang="en-US" sz="1200" dirty="0" err="1">
                <a:solidFill>
                  <a:srgbClr val="000000"/>
                </a:solidFill>
              </a:rPr>
              <a:t>scolastica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suo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figlio</a:t>
            </a:r>
            <a:r>
              <a:rPr lang="en-US" sz="1200" dirty="0">
                <a:solidFill>
                  <a:srgbClr val="000000"/>
                </a:solidFill>
              </a:rPr>
              <a:t>/a?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57615172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29. E' soddisfatto delle informazioni e comunicazioni ricevute da del sito e dai docenti?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/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PROGETTO MOTORIA (tutti i bambini)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/>
              <a:t>VALUTAZIONE </a:t>
            </a:r>
            <a:r>
              <a:rPr lang="it-IT" sz="1600" b="1" dirty="0"/>
              <a:t>MEDIA positiva: l’81% degli intervistati risulta abbastanza/molto soddisfatto/</a:t>
            </a:r>
            <a:r>
              <a:rPr lang="it-IT" sz="1600" b="1" dirty="0" smtClean="0"/>
              <a:t>a.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sz="1600" b="1" dirty="0" smtClean="0">
                <a:solidFill>
                  <a:srgbClr val="FF0000"/>
                </a:solidFill>
              </a:rPr>
              <a:t>PROGETTO INGLESE (bambini 5 anni)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/>
              <a:t>VALUTAZIONE </a:t>
            </a:r>
            <a:r>
              <a:rPr lang="it-IT" sz="1600" b="1" dirty="0"/>
              <a:t>MEDIA positiva </a:t>
            </a:r>
            <a:r>
              <a:rPr lang="it-IT" sz="1600" dirty="0"/>
              <a:t>(tenendo in considerazione che un’alta percentuale non ha partecipato al progetto)</a:t>
            </a:r>
            <a:r>
              <a:rPr lang="it-IT" sz="1600" b="1" dirty="0"/>
              <a:t> : il 41.11%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PROGETTO RITMIA (bambini 3 e 4 anni)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>
                <a:solidFill>
                  <a:srgbClr val="FF0000"/>
                </a:solidFill>
              </a:rPr>
              <a:t/>
            </a:r>
            <a:br>
              <a:rPr lang="it-IT" sz="1600" b="1" dirty="0">
                <a:solidFill>
                  <a:srgbClr val="FF0000"/>
                </a:solidFill>
              </a:rPr>
            </a:br>
            <a:r>
              <a:rPr lang="it-IT" sz="1600" b="1" dirty="0"/>
              <a:t>VALUTAZIONE MEDIA positiva </a:t>
            </a:r>
            <a:r>
              <a:rPr lang="it-IT" sz="1600" dirty="0"/>
              <a:t>(tenendo in considerazione che un’alta percentuale non ha partecipato al progetto)</a:t>
            </a:r>
            <a:r>
              <a:rPr lang="it-IT" sz="1600" b="1" dirty="0"/>
              <a:t> : il 64.44%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3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QUESTIONARIO GENITORI</a:t>
            </a:r>
            <a:br>
              <a:rPr lang="it-IT" dirty="0" smtClean="0"/>
            </a:br>
            <a:r>
              <a:rPr lang="it-IT" dirty="0" smtClean="0"/>
              <a:t>Scuola primaria “Pascoli”</a:t>
            </a:r>
            <a:endParaRPr lang="it-IT" dirty="0"/>
          </a:p>
        </p:txBody>
      </p:sp>
      <p:pic>
        <p:nvPicPr>
          <p:cNvPr id="9" name="Segnaposto immagine 8" descr="G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66" b="-42366"/>
          <a:stretch>
            <a:fillRect/>
          </a:stretch>
        </p:blipFill>
        <p:spPr>
          <a:xfrm rot="21420000">
            <a:off x="299151" y="304998"/>
            <a:ext cx="3598455" cy="3334235"/>
          </a:xfrm>
          <a:prstGeom prst="rect">
            <a:avLst/>
          </a:prstGeom>
        </p:spPr>
      </p:pic>
      <p:pic>
        <p:nvPicPr>
          <p:cNvPr id="10" name="Segnaposto immagine 9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8406" r="8406"/>
          <a:stretch>
            <a:fillRect/>
          </a:stretch>
        </p:blipFill>
        <p:spPr>
          <a:xfrm rot="360000">
            <a:off x="4420070" y="223264"/>
            <a:ext cx="4432860" cy="3072384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Il questionario è stato somministrato tramite modalità on – line. La partecipazione è pari al 36% (89 risposte su  251).</a:t>
            </a:r>
          </a:p>
          <a:p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944B-3793-8B4A-B353-2022BFAE854D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9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10. 10. Le scelte didattiche sono discusse preventivamente?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C0C0"/>
                </a:solidFill>
              </a:rPr>
              <a:t/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QUALITA’ DELLA SCUOLA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>1</a:t>
            </a:r>
            <a:r>
              <a:rPr lang="en-US" dirty="0">
                <a:solidFill>
                  <a:srgbClr val="C0C0C0"/>
                </a:solidFill>
              </a:rPr>
              <a:t>. E’ </a:t>
            </a:r>
            <a:r>
              <a:rPr lang="en-US" dirty="0" err="1">
                <a:solidFill>
                  <a:srgbClr val="C0C0C0"/>
                </a:solidFill>
              </a:rPr>
              <a:t>soddisfatto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dei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rapporti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che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suo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figlio</a:t>
            </a:r>
            <a:r>
              <a:rPr lang="en-US" dirty="0">
                <a:solidFill>
                  <a:srgbClr val="C0C0C0"/>
                </a:solidFill>
              </a:rPr>
              <a:t> ha </a:t>
            </a:r>
            <a:r>
              <a:rPr lang="en-US" dirty="0" err="1">
                <a:solidFill>
                  <a:srgbClr val="C0C0C0"/>
                </a:solidFill>
              </a:rPr>
              <a:t>instaurato</a:t>
            </a:r>
            <a:r>
              <a:rPr lang="en-US" dirty="0">
                <a:solidFill>
                  <a:srgbClr val="C0C0C0"/>
                </a:solidFill>
              </a:rPr>
              <a:t> con </a:t>
            </a:r>
            <a:r>
              <a:rPr lang="en-US" dirty="0" err="1">
                <a:solidFill>
                  <a:srgbClr val="C0C0C0"/>
                </a:solidFill>
              </a:rPr>
              <a:t>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compagni</a:t>
            </a:r>
            <a:r>
              <a:rPr lang="en-US" dirty="0">
                <a:solidFill>
                  <a:srgbClr val="C0C0C0"/>
                </a:solidFill>
              </a:rPr>
              <a:t>? 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2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2. E’ soddisfatto dei rapporti che suo figlio ha instaurato con gli insegnanti?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3. Suo figlio si mostra interessato al lavoro scolastico?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 È soddisfatto/a  dei valori educativi proposti in classe (solidarietà, rispetto, impegno...)?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5. Come </a:t>
            </a:r>
            <a:r>
              <a:rPr lang="en-US" sz="1200" dirty="0" err="1">
                <a:solidFill>
                  <a:srgbClr val="000000"/>
                </a:solidFill>
              </a:rPr>
              <a:t>valuta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l'attenzione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alle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difficoltà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apprendimento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degli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alunni</a:t>
            </a:r>
            <a:r>
              <a:rPr lang="en-US" sz="1200" dirty="0">
                <a:solidFill>
                  <a:srgbClr val="000000"/>
                </a:solidFill>
              </a:rPr>
              <a:t> da parte </a:t>
            </a:r>
            <a:r>
              <a:rPr lang="en-US" sz="1200" dirty="0" err="1">
                <a:solidFill>
                  <a:srgbClr val="000000"/>
                </a:solidFill>
              </a:rPr>
              <a:t>degli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insegnanti</a:t>
            </a:r>
            <a:r>
              <a:rPr lang="en-US" sz="1200" dirty="0">
                <a:solidFill>
                  <a:srgbClr val="000000"/>
                </a:solidFill>
              </a:rPr>
              <a:t>?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6. È soddisfatto/a della chiarezza nella valutazione degli elaborati da parte dei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7. Valuta positivamente la pluralità dei progetti offerti?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8. È soddisfatto dei livelli di apprendimento raggiunti da suo/a figlio/a?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4343400"/>
          </a:xfrm>
        </p:spPr>
        <p:txBody>
          <a:bodyPr/>
          <a:lstStyle/>
          <a:p>
            <a:pPr algn="just"/>
            <a:r>
              <a:rPr lang="it-IT" sz="1600" b="1" dirty="0" smtClean="0"/>
              <a:t/>
            </a:r>
            <a:br>
              <a:rPr lang="it-IT" sz="1600" b="1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QUALITA’ DELLA SCUOLA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/>
              <a:t>VALUTAZIONE </a:t>
            </a:r>
            <a:r>
              <a:rPr lang="it-IT" sz="1600" b="1" dirty="0"/>
              <a:t>MEDIA positiva: il 93%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b="1" dirty="0" smtClean="0"/>
              <a:t>ASPETTI </a:t>
            </a:r>
            <a:r>
              <a:rPr lang="it-IT" sz="1600" b="1" dirty="0"/>
              <a:t>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RAPPORTI CON INSEGNANTI  </a:t>
            </a:r>
            <a:r>
              <a:rPr lang="it-IT" sz="1600" dirty="0"/>
              <a:t>grado di soddisfazione pari al 96.63%</a:t>
            </a:r>
            <a:br>
              <a:rPr lang="it-IT" sz="1600" dirty="0"/>
            </a:br>
            <a:r>
              <a:rPr lang="it-IT" sz="1600" dirty="0"/>
              <a:t> </a:t>
            </a:r>
            <a:br>
              <a:rPr lang="it-IT" sz="1600" dirty="0"/>
            </a:br>
            <a:r>
              <a:rPr lang="it-IT" sz="1600" b="1" dirty="0"/>
              <a:t>ASPETTI 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LIVELLI DI APPRENDIMENTO RAGGIUNTI  </a:t>
            </a:r>
            <a:r>
              <a:rPr lang="it-IT" sz="1600" dirty="0"/>
              <a:t>grado di soddisfazione pari al 88.77%</a:t>
            </a:r>
            <a:br>
              <a:rPr lang="it-IT" sz="1600" dirty="0"/>
            </a:br>
            <a:r>
              <a:rPr lang="it-IT" sz="1600" b="1" i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i="1" dirty="0"/>
              <a:t>I dati sono comunque positivi.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3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RAPPORTI SCUOLA </a:t>
            </a:r>
            <a:r>
              <a:rPr lang="en-US" sz="1600" b="1" dirty="0" smtClean="0">
                <a:solidFill>
                  <a:srgbClr val="000000"/>
                </a:solidFill>
              </a:rPr>
              <a:t>FAMIGLIA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/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/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9. </a:t>
            </a:r>
            <a:r>
              <a:rPr lang="en-US" sz="1200" dirty="0" err="1" smtClean="0">
                <a:solidFill>
                  <a:srgbClr val="000000"/>
                </a:solidFill>
              </a:rPr>
              <a:t>È</a:t>
            </a:r>
            <a:r>
              <a:rPr lang="en-US" sz="1200" dirty="0" smtClean="0">
                <a:solidFill>
                  <a:srgbClr val="000000"/>
                </a:solidFill>
              </a:rPr>
              <a:t>  </a:t>
            </a:r>
            <a:r>
              <a:rPr lang="en-US" sz="1200" dirty="0" err="1" smtClean="0">
                <a:solidFill>
                  <a:srgbClr val="000000"/>
                </a:solidFill>
              </a:rPr>
              <a:t>soddisfatto</a:t>
            </a:r>
            <a:r>
              <a:rPr lang="en-US" sz="1200" dirty="0" smtClean="0">
                <a:solidFill>
                  <a:srgbClr val="000000"/>
                </a:solidFill>
              </a:rPr>
              <a:t>/a </a:t>
            </a:r>
            <a:r>
              <a:rPr lang="en-US" sz="1200" dirty="0" err="1" smtClean="0">
                <a:solidFill>
                  <a:srgbClr val="000000"/>
                </a:solidFill>
              </a:rPr>
              <a:t>dell'organizzazione</a:t>
            </a:r>
            <a:r>
              <a:rPr lang="en-US" sz="1200" dirty="0" smtClean="0">
                <a:solidFill>
                  <a:srgbClr val="000000"/>
                </a:solidFill>
              </a:rPr>
              <a:t> e </a:t>
            </a:r>
            <a:r>
              <a:rPr lang="en-US" sz="1200" dirty="0" err="1" smtClean="0">
                <a:solidFill>
                  <a:srgbClr val="000000"/>
                </a:solidFill>
              </a:rPr>
              <a:t>dell'efficacia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dei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colloqui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individuali</a:t>
            </a:r>
            <a:r>
              <a:rPr lang="en-US" sz="1200" dirty="0" smtClean="0">
                <a:solidFill>
                  <a:srgbClr val="000000"/>
                </a:solidFill>
              </a:rPr>
              <a:t> con </a:t>
            </a:r>
            <a:r>
              <a:rPr lang="en-US" sz="1200" dirty="0" err="1" smtClean="0">
                <a:solidFill>
                  <a:srgbClr val="000000"/>
                </a:solidFill>
              </a:rPr>
              <a:t>gli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insegnanti</a:t>
            </a:r>
            <a:r>
              <a:rPr lang="en-US" sz="1200" dirty="0" smtClean="0">
                <a:solidFill>
                  <a:srgbClr val="000000"/>
                </a:solidFill>
              </a:rPr>
              <a:t>?(tempi e </a:t>
            </a:r>
            <a:r>
              <a:rPr lang="en-US" sz="1200" dirty="0" err="1" smtClean="0">
                <a:solidFill>
                  <a:srgbClr val="000000"/>
                </a:solidFill>
              </a:rPr>
              <a:t>orari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offerta</a:t>
            </a:r>
            <a:r>
              <a:rPr lang="en-US" sz="1200" dirty="0" smtClean="0">
                <a:solidFill>
                  <a:srgbClr val="000000"/>
                </a:solidFill>
              </a:rPr>
              <a:t> di </a:t>
            </a:r>
            <a:r>
              <a:rPr lang="en-US" sz="1200" dirty="0" err="1" smtClean="0">
                <a:solidFill>
                  <a:srgbClr val="000000"/>
                </a:solidFill>
              </a:rPr>
              <a:t>informazioni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sull'andamento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scolastico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possibilità</a:t>
            </a:r>
            <a:r>
              <a:rPr lang="en-US" sz="1200" dirty="0" smtClean="0">
                <a:solidFill>
                  <a:srgbClr val="000000"/>
                </a:solidFill>
              </a:rPr>
              <a:t> di </a:t>
            </a:r>
            <a:r>
              <a:rPr lang="en-US" sz="1200" dirty="0" err="1" smtClean="0">
                <a:solidFill>
                  <a:srgbClr val="000000"/>
                </a:solidFill>
              </a:rPr>
              <a:t>prendere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accordi</a:t>
            </a:r>
            <a:r>
              <a:rPr lang="en-US" sz="1200" dirty="0" smtClean="0">
                <a:solidFill>
                  <a:srgbClr val="000000"/>
                </a:solidFill>
              </a:rPr>
              <a:t>)?  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11. 11.Il curricolo verticale è in grado di guidare il lavoro dei singoli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10. </a:t>
            </a:r>
            <a:r>
              <a:rPr lang="en-US" sz="1200" dirty="0" err="1">
                <a:solidFill>
                  <a:srgbClr val="000000"/>
                </a:solidFill>
              </a:rPr>
              <a:t>È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soddisfatto</a:t>
            </a:r>
            <a:r>
              <a:rPr lang="en-US" sz="1200" dirty="0">
                <a:solidFill>
                  <a:srgbClr val="000000"/>
                </a:solidFill>
              </a:rPr>
              <a:t>/a del tempo </a:t>
            </a:r>
            <a:r>
              <a:rPr lang="en-US" sz="1200" dirty="0" err="1">
                <a:solidFill>
                  <a:srgbClr val="000000"/>
                </a:solidFill>
              </a:rPr>
              <a:t>dedicato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dalla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scuola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agli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incontri</a:t>
            </a:r>
            <a:r>
              <a:rPr lang="en-US" sz="1200" dirty="0">
                <a:solidFill>
                  <a:srgbClr val="000000"/>
                </a:solidFill>
              </a:rPr>
              <a:t> con </a:t>
            </a:r>
            <a:r>
              <a:rPr lang="en-US" sz="1200" dirty="0" err="1">
                <a:solidFill>
                  <a:srgbClr val="000000"/>
                </a:solidFill>
              </a:rPr>
              <a:t>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genitori</a:t>
            </a:r>
            <a:r>
              <a:rPr lang="en-US" sz="1200" dirty="0">
                <a:solidFill>
                  <a:srgbClr val="000000"/>
                </a:solidFill>
              </a:rPr>
              <a:t> (</a:t>
            </a:r>
            <a:r>
              <a:rPr lang="en-US" sz="1200" dirty="0" err="1">
                <a:solidFill>
                  <a:srgbClr val="000000"/>
                </a:solidFill>
              </a:rPr>
              <a:t>assemblee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classe</a:t>
            </a:r>
            <a:r>
              <a:rPr lang="en-US" sz="1200" dirty="0">
                <a:solidFill>
                  <a:srgbClr val="000000"/>
                </a:solidFill>
              </a:rPr>
              <a:t>, di </a:t>
            </a:r>
            <a:r>
              <a:rPr lang="en-US" sz="1200" dirty="0" err="1">
                <a:solidFill>
                  <a:srgbClr val="000000"/>
                </a:solidFill>
              </a:rPr>
              <a:t>interclasse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err="1">
                <a:solidFill>
                  <a:srgbClr val="000000"/>
                </a:solidFill>
              </a:rPr>
              <a:t>gruppo</a:t>
            </a:r>
            <a:r>
              <a:rPr lang="en-US" sz="1200" dirty="0">
                <a:solidFill>
                  <a:srgbClr val="000000"/>
                </a:solidFill>
              </a:rPr>
              <a:t> "</a:t>
            </a:r>
            <a:r>
              <a:rPr lang="en-US" sz="1200" dirty="0" err="1">
                <a:solidFill>
                  <a:srgbClr val="000000"/>
                </a:solidFill>
              </a:rPr>
              <a:t>IncontrAmici</a:t>
            </a:r>
            <a:r>
              <a:rPr lang="en-US" sz="1200" dirty="0">
                <a:solidFill>
                  <a:srgbClr val="000000"/>
                </a:solidFill>
              </a:rPr>
              <a:t>")?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11. </a:t>
            </a:r>
            <a:r>
              <a:rPr lang="en-US" sz="1200" dirty="0" err="1">
                <a:solidFill>
                  <a:srgbClr val="000000"/>
                </a:solidFill>
              </a:rPr>
              <a:t>Valuta</a:t>
            </a:r>
            <a:r>
              <a:rPr lang="en-US" sz="1200" dirty="0">
                <a:solidFill>
                  <a:srgbClr val="000000"/>
                </a:solidFill>
              </a:rPr>
              <a:t> in </a:t>
            </a:r>
            <a:r>
              <a:rPr lang="en-US" sz="1200" dirty="0" err="1">
                <a:solidFill>
                  <a:srgbClr val="000000"/>
                </a:solidFill>
              </a:rPr>
              <a:t>modo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funzionale</a:t>
            </a:r>
            <a:r>
              <a:rPr lang="en-US" sz="1200" dirty="0">
                <a:solidFill>
                  <a:srgbClr val="000000"/>
                </a:solidFill>
              </a:rPr>
              <a:t> e </a:t>
            </a:r>
            <a:r>
              <a:rPr lang="en-US" sz="1200" dirty="0" err="1">
                <a:solidFill>
                  <a:srgbClr val="000000"/>
                </a:solidFill>
              </a:rPr>
              <a:t>soddisfacente</a:t>
            </a:r>
            <a:r>
              <a:rPr lang="en-US" sz="1200" dirty="0">
                <a:solidFill>
                  <a:srgbClr val="000000"/>
                </a:solidFill>
              </a:rPr>
              <a:t> la </a:t>
            </a:r>
            <a:r>
              <a:rPr lang="en-US" sz="1200" dirty="0" err="1">
                <a:solidFill>
                  <a:srgbClr val="000000"/>
                </a:solidFill>
              </a:rPr>
              <a:t>comunicazione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scuola</a:t>
            </a:r>
            <a:r>
              <a:rPr lang="en-US" sz="1200" dirty="0">
                <a:solidFill>
                  <a:srgbClr val="000000"/>
                </a:solidFill>
              </a:rPr>
              <a:t> - </a:t>
            </a:r>
            <a:r>
              <a:rPr lang="en-US" sz="1200" dirty="0" err="1">
                <a:solidFill>
                  <a:srgbClr val="000000"/>
                </a:solidFill>
              </a:rPr>
              <a:t>famiglia</a:t>
            </a:r>
            <a:r>
              <a:rPr lang="en-US" sz="1200" dirty="0">
                <a:solidFill>
                  <a:srgbClr val="000000"/>
                </a:solidFill>
              </a:rPr>
              <a:t> (libretti, </a:t>
            </a:r>
            <a:r>
              <a:rPr lang="en-US" sz="1200" dirty="0" err="1">
                <a:solidFill>
                  <a:srgbClr val="000000"/>
                </a:solidFill>
              </a:rPr>
              <a:t>rapporto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valutazione</a:t>
            </a:r>
            <a:r>
              <a:rPr lang="en-US" sz="1200" dirty="0">
                <a:solidFill>
                  <a:srgbClr val="000000"/>
                </a:solidFill>
              </a:rPr>
              <a:t> on line, </a:t>
            </a:r>
            <a:r>
              <a:rPr lang="en-US" sz="1200" dirty="0" err="1">
                <a:solidFill>
                  <a:srgbClr val="000000"/>
                </a:solidFill>
              </a:rPr>
              <a:t>comunicazioni</a:t>
            </a:r>
            <a:r>
              <a:rPr lang="en-US" sz="1200" dirty="0">
                <a:solidFill>
                  <a:srgbClr val="000000"/>
                </a:solidFill>
              </a:rPr>
              <a:t> REGEL e </a:t>
            </a:r>
            <a:r>
              <a:rPr lang="en-US" sz="1200" dirty="0" err="1">
                <a:solidFill>
                  <a:srgbClr val="000000"/>
                </a:solidFill>
              </a:rPr>
              <a:t>sito</a:t>
            </a:r>
            <a:r>
              <a:rPr lang="en-US" sz="1200" dirty="0">
                <a:solidFill>
                  <a:srgbClr val="000000"/>
                </a:solidFill>
              </a:rPr>
              <a:t> web )?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12. </a:t>
            </a:r>
            <a:r>
              <a:rPr lang="en-US" sz="1200" dirty="0" err="1">
                <a:solidFill>
                  <a:srgbClr val="000000"/>
                </a:solidFill>
              </a:rPr>
              <a:t>È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soddisfatto</a:t>
            </a:r>
            <a:r>
              <a:rPr lang="en-US" sz="1200" dirty="0">
                <a:solidFill>
                  <a:srgbClr val="000000"/>
                </a:solidFill>
              </a:rPr>
              <a:t>/a </a:t>
            </a:r>
            <a:r>
              <a:rPr lang="en-US" sz="1200" dirty="0" err="1">
                <a:solidFill>
                  <a:srgbClr val="000000"/>
                </a:solidFill>
              </a:rPr>
              <a:t>delle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richieste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della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scuola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nei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confronti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delle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famiglie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riguardo</a:t>
            </a:r>
            <a:r>
              <a:rPr lang="en-US" sz="1200" dirty="0">
                <a:solidFill>
                  <a:srgbClr val="000000"/>
                </a:solidFill>
              </a:rPr>
              <a:t> quote </a:t>
            </a:r>
            <a:r>
              <a:rPr lang="en-US" sz="1200" dirty="0" err="1">
                <a:solidFill>
                  <a:srgbClr val="000000"/>
                </a:solidFill>
              </a:rPr>
              <a:t>viaggi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istruzione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err="1">
                <a:solidFill>
                  <a:srgbClr val="000000"/>
                </a:solidFill>
              </a:rPr>
              <a:t>richieste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materiali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err="1">
                <a:solidFill>
                  <a:srgbClr val="000000"/>
                </a:solidFill>
              </a:rPr>
              <a:t>contributo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volontario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genitori</a:t>
            </a:r>
            <a:r>
              <a:rPr lang="en-US" sz="1200" dirty="0">
                <a:solidFill>
                  <a:srgbClr val="000000"/>
                </a:solidFill>
              </a:rPr>
              <a:t>?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13. Come reputa la disponibilità dei docenti all'ascolto e alla collaborazione con la famiglia?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14. Reputa che la scuola garantisca un'informazione completa e trasparente  (sito scolastico e REGEL)?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15. Reputata positiva la disponibilità della Dirigente all'ascolto e al colloquio?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RAPPORTI SCUOLA FAMIGLIA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>
                <a:solidFill>
                  <a:srgbClr val="FF0000"/>
                </a:solidFill>
              </a:rPr>
              <a:t/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/>
              <a:t>VALUTAZIONE MEDIA positiva: l’80%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ASPETTI 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</a:t>
            </a:r>
            <a:r>
              <a:rPr lang="it-IT" sz="1600" dirty="0" smtClean="0"/>
              <a:t>le 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DISPONIBILITA’ DOCENTI ALL’ASCOLTO E ALLA COLLABORAZIONE </a:t>
            </a:r>
            <a:r>
              <a:rPr lang="it-IT" sz="1600" dirty="0"/>
              <a:t>grado di soddisfazione pari al 95.51%</a:t>
            </a:r>
            <a:br>
              <a:rPr lang="it-IT" sz="1600" dirty="0"/>
            </a:br>
            <a:r>
              <a:rPr lang="it-IT" sz="1600" dirty="0"/>
              <a:t>La percentuale di risposta alla domanda n° </a:t>
            </a:r>
            <a:r>
              <a:rPr lang="it-IT" sz="1600" dirty="0" smtClean="0"/>
              <a:t>15 </a:t>
            </a:r>
            <a:r>
              <a:rPr lang="it-IT" sz="1600" dirty="0"/>
              <a:t>risulta comunque un dato positivo (16.85%) dato che il 64.04% non ha usufruito del colloquio con il Dirigente.</a:t>
            </a:r>
            <a:br>
              <a:rPr lang="it-IT" sz="1600" dirty="0"/>
            </a:br>
            <a:r>
              <a:rPr lang="it-IT" sz="1600" dirty="0"/>
              <a:t> </a:t>
            </a:r>
            <a:br>
              <a:rPr lang="it-IT" sz="1600" dirty="0"/>
            </a:br>
            <a:r>
              <a:rPr lang="it-IT" sz="1600" b="1" dirty="0"/>
              <a:t>ASPETTI 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QUOTE VIAGGI D’ISTRUZIONE, RICHIESTE DI MATERIALI, CONTRIBUTO VOLONTARIO GENITORI grado </a:t>
            </a:r>
            <a:r>
              <a:rPr lang="it-IT" sz="1600" dirty="0"/>
              <a:t>di soddisfazione pari al 86.52%</a:t>
            </a:r>
            <a:br>
              <a:rPr lang="it-IT" sz="1600" dirty="0"/>
            </a:br>
            <a:r>
              <a:rPr lang="it-IT" sz="1600" i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i="1" dirty="0"/>
              <a:t>I dati sono comunque positivi.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5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16. È soddisfatto/a della distribuzione dell'orario settimanale delle lezioni, comprese quelle pomeridiane (organizzazione oraria delle discipline)?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17. Reputa equilibrata e soddisfacente la distribuzione della quantità di lavoro assegnata per casa (compiti scritti o studio)?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18. È soddisfatto/a dell'attività curricolare proposta ed integrata dai laboratori con l'intervento di esperti?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12. 12.La Dirigenza è disponibile a discutere con il personale le problematiche di Istituto?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19. E' soddisfatto dell'organizzazione delle visite ed uscite didattiche in rapporto alla programmazione annuale?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20. Valuta in modo soddisfacente la disponibilità e la cortesia dei collaboratori scolastici ( bidelli)?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21. Valuta in modo soddisfacente la disponibilità e la cortesia del personale della segreteria?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22. È soddisfatto della gestione dell’istituto da parte della dirigenza?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23. È soddisfatto dell'ordine e della pulizia che trova nella scuola?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24. Reputa la struttura scolastica complessivamente soddisfacente, sicura e adeguata  alle attività offerte da questo istituto?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25. E’ soddisfatto del servizio mensa? (qualità cibo, servizio del personale, mediazione della commissione mensa)?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4876800"/>
          </a:xfrm>
        </p:spPr>
        <p:txBody>
          <a:bodyPr/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ORGANIZZAZIONE DELLA SCUOLA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/>
              <a:t>VALUTAZIONE MEDIA positiva: l’81%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ASPETTI 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DISPONIBILITA’ E CORTESIA BIDELLI grado </a:t>
            </a:r>
            <a:r>
              <a:rPr lang="it-IT" sz="1600" dirty="0"/>
              <a:t>di soddisfazione pari al 93.26%</a:t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La </a:t>
            </a:r>
            <a:r>
              <a:rPr lang="it-IT" sz="1600" dirty="0"/>
              <a:t>percentuale di risposta alla domanda n° </a:t>
            </a:r>
            <a:r>
              <a:rPr lang="it-IT" sz="1600" dirty="0" smtClean="0"/>
              <a:t>21 </a:t>
            </a:r>
            <a:r>
              <a:rPr lang="it-IT" sz="1600" dirty="0"/>
              <a:t>risulta comunque un dato positivo (40.45%) dato che il 50.56% non ha mai contattato l’ufficio di segreteria.</a:t>
            </a:r>
            <a:br>
              <a:rPr lang="it-IT" sz="1600" dirty="0"/>
            </a:br>
            <a:r>
              <a:rPr lang="it-IT" sz="1600" dirty="0"/>
              <a:t> </a:t>
            </a:r>
            <a:br>
              <a:rPr lang="it-IT" sz="1600" dirty="0"/>
            </a:br>
            <a:r>
              <a:rPr lang="it-IT" sz="1600" b="1" dirty="0"/>
              <a:t>ASPETTI 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SERVIZIO MENSA grado </a:t>
            </a:r>
            <a:r>
              <a:rPr lang="it-IT" sz="1600" dirty="0"/>
              <a:t>di soddisfazione pari al 86.52%</a:t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9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26. CLASSI PRIME:  Valuta in modo soddisfacente il ruolo del progetto sport (KARATE)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28590929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27. CLASSI PRIME: Valuta in modo soddisfacente il ruolo  del progetto sport (MOVI-MENTE)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13. 13.Sei soddisfatto/a del Piano Triennale  dell’Offerta Formativa?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28. CLASSI PRIME: Valuta in modo soddisfacente il ruolo del progetto sport (MINI-BASKET)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56176909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29. CLASSE SECONDA: Valuta in modo soddisfacente il ruolo del progetto sport (KARATE) 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30. CLASSE SECONDA: Valuta in modo soddisfacente il ruolo del progetto sport (MINI-VOLLEY)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7437730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31. CLASSE SECONDA: Valuta in modo soddisfacente il ruolo del progetto sport (MINI-BASKET)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4754409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32. CLASSE TERZA: Valuta in modo soddisfacente il ruolo del progetto sport (KARATE)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77420599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33. CALSSE TERZA: Valuta in modo soddisfacente il ruolo del progetto sport (MINI-VOLLEY)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28232421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34. CLASSI TERZE: Valuta in modo soddisfacente il ruolo del progetto sport (MINI-BASKET)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94847171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35. CLASSE QUARTA: Valuta in modo soddisfacente il ruolo del progetto sport (TAEKWONDO)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36. CLASSE QUARTA: Valuta in modo soddisfacente il ruolo del progetto sport (MINI-VOLLEY)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39526632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37. CLASSE QUARTA: Valuta in modo soddisfacente il ruolo del progetto sport (MINI-BASKET)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5508559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14. 14. Ritieni che il Dirigente Scolastico ricopra il suo ruolo, richiamando gli obiettivi strategici definiti nel PTOF?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38. CLASSE QUINTA: Valuta in modo soddisfacente il ruolo del progetto sport (TAEKWONDO)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9121858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39. CLASSE QUINTA: Valuta in modo soddisfacente il ruolo del progetto sport ( MINI-VOLLEY)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04320780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40. CLASSE QUINTA: Valuta in modo soddisfacente il ruolo del progetto sport (MINI-BASKET)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183160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41. TUTTE LE CLASSI È soddisfatto delle informazioni ricevute (comunicazioni docenti e sito dell’istituto) in merito al progetto sport della classe di suo/a figlio/a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42. PROGETTO MADRELINGUA INGLESE-CLIL (tutte le classi):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43. PROGETTO MADRELINGUA INGLESE-CLIL(tutte le classi):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44. PROGETTO TEATRO (tutte le classi):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45. PROGETTO TEATRO (tutte le classi):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46. PROGETTO MUSICA (tutte le classi):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47. PROGETTO MUSICA (tutte le classi):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15. 15.Ritieni che Il Dirigente Scolastico sia impegnato  a promuovere il miglioramento continuo?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48. TUTTE LE CLASSI -PROGETTO INSIEME PER CRESCERE (la psicologa a scuola)- Considera professionale e soddisfacente la collaborazione con la specialista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400649534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49. PROGETTO APRI GLI OCCHI (tutte le classi)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50. PROGETTO FRUTTA A SCUOLA (tutte le classi): Valuta in modo soddisfacente  l'esperienza educativa della distribuzione di frutta nella scuola?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51. PROGETTO FRUTTA A SCUOLA (tutte le classi): Ritiene utile riproporla il prossimo anno scolastico?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52. PROGETTO BRICOCENTER (tutte le classi) È soddisfatto delle informazioni ricevute (comunicazioni docenti e sito dell’istituto) in merito alla collaborazione con l'esercizio commerciale?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53. INCONTRAMICI (per tutte le classi):  Valuta in modo soddisfacente gli eventi organizzati nel corso dell'anno?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54. INCONTRAMICI (per tutte le classi):  È soddisfatto delle informazioni ricevute (comunicazioni docenti e sito dell’istituto) in merito a tali eventi?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55. IRC DAY (tutte le classi):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56. IRC DAY (tutte le classi):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57. NATALE DELLO STRANIERO (tutte le classi):Valuta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16. 16. Ritieni  i Collaboratori del Dirigente efficienti nell’organizzazione del lavoro?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81471292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58. NATALE DELLO STRANIERO (tutte le classi): È soddisfatto delle informazioni ricevute (comunicazioni docenti e sito dell’istituto) in merito a tale progetto?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59. PROGETTO AFFETTIVITA' - classi quinte: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283172337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60. PROGETTO AFFETTIVITA' - classi quinte: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61. LE APP DELLA COSTITUZIONE- classi quinte: valuta in modo soddisfacente il ruolo di tale progetto per quanto riguarda l'esperienza educativa/didattica di suo/a  figlio/a? 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43994616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62. LE APP DELLA COSTITUZIONE- classi quinte: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63. CODE WEEK- classi quinte: valuta in modo soddisfacente il ruolo di tale progetto per quanto riguarda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31925208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64. CODE WEEK- classi quinte: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65. PROGETTO ACCOGLIENZA - insieme per crescere -classi prime: valuta in modo soddisfacente il ruolo di tale progetto per quanto riguarda l'esperienza educativa/didattica di suo/a  figlio/a? 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58083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66. PROGETTO ACCOGLIENZA -insieme per crescere (classi prime):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67. PROGETTO MENTORING -per gli alunni partecipanti: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17. 17.Ritieni  il personale docente valorizzato negli incarichi assegnati secondo competenze specifiche?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68. PROGETTO MENTORING -per gli alunni partecipanti 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69. ALFABETIZZAZIONE ALUNNI STRANIERI in collaborazione con la mediatrice culturale -per le classi che ne hanno fatto richiesta: valuta in modo soddisfacente il ruolo di tale progetto per quanto riguarda l'esperienza educativa/didattica di suo/a  fig___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99694875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70. ALFABETIZZAZIONE ALUNNI STRANIERI in collaborazione con la mediatrice culturale - per le classi che ne hanno fatto richiesta: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71. PROGETTO AUTONOMIA -per gli alunni di quinta che ne hanno fatto richiesta: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67370848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72. PROGETTO AUTONOMIA -per gli alunni di quinta che ne hanno fatto richiesta: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6641320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73. PREVENZIONE AL BULLISMO -classi quarte sezione B-C: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74. PREVENZIONE AL BULLISMO -classi quarte sezione B-C: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75. EDUCAZIONE ALLA CITTADINANZA - classi quinte: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76. EDUCAZIONE ALLA CITTADINANZA - classi quinte: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74888805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77. CLASSI SECONDE: Valuta in modo soddisfacente l'esperienza educativa/didattica di suo/a  figlio/a in collaborazione con gli esperti del PLIS  medio Olona? (LABORATORIO DALLE RADICI ALLE PIANTE)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83212784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QUESTIONARIO DOCENTI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Il questionario è stato somministrato tramite modalità </a:t>
            </a:r>
          </a:p>
          <a:p>
            <a:pPr algn="ctr"/>
            <a:r>
              <a:rPr lang="it-IT" dirty="0"/>
              <a:t>on – line.</a:t>
            </a:r>
          </a:p>
          <a:p>
            <a:pPr algn="ctr"/>
            <a:r>
              <a:rPr lang="it-IT" dirty="0"/>
              <a:t>La partecipazione è pari al </a:t>
            </a:r>
            <a:r>
              <a:rPr lang="it-IT" b="1" dirty="0" smtClean="0"/>
              <a:t>76%</a:t>
            </a:r>
            <a:r>
              <a:rPr lang="it-IT" dirty="0" smtClean="0"/>
              <a:t> (71 </a:t>
            </a:r>
            <a:r>
              <a:rPr lang="it-IT" dirty="0"/>
              <a:t>risposte su </a:t>
            </a:r>
            <a:r>
              <a:rPr lang="it-IT" dirty="0" smtClean="0"/>
              <a:t>94 </a:t>
            </a:r>
            <a:r>
              <a:rPr lang="it-IT" dirty="0"/>
              <a:t>docenti).</a:t>
            </a:r>
          </a:p>
          <a:p>
            <a:endParaRPr lang="it-IT" dirty="0"/>
          </a:p>
        </p:txBody>
      </p:sp>
      <p:pic>
        <p:nvPicPr>
          <p:cNvPr id="5" name="Segnaposto immagine 4" descr="images.jpe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52" r="-30552"/>
          <a:stretch>
            <a:fillRect/>
          </a:stretch>
        </p:blipFill>
        <p:spPr>
          <a:xfrm rot="232774">
            <a:off x="2247900" y="565150"/>
            <a:ext cx="4654550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0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18. 18.La Dirigenza riconosce l’impegno individuale e di gruppo e lo incoraggia ai fini del miglioramento?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78. CLASSI TERZE: Valuta in modo soddisfacente l'esperienza educativa/didattica di suo/a  figlio/a in collaborazione con gli esperti del PLIS Medio Olona? (LABORATORIO IL BOSCO)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88639504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79. CLASSI QUARTE: Valuta in modo soddisfacente l'esperienza educativa/didattica di suo/a  figlio/a in collaborazione con gli esperti del PLIS Medio Olona? (LABORATORIO IL FIUME.)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7643747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80. CLASSI SECONDE-TERZE-QUARTE È soddisfatto delle informazioni ricevute (comunicazioni docenti e sito dell’istituto) in merito all'intervento degli esperti del PLIS Medio Olona?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81. CLASSI QUARTE: Valuta in modo soddisfacente l'esperienza educativa/didattica di suo/a  figlio/a in merito alla realizzazione dell' ORTO DIDATTICO?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82. CLASSI QUARTE: È soddisfatto delle informazioni ricevute (comunicazioni docenti e sito dell’istituto) su tale intervento (ORTO DIDATTICO)?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83. TUTTE LE CLASSI </a:t>
            </a:r>
            <a:r>
              <a:rPr lang="en-US" sz="1200" dirty="0" err="1">
                <a:solidFill>
                  <a:srgbClr val="000000"/>
                </a:solidFill>
              </a:rPr>
              <a:t>Valuta</a:t>
            </a:r>
            <a:r>
              <a:rPr lang="en-US" sz="1200" dirty="0">
                <a:solidFill>
                  <a:srgbClr val="000000"/>
                </a:solidFill>
              </a:rPr>
              <a:t> in </a:t>
            </a:r>
            <a:r>
              <a:rPr lang="en-US" sz="1200" dirty="0" err="1">
                <a:solidFill>
                  <a:srgbClr val="000000"/>
                </a:solidFill>
              </a:rPr>
              <a:t>modo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soddisfacente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l'esperienza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educativa</a:t>
            </a:r>
            <a:r>
              <a:rPr lang="en-US" sz="1200" dirty="0">
                <a:solidFill>
                  <a:srgbClr val="000000"/>
                </a:solidFill>
              </a:rPr>
              <a:t>/</a:t>
            </a:r>
            <a:r>
              <a:rPr lang="en-US" sz="1200" dirty="0" err="1">
                <a:solidFill>
                  <a:srgbClr val="000000"/>
                </a:solidFill>
              </a:rPr>
              <a:t>didattica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suo</a:t>
            </a:r>
            <a:r>
              <a:rPr lang="en-US" sz="1200" dirty="0">
                <a:solidFill>
                  <a:srgbClr val="000000"/>
                </a:solidFill>
              </a:rPr>
              <a:t>/a  </a:t>
            </a:r>
            <a:r>
              <a:rPr lang="en-US" sz="1200" dirty="0" err="1">
                <a:solidFill>
                  <a:srgbClr val="000000"/>
                </a:solidFill>
              </a:rPr>
              <a:t>figlio</a:t>
            </a:r>
            <a:r>
              <a:rPr lang="en-US" sz="1200" dirty="0">
                <a:solidFill>
                  <a:srgbClr val="000000"/>
                </a:solidFill>
              </a:rPr>
              <a:t>/a in </a:t>
            </a:r>
            <a:r>
              <a:rPr lang="en-US" sz="1200" dirty="0" err="1">
                <a:solidFill>
                  <a:srgbClr val="000000"/>
                </a:solidFill>
              </a:rPr>
              <a:t>merito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alla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partecipazione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concorsi</a:t>
            </a:r>
            <a:r>
              <a:rPr lang="en-US" sz="1200" dirty="0">
                <a:solidFill>
                  <a:srgbClr val="000000"/>
                </a:solidFill>
              </a:rPr>
              <a:t> ("</a:t>
            </a:r>
            <a:r>
              <a:rPr lang="en-US" sz="1200" dirty="0" err="1">
                <a:solidFill>
                  <a:srgbClr val="000000"/>
                </a:solidFill>
              </a:rPr>
              <a:t>Inventa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una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banconota</a:t>
            </a:r>
            <a:r>
              <a:rPr lang="en-US" sz="1200" dirty="0">
                <a:solidFill>
                  <a:srgbClr val="000000"/>
                </a:solidFill>
              </a:rPr>
              <a:t>"; "Fai </a:t>
            </a:r>
            <a:r>
              <a:rPr lang="en-US" sz="1200" dirty="0" err="1">
                <a:solidFill>
                  <a:srgbClr val="000000"/>
                </a:solidFill>
              </a:rPr>
              <a:t>disegnare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cavallo</a:t>
            </a:r>
            <a:r>
              <a:rPr lang="en-US" sz="1200" dirty="0">
                <a:solidFill>
                  <a:srgbClr val="000000"/>
                </a:solidFill>
              </a:rPr>
              <a:t> e </a:t>
            </a:r>
            <a:r>
              <a:rPr lang="en-US" sz="1200" dirty="0" err="1">
                <a:solidFill>
                  <a:srgbClr val="000000"/>
                </a:solidFill>
              </a:rPr>
              <a:t>fai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vincere</a:t>
            </a:r>
            <a:r>
              <a:rPr lang="en-US" sz="1200" dirty="0">
                <a:solidFill>
                  <a:srgbClr val="000000"/>
                </a:solidFill>
              </a:rPr>
              <a:t> la </a:t>
            </a:r>
            <a:r>
              <a:rPr lang="en-US" sz="1200" dirty="0" err="1">
                <a:solidFill>
                  <a:srgbClr val="000000"/>
                </a:solidFill>
              </a:rPr>
              <a:t>tua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classe</a:t>
            </a:r>
            <a:r>
              <a:rPr lang="en-US" sz="1200" dirty="0">
                <a:solidFill>
                  <a:srgbClr val="000000"/>
                </a:solidFill>
              </a:rPr>
              <a:t>"; "</a:t>
            </a:r>
            <a:r>
              <a:rPr lang="en-US" sz="1200" dirty="0" err="1">
                <a:solidFill>
                  <a:srgbClr val="000000"/>
                </a:solidFill>
              </a:rPr>
              <a:t>Stellina</a:t>
            </a:r>
            <a:r>
              <a:rPr lang="en-US" sz="1200" dirty="0">
                <a:solidFill>
                  <a:srgbClr val="000000"/>
                </a:solidFill>
              </a:rPr>
              <a:t> dream", "Se le </a:t>
            </a:r>
            <a:r>
              <a:rPr lang="en-US" sz="1200" dirty="0" err="1" smtClean="0">
                <a:solidFill>
                  <a:srgbClr val="000000"/>
                </a:solidFill>
              </a:rPr>
              <a:t>imma</a:t>
            </a:r>
            <a:r>
              <a:rPr lang="mr-IN" sz="1200" dirty="0" smtClean="0">
                <a:solidFill>
                  <a:srgbClr val="000000"/>
                </a:solidFill>
              </a:rPr>
              <a:t>…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790700"/>
            <a:ext cx="82296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sz="1200" dirty="0"/>
              <a:t> </a:t>
            </a:r>
            <a:r>
              <a:rPr lang="en-US" sz="1200" dirty="0" err="1"/>
              <a:t>Tipo</a:t>
            </a:r>
            <a:r>
              <a:rPr lang="en-US" sz="1200" dirty="0"/>
              <a:t> di </a:t>
            </a:r>
            <a:r>
              <a:rPr lang="en-US" sz="1200" dirty="0" err="1"/>
              <a:t>domanda:Risposta</a:t>
            </a:r>
            <a:r>
              <a:rPr lang="en-US" sz="1200" dirty="0"/>
              <a:t> </a:t>
            </a:r>
            <a:r>
              <a:rPr lang="en-US" sz="1200" dirty="0" err="1"/>
              <a:t>singola</a:t>
            </a:r>
            <a:r>
              <a:rPr lang="en-US" sz="1200" dirty="0"/>
              <a:t> | </a:t>
            </a:r>
            <a:r>
              <a:rPr lang="en-US" sz="1200" dirty="0" err="1"/>
              <a:t>Totale</a:t>
            </a:r>
            <a:r>
              <a:rPr lang="en-US" sz="1200" dirty="0"/>
              <a:t>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84. CLASSE SECONDA:  Valuta in modo soddisfacente l'esperienza educativa/didattica di suo/a  figlio/a in merito alla partecipazione alle "Fanta  olimpiadi"?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intervistati:89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r>
              <a:rPr lang="it-IT" sz="1600" b="1" dirty="0">
                <a:solidFill>
                  <a:srgbClr val="FF0000"/>
                </a:solidFill>
              </a:rPr>
              <a:t>PROGETTI SPORT</a:t>
            </a:r>
            <a:br>
              <a:rPr lang="it-IT" sz="1600" b="1" dirty="0">
                <a:solidFill>
                  <a:srgbClr val="FF0000"/>
                </a:solidFill>
              </a:rPr>
            </a:br>
            <a:r>
              <a:rPr lang="it-IT" sz="1600" b="1" dirty="0"/>
              <a:t>PROGETTO PIU’ SODDISFACENTE: “Minivolley - classi seconde” (57.3%)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PROGETTO MENO SODDISFACENTE: “ Movi – mente – classi prime” (48.87%)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solidFill>
                  <a:srgbClr val="FF0000"/>
                </a:solidFill>
              </a:rPr>
              <a:t>PROGETTI SVOLTI IN TUTTE LE CLASSI</a:t>
            </a:r>
            <a:br>
              <a:rPr lang="it-IT" sz="1600" b="1" dirty="0">
                <a:solidFill>
                  <a:srgbClr val="FF0000"/>
                </a:solidFill>
              </a:rPr>
            </a:br>
            <a:r>
              <a:rPr lang="it-IT" sz="1600" b="1" dirty="0"/>
              <a:t>PROGETTI PIU’ SODDISFACENTI: “Teatro” (83.15%), “Incontramici” (83.70%), “Frutta nella scuola” (82.02% - l’87.64% degli intervistati vorrebbe che venisse riproposto il prossimo anno scolastico).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PROGETTI MENO SODDISFACENTI: “ Insieme per crescere” (43.82%), “Natale dello straniero” (42.13%).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solidFill>
                  <a:srgbClr val="FF0000"/>
                </a:solidFill>
              </a:rPr>
              <a:t>PROGETTI CLASSI SPECIFICHE</a:t>
            </a:r>
            <a:br>
              <a:rPr lang="it-IT" sz="1600" b="1" dirty="0">
                <a:solidFill>
                  <a:srgbClr val="FF0000"/>
                </a:solidFill>
              </a:rPr>
            </a:br>
            <a:r>
              <a:rPr lang="it-IT" sz="1600" b="1" dirty="0"/>
              <a:t>PROGETTO PIU’ SODDISFACENTE: “Affettività” (38.76%)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INTERVENTO DIDATTICO PIU’ SODDISFACENTE: “Dalle radici alle piante” (32.58%)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La partecipazione ai concorsi risulta soddisfacente: 59.55%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PROGETTO MENO SODDISFACENTE: “</a:t>
            </a:r>
            <a:r>
              <a:rPr lang="it-IT" sz="1600" b="1" dirty="0" err="1"/>
              <a:t>Mentoring</a:t>
            </a:r>
            <a:r>
              <a:rPr lang="it-IT" sz="1600" b="1" dirty="0"/>
              <a:t>” (19.66%), 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INTERVENTO DIDATTICO MENO SODDISFACENTE: “Il bosco” (18.54%).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QUESTIONARI GENITORI</a:t>
            </a:r>
            <a:br>
              <a:rPr lang="it-IT" dirty="0" smtClean="0"/>
            </a:br>
            <a:r>
              <a:rPr lang="it-IT" dirty="0" smtClean="0"/>
              <a:t>Scuola primaria “De </a:t>
            </a:r>
            <a:r>
              <a:rPr lang="it-IT" dirty="0" err="1" smtClean="0"/>
              <a:t>Amicis</a:t>
            </a:r>
            <a:r>
              <a:rPr lang="it-IT" dirty="0" smtClean="0"/>
              <a:t>”</a:t>
            </a:r>
            <a:endParaRPr lang="it-IT" dirty="0"/>
          </a:p>
        </p:txBody>
      </p:sp>
      <p:pic>
        <p:nvPicPr>
          <p:cNvPr id="9" name="Segnaposto immagine 8" descr="G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66" b="-42366"/>
          <a:stretch>
            <a:fillRect/>
          </a:stretch>
        </p:blipFill>
        <p:spPr>
          <a:xfrm rot="21420000">
            <a:off x="299151" y="304998"/>
            <a:ext cx="3598455" cy="3334235"/>
          </a:xfrm>
          <a:prstGeom prst="rect">
            <a:avLst/>
          </a:prstGeom>
        </p:spPr>
      </p:pic>
      <p:pic>
        <p:nvPicPr>
          <p:cNvPr id="10" name="Segnaposto immagine 9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4614" b="4614"/>
          <a:stretch>
            <a:fillRect/>
          </a:stretch>
        </p:blipFill>
        <p:spPr>
          <a:xfrm rot="360000">
            <a:off x="4336485" y="223265"/>
            <a:ext cx="4432860" cy="3072384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Il questionario è stato somministrato tramite modalità on – line. La partecipazione è pari al 29% (67 risposte su 237).</a:t>
            </a:r>
          </a:p>
          <a:p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B1E5-6110-984D-99F5-D37FD4525252}" type="datetimeFigureOut">
              <a:rPr lang="it-IT" smtClean="0"/>
              <a:t>04/10/17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944B-3793-8B4A-B353-2022BFAE854D}" type="slidenum">
              <a:rPr lang="it-IT" smtClean="0"/>
              <a:t>208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31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C0C0C0"/>
                </a:solidFill>
              </a:rPr>
              <a:t/>
            </a:r>
            <a:br>
              <a:rPr lang="en-US" dirty="0">
                <a:solidFill>
                  <a:srgbClr val="C0C0C0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QUALITA’ DELLA SCUOLA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>1. </a:t>
            </a:r>
            <a:r>
              <a:rPr lang="en-US" dirty="0">
                <a:solidFill>
                  <a:srgbClr val="C0C0C0"/>
                </a:solidFill>
              </a:rPr>
              <a:t>E’ </a:t>
            </a:r>
            <a:r>
              <a:rPr lang="en-US" dirty="0" err="1">
                <a:solidFill>
                  <a:srgbClr val="C0C0C0"/>
                </a:solidFill>
              </a:rPr>
              <a:t>soddisfatto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dei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rapporti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che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suo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figlio</a:t>
            </a:r>
            <a:r>
              <a:rPr lang="en-US" dirty="0">
                <a:solidFill>
                  <a:srgbClr val="C0C0C0"/>
                </a:solidFill>
              </a:rPr>
              <a:t> ha </a:t>
            </a:r>
            <a:r>
              <a:rPr lang="en-US" dirty="0" err="1">
                <a:solidFill>
                  <a:srgbClr val="C0C0C0"/>
                </a:solidFill>
              </a:rPr>
              <a:t>instaurato</a:t>
            </a:r>
            <a:r>
              <a:rPr lang="en-US" dirty="0">
                <a:solidFill>
                  <a:srgbClr val="C0C0C0"/>
                </a:solidFill>
              </a:rPr>
              <a:t> con </a:t>
            </a:r>
            <a:r>
              <a:rPr lang="en-US" dirty="0" err="1">
                <a:solidFill>
                  <a:srgbClr val="C0C0C0"/>
                </a:solidFill>
              </a:rPr>
              <a:t>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compagni</a:t>
            </a:r>
            <a:r>
              <a:rPr lang="en-US" dirty="0">
                <a:solidFill>
                  <a:srgbClr val="C0C0C0"/>
                </a:solidFill>
              </a:rPr>
              <a:t>? 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19. 19.Sei soddisfatto/a della Dirigenza?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2. 2. E’ soddisfatto dei rapporti che suo figlio ha instaurato con gli insegnanti?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3. 3. Suo figlio si mostra interessato al lavoro scolastico?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4. È soddisfatto/a  dei valori educativi proposti in classe (solidarietà, rispetto, impegno...)?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5. 5. Come valuta l'attenzione alle difficoltà di apprendimento degli alunni da parte degli insegnanti?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6. 6. È soddisfatto/a della chiarezza nella valutazione degli elaborati da parte dei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7. 7. Valuta positivamente la pluralità dei progetti offerti?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8. 8. È soddisfatto dei livelli di apprendimento raggiunti da suo/a figlio/a?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4343400"/>
          </a:xfrm>
        </p:spPr>
        <p:txBody>
          <a:bodyPr/>
          <a:lstStyle/>
          <a:p>
            <a:r>
              <a:rPr lang="it-IT" sz="1600" b="1" dirty="0" smtClean="0"/>
              <a:t/>
            </a:r>
            <a:br>
              <a:rPr lang="it-IT" sz="1600" b="1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QUALITA’ DELLA SCUOLA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/>
              <a:t>VALUTAZIONE </a:t>
            </a:r>
            <a:r>
              <a:rPr lang="it-IT" sz="1600" b="1" dirty="0"/>
              <a:t>MEDIA positiva: il 91%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dirty="0"/>
              <a:t> </a:t>
            </a:r>
            <a:r>
              <a:rPr lang="it-IT" sz="1600" b="1" dirty="0" smtClean="0"/>
              <a:t>ASPETTI </a:t>
            </a:r>
            <a:r>
              <a:rPr lang="it-IT" sz="1600" b="1" dirty="0"/>
              <a:t>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</a:t>
            </a:r>
            <a:r>
              <a:rPr lang="it-IT" sz="1600" dirty="0" smtClean="0"/>
              <a:t>le 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RAPPORTO CON I COMPAGNI grado </a:t>
            </a:r>
            <a:r>
              <a:rPr lang="it-IT" sz="1600" dirty="0"/>
              <a:t>di soddisfazione pari al 95.52%</a:t>
            </a:r>
            <a:br>
              <a:rPr lang="it-IT" sz="1600" dirty="0"/>
            </a:br>
            <a:r>
              <a:rPr lang="it-IT" sz="1600" dirty="0"/>
              <a:t> </a:t>
            </a:r>
            <a:br>
              <a:rPr lang="it-IT" sz="1600" dirty="0"/>
            </a:br>
            <a:r>
              <a:rPr lang="it-IT" sz="1600" b="1" dirty="0"/>
              <a:t>ASPETTI 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/>
              <a:t/>
            </a:r>
            <a:br>
              <a:rPr lang="it-IT" sz="1600"/>
            </a:br>
            <a:r>
              <a:rPr lang="it-IT" sz="1600" smtClean="0"/>
              <a:t>ATTENZIONE ALLE DIFFICOLTA’ D’APPRENDIMENTO </a:t>
            </a:r>
            <a:r>
              <a:rPr lang="it-IT" sz="1600" dirty="0"/>
              <a:t>grado di soddisfazione pari al 83.58%</a:t>
            </a:r>
            <a:r>
              <a:rPr lang="it-IT" sz="1600"/>
              <a:t/>
            </a:r>
            <a:br>
              <a:rPr lang="it-IT" sz="1600"/>
            </a:br>
            <a:r>
              <a:rPr lang="it-IT" sz="1600" smtClean="0"/>
              <a:t/>
            </a:r>
            <a:br>
              <a:rPr lang="it-IT" sz="1600" smtClean="0"/>
            </a:br>
            <a:r>
              <a:rPr lang="it-IT" sz="1600" b="1" i="1"/>
              <a:t>I dati sono comunque positivi.</a:t>
            </a:r>
            <a:r>
              <a:rPr lang="it-IT" sz="1600"/>
              <a:t> </a:t>
            </a:r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9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RAPPORTI SCUOLA FAMIGLIA</a:t>
            </a: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>9</a:t>
            </a:r>
            <a:r>
              <a:rPr lang="en-US" sz="1200" dirty="0">
                <a:solidFill>
                  <a:srgbClr val="C0C0C0"/>
                </a:solidFill>
              </a:rPr>
              <a:t>. 1. </a:t>
            </a:r>
            <a:r>
              <a:rPr lang="en-US" sz="1200" dirty="0" err="1">
                <a:solidFill>
                  <a:srgbClr val="C0C0C0"/>
                </a:solidFill>
              </a:rPr>
              <a:t>È</a:t>
            </a:r>
            <a:r>
              <a:rPr lang="en-US" sz="1200" dirty="0">
                <a:solidFill>
                  <a:srgbClr val="C0C0C0"/>
                </a:solidFill>
              </a:rPr>
              <a:t>  </a:t>
            </a:r>
            <a:r>
              <a:rPr lang="en-US" sz="1200" dirty="0" err="1">
                <a:solidFill>
                  <a:srgbClr val="C0C0C0"/>
                </a:solidFill>
              </a:rPr>
              <a:t>soddisfatto</a:t>
            </a:r>
            <a:r>
              <a:rPr lang="en-US" sz="1200" dirty="0">
                <a:solidFill>
                  <a:srgbClr val="C0C0C0"/>
                </a:solidFill>
              </a:rPr>
              <a:t>/a </a:t>
            </a:r>
            <a:r>
              <a:rPr lang="en-US" sz="1200" dirty="0" err="1">
                <a:solidFill>
                  <a:srgbClr val="C0C0C0"/>
                </a:solidFill>
              </a:rPr>
              <a:t>dell'organizzazione</a:t>
            </a:r>
            <a:r>
              <a:rPr lang="en-US" sz="1200" dirty="0">
                <a:solidFill>
                  <a:srgbClr val="C0C0C0"/>
                </a:solidFill>
              </a:rPr>
              <a:t> e </a:t>
            </a:r>
            <a:r>
              <a:rPr lang="en-US" sz="1200" dirty="0" err="1">
                <a:solidFill>
                  <a:srgbClr val="C0C0C0"/>
                </a:solidFill>
              </a:rPr>
              <a:t>dell'efficacia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colloqui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individuali</a:t>
            </a:r>
            <a:r>
              <a:rPr lang="en-US" sz="1200" dirty="0">
                <a:solidFill>
                  <a:srgbClr val="C0C0C0"/>
                </a:solidFill>
              </a:rPr>
              <a:t> con </a:t>
            </a:r>
            <a:r>
              <a:rPr lang="en-US" sz="1200" dirty="0" err="1">
                <a:solidFill>
                  <a:srgbClr val="C0C0C0"/>
                </a:solidFill>
              </a:rPr>
              <a:t>gli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insegnanti</a:t>
            </a:r>
            <a:r>
              <a:rPr lang="en-US" sz="1200" dirty="0">
                <a:solidFill>
                  <a:srgbClr val="C0C0C0"/>
                </a:solidFill>
              </a:rPr>
              <a:t>?(tempi e </a:t>
            </a:r>
            <a:r>
              <a:rPr lang="en-US" sz="1200" dirty="0" err="1">
                <a:solidFill>
                  <a:srgbClr val="C0C0C0"/>
                </a:solidFill>
              </a:rPr>
              <a:t>orari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offerta</a:t>
            </a:r>
            <a:r>
              <a:rPr lang="en-US" sz="1200" dirty="0">
                <a:solidFill>
                  <a:srgbClr val="C0C0C0"/>
                </a:solidFill>
              </a:rPr>
              <a:t> di </a:t>
            </a:r>
            <a:r>
              <a:rPr lang="en-US" sz="1200" dirty="0" err="1">
                <a:solidFill>
                  <a:srgbClr val="C0C0C0"/>
                </a:solidFill>
              </a:rPr>
              <a:t>informazioni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sull'andamento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scolastico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possibilità</a:t>
            </a:r>
            <a:r>
              <a:rPr lang="en-US" sz="1200" dirty="0">
                <a:solidFill>
                  <a:srgbClr val="C0C0C0"/>
                </a:solidFill>
              </a:rPr>
              <a:t> di </a:t>
            </a:r>
            <a:r>
              <a:rPr lang="en-US" sz="1200" dirty="0" err="1">
                <a:solidFill>
                  <a:srgbClr val="C0C0C0"/>
                </a:solidFill>
              </a:rPr>
              <a:t>prendere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accordi</a:t>
            </a:r>
            <a:r>
              <a:rPr lang="en-US" sz="1200" dirty="0">
                <a:solidFill>
                  <a:srgbClr val="C0C0C0"/>
                </a:solidFill>
              </a:rPr>
              <a:t>)?  </a:t>
            </a:r>
            <a:r>
              <a:rPr lang="en-US" sz="120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10. 2. È soddisfatto/a del tempo dedicato dalla scuola agli incontri con i genitori (assemblee di classe, di interclasse)?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20. 20.Ritieni che le relazioni fra i colleghi siano di collaborazione rispetto alle scelte di lavoro e al conseguimento di finalità ed obiettivi?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11. 3. Valuta in modo funzionale e soddisfacente la comunicazione scuola - famiglia (libretti, rapporto valutazione on line, comunicazioni REGEL e sito web 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12. 4. È soddisfatto/a delle richieste della scuola nei confronti delle famiglie riguardo quote viaggi di istruzione, richieste di materiali, contributo volontario genitori?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13. 5. Come reputa la disponibilità dei docenti all'ascolto e alla collaborazione con la famiglia?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14. 6. Reputa che la scuola garantisca un'informazione completa e trasparente  (sito scolastico e REGEL)?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15. 7. Ha reputato positiva la disponibilità all'ascolto e al colloquio con la Dirigente?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pPr lvl="0"/>
            <a:r>
              <a:rPr lang="it-IT" dirty="0" smtClean="0"/>
              <a:t/>
            </a:r>
            <a:br>
              <a:rPr lang="it-IT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RAPPORTI SCUOLA FAMIGLIA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>
                <a:solidFill>
                  <a:srgbClr val="FF0000"/>
                </a:solidFill>
              </a:rPr>
              <a:t/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/>
              <a:t>VALUTAZIONE </a:t>
            </a:r>
            <a:r>
              <a:rPr lang="it-IT" sz="1600" b="1" dirty="0"/>
              <a:t>MEDIA positiva: il 79%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ASPETTI 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</a:t>
            </a:r>
            <a:r>
              <a:rPr lang="it-IT" sz="1600" dirty="0" smtClean="0"/>
              <a:t>le 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COMUNICAZIONI SCUOLA FAMIGLIA grado </a:t>
            </a:r>
            <a:r>
              <a:rPr lang="it-IT" sz="1600" dirty="0"/>
              <a:t>di soddisfazione pari al 95.52%</a:t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La </a:t>
            </a:r>
            <a:r>
              <a:rPr lang="it-IT" sz="1600" dirty="0"/>
              <a:t>percentuale di risposta alla domanda n° </a:t>
            </a:r>
            <a:r>
              <a:rPr lang="it-IT" sz="1600" dirty="0" smtClean="0"/>
              <a:t>15 </a:t>
            </a:r>
            <a:r>
              <a:rPr lang="it-IT" sz="1600" dirty="0"/>
              <a:t>risulta comunque un dato positivo (11.94</a:t>
            </a:r>
            <a:r>
              <a:rPr lang="it-IT" sz="1600" dirty="0" smtClean="0"/>
              <a:t>%) </a:t>
            </a:r>
            <a:r>
              <a:rPr lang="it-IT" sz="1600" dirty="0"/>
              <a:t>dato che l’82.09% non ha usufruito del colloquio con il Dirigente.</a:t>
            </a:r>
            <a:br>
              <a:rPr lang="it-IT" sz="1600" dirty="0"/>
            </a:br>
            <a:r>
              <a:rPr lang="it-IT" sz="1600" dirty="0"/>
              <a:t> </a:t>
            </a: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EFFICACIA COLLOQUI INDIVIDUALI </a:t>
            </a:r>
            <a:r>
              <a:rPr lang="it-IT" sz="1600" dirty="0"/>
              <a:t>grado di soddisfazione pari al 80.6%</a:t>
            </a:r>
            <a:br>
              <a:rPr lang="it-IT" sz="1600" dirty="0"/>
            </a:br>
            <a:r>
              <a:rPr lang="it-IT" sz="1600" i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i="1" dirty="0" smtClean="0"/>
              <a:t>I </a:t>
            </a:r>
            <a:r>
              <a:rPr lang="it-IT" sz="1600" b="1" i="1" dirty="0"/>
              <a:t>dati sono comunque positivi.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9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ORGANIZZAZIONE DELLA SCUOLA</a:t>
            </a:r>
            <a:r>
              <a:rPr lang="en-US" sz="1400" b="1" dirty="0">
                <a:solidFill>
                  <a:srgbClr val="000000"/>
                </a:solidFill>
              </a:rPr>
              <a:t/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/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000000"/>
                </a:solidFill>
              </a:rPr>
              <a:t/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/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>16</a:t>
            </a:r>
            <a:r>
              <a:rPr lang="en-US" sz="1200" dirty="0">
                <a:solidFill>
                  <a:srgbClr val="C0C0C0"/>
                </a:solidFill>
              </a:rPr>
              <a:t>. 1. </a:t>
            </a:r>
            <a:r>
              <a:rPr lang="en-US" sz="1200" dirty="0" err="1">
                <a:solidFill>
                  <a:srgbClr val="C0C0C0"/>
                </a:solidFill>
              </a:rPr>
              <a:t>È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soddisfatto</a:t>
            </a:r>
            <a:r>
              <a:rPr lang="en-US" sz="1200" dirty="0">
                <a:solidFill>
                  <a:srgbClr val="C0C0C0"/>
                </a:solidFill>
              </a:rPr>
              <a:t>/a </a:t>
            </a:r>
            <a:r>
              <a:rPr lang="en-US" sz="1200" dirty="0" err="1">
                <a:solidFill>
                  <a:srgbClr val="C0C0C0"/>
                </a:solidFill>
              </a:rPr>
              <a:t>della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distribuzione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dell'orario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settimanale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lezioni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comprese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quelle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pomeridiane</a:t>
            </a:r>
            <a:r>
              <a:rPr lang="en-US" sz="1200" dirty="0">
                <a:solidFill>
                  <a:srgbClr val="C0C0C0"/>
                </a:solidFill>
              </a:rPr>
              <a:t> (</a:t>
            </a:r>
            <a:r>
              <a:rPr lang="en-US" sz="1200" dirty="0" err="1">
                <a:solidFill>
                  <a:srgbClr val="C0C0C0"/>
                </a:solidFill>
              </a:rPr>
              <a:t>organizzazione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oraria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delle</a:t>
            </a:r>
            <a:r>
              <a:rPr lang="en-US" sz="1200" dirty="0">
                <a:solidFill>
                  <a:srgbClr val="C0C0C0"/>
                </a:solidFill>
              </a:rPr>
              <a:t> discipline)? </a:t>
            </a:r>
            <a:r>
              <a:rPr lang="en-US" sz="120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17. 2. Reputa equilibrata e soddisfacente la distribuzione della quantità di lavoro assegnata per casa (compiti scritti o studio)?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18. 3. È soddisfatto/a dell'attività curricolare proposta ed integrata dai laboratori con l'intervento di esperti?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19. 4. E' soddisfatto dell'organizzazione delle visite ed uscite didattiche in rapporto alla programmazione annuale?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21. 21. Le relazioni tra colleghi sono di reciproco rispetto nei rapporti umani?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20. 5. Valuta in modo soddisfacente la disponibilità e la cortesia dei collaboratori scolastici ( bidelli)?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21. 6. Valuta in modo soddisfacente la disponibilità e la cortesia del personale della segreteria?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22047927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22. 7. È soddisfatto della gestione dell’istituto da parte della dirigenza 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23. 8. È soddisfatto dell'ordine e della pulizia che trova nella scuola?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24. 9. Reputa la struttura scolastica complessivamente soddisfacente, adeguata e sicura alle attività offerte da questo istituto?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25. 10. E’ soddisfatto del servizio mensa? (qualità cibo, servizio del personale, mediazione della commissione mensa)?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4876800"/>
          </a:xfrm>
        </p:spPr>
        <p:txBody>
          <a:bodyPr/>
          <a:lstStyle/>
          <a:p>
            <a:pPr lvl="0"/>
            <a:r>
              <a:rPr lang="it-IT" sz="1600" b="1" dirty="0" smtClean="0">
                <a:solidFill>
                  <a:srgbClr val="FF0000"/>
                </a:solidFill>
              </a:rPr>
              <a:t>ORGANIZZAZIONE DELLA SCUOLA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VALUTAZIONE MEDIA positiva: l’80%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 smtClean="0"/>
              <a:t>ASPETTI </a:t>
            </a:r>
            <a:r>
              <a:rPr lang="it-IT" sz="1600" b="1" dirty="0"/>
              <a:t>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STRUTTURA SCOLASTICA SODDISFACENTE, ADEGUATA, SICIURA </a:t>
            </a:r>
            <a:r>
              <a:rPr lang="it-IT" sz="1600" dirty="0"/>
              <a:t>grado di soddisfazione pari al 94.03% </a:t>
            </a: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La </a:t>
            </a:r>
            <a:r>
              <a:rPr lang="it-IT" sz="1600" dirty="0"/>
              <a:t>percentuale di risposta alla domanda n° </a:t>
            </a:r>
            <a:r>
              <a:rPr lang="it-IT" sz="1600" dirty="0" smtClean="0"/>
              <a:t>21 risulta </a:t>
            </a:r>
            <a:r>
              <a:rPr lang="it-IT" sz="1600" dirty="0"/>
              <a:t>comunque un dato positivo (37.31%) dato che il 61.19% .</a:t>
            </a:r>
            <a:br>
              <a:rPr lang="it-IT" sz="1600" dirty="0"/>
            </a:br>
            <a:r>
              <a:rPr lang="it-IT" sz="1600" dirty="0"/>
              <a:t> </a:t>
            </a:r>
            <a:br>
              <a:rPr lang="it-IT" sz="1600" dirty="0"/>
            </a:br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</a:t>
            </a: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SERVIZIO MENSA </a:t>
            </a:r>
            <a:r>
              <a:rPr lang="it-IT" sz="1600" dirty="0"/>
              <a:t>grado di soddisfazione pari al 53.73%</a:t>
            </a:r>
            <a:br>
              <a:rPr lang="it-IT" sz="1600" dirty="0"/>
            </a:br>
            <a:r>
              <a:rPr lang="it-IT" sz="1600" i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4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26. TUTTE LE CLASSI - PROGETTO ANIMAZIONE ALLA LETTURA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97635827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27. TUTTE LE CLASSI - PROGETTO ANIMAZIONE ALLA LETTURA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28. TUTTE LE CLASSI - PROGETTO ARTE A SCUOLA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22. 22.L'istituto tiene conto dei bisogni formativi di ogni alunno  (disabili, stranieri, con BES, eccellenze...)?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01028662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29. TUTTE LE CLASSI - PROGETTO ARTE A SCUOLA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30. TUTTE LE CLASSI - PROGETTO EASY BASKET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31. TUTTE LE CLASSI - PROGETTO EASY BASKET 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32. TUTTE LE CLASSI - PROGETTO MUSICA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33. TUTTE LE CLASSI - PROGETTO MUSICA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34. TUTTE LE CLASSI - PROGETTO LIBRIAMOCI (settimana dal 24 al 29 ottobre 2016)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31556139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35. TUTTE LE CLASSI - PROGETTO LIBRIAMOCI (settimana dal 24 al 29 ottobre 2016)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36. TUTTE LE CLASSI - PROGETTO APRI GLI OCCHI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37. TUTTE LE CLASSI - PROGETTO APRI GLI OCCHI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38. TUTTE LE CLASSI-SETTIMANA DELLA SICUREZZA 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23. 23.Le relazioni tra i docenti, le famiglie e gli alunni sono di rispetto e collaborazione?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39. TUTTE LE CLASSI- SETTIMANA DELLA SICUREZZA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40. TUTTE LE CLASSI-CONVERSAZIONE MADRELINGUA INGLESE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41. TUTTE LE CLASSI- CONVERSAZIONE MADRELINGUA INGLESE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42. TUTTE LE CLASSI-PROGETTO FRUTTA NELLA SCUOLA 1) Valuta in modo soddisfacente  l'esperienza educativa della distribuzione di frutta nella scuola?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43. TUTTE LE CLASSI- PROGETTO FRUTTA NELLA SCUOLA 2) Ritiene utile riproporla il prossimo anno scolastico?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44. TUTTE LE CLASSI- GIORNATA DELLA CONSAPEVOLEZZA SULL'AUTISMO 1) Valuta in modo soddisfacente il ruolo di tale  giornata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45. TUTTE LE CLASSI- GIORNATA DELLA CONSAPEVOLEZZA SULL'AUTISMO 2) È soddisfatto delle informazioni ricevute (comunicazioni docenti e sito dell’istituto) in merito a tale giornata?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46. CLASSI 1°/2°/4°-PROGETTO HIP POP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47. CLASSI 1°/2°/4°- PROGETTO HIP POP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48. CLASSI 1°/2°-PROGETTO PSICOMOTRICITA'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01407498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24. 24.Tra il personale docente e ATA c'è rispetto e collaborazione?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20517671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49. CLASSI 1°/2°- PROGETTO PSICOMOTRICITA'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50. CLASSI 1°/2°/5°- PROGETTO E-TWINNING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5390127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51. CLASSI 1°/2°/5°- PROGETTO E-TWINNING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52. CLASSI 1°/5°- PROGETTO ACCOGLIENZA:INSIEME PER CRESCERE 1) Valuta in modo soddisfacente il ruolo di tale progetto per quanto riguarda l'esperienza educativa/didattica di suo/a  figlio/a?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53430674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53. CLASSI 1°/5°- PROGETTO ACCOGLIENZA:INSIEME PER CRESCERE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54. CLASSI 2°/3°/4°- INTERVENTO DIDATTICO ESPLORAZIONE SUL TERRITORIO 1) Valuta in modo soddisfacente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80975080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55. CLASSI 2°/3/4°- INTERVENTO DIDATTICO ESPLORAZIONE SUL TERRITORIO 2)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56. CLASSI 3°/4°/5°-PROGETTO ATLETICA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57. CLASSI 3°/4°/5°- PROGETTO ATLETICA 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58. CLASSI 3°/4°/5°- PROGETTO NATALE DELLO STRANIERO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25. 25.Sei soddisfatto del clima scolastico?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59. CLASSI 3°/4°/5°- PROGETTO NATALE DELLO STRANIERO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60. CLASSI 4°- INTERVENTO DIDATTICO LEGALITA' GUARDIA DI FINANZA 1) Valuta in modo soddisfacente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5092139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61. CLASSI 4°- INTERVENTO LEGALITA' GUARDIA DI FINANZA 2)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62. CLASSI 4°/5°- PROGETTO CONOSCENZA DI SE', AFFETTIVITA', SESSUALITA'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3582534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63. CLASSI 4°/5°- PROGETTO CONOSCENZA DI SE', AFFETTIVITA', SESSUALITA'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4685227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64. CLASSI 5°- PROGETTO 112: CHIAMATA D'EMERGENZA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08571561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65. CLASSI 5°- PROGETTO 112: CHIAMATA D'EMERGENZA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66. CLASSI 5°- PROGETTO PROGRAMMARE UN GIOCO DA RAGAZZI (CODING)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7468127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67. CLASSI 5°- PROGRAMMARE UN GIOCO DA RAGAZZI (CODING)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68. CLASSI 5°- CONCORSO "STELLINA DREAM" 1) Valuta in modo soddisfacente l'esperienza educativa/didattica di suo/a  figlio/a?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74984787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26. 26.I locali della scuola sono accoglienti e puliti?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2841779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69. CLASSI 5°- CONCORSO "VORREI UNA LEGGE CHE" 1) Valuta in modo soddisfacente l'esperienza educativa/didattica di suo/a  figlio/a?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70. CLASSI 1°/2°- PROGETTO GINNASTICA RITMICA 1)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71. CLASSI 1°/2°- PROGETTO GINNASTICA RITMICA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intervistati:67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solidFill>
                  <a:srgbClr val="FF0000"/>
                </a:solidFill>
              </a:rPr>
              <a:t>PROGETTI SVOLTI IN TUTTE LE CLASSI</a:t>
            </a:r>
            <a:br>
              <a:rPr lang="it-IT" sz="1600" b="1" dirty="0">
                <a:solidFill>
                  <a:srgbClr val="FF0000"/>
                </a:solidFill>
              </a:rPr>
            </a:br>
            <a:r>
              <a:rPr lang="it-IT" sz="1600" b="1" dirty="0" smtClean="0">
                <a:solidFill>
                  <a:srgbClr val="FF0000"/>
                </a:solidFill>
              </a:rPr>
              <a:t/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/>
              <a:t>PROGETTI PIU’ SODDISFACENTI: “Giornata sulla consapevolezza dell’autismo” (90.29%), “Libriamoci” (83.83%), “Frutta nella scuola” (85.07%, l’83.58% ritiene utile riproporlo per il prossimo anno scolastico)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PROGETTO MENO SODDISFACENTE: “Apri gli occhi” (58.95%). 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solidFill>
                  <a:srgbClr val="FF0000"/>
                </a:solidFill>
              </a:rPr>
              <a:t>PROGETTI CLASSI SPECIFICHE</a:t>
            </a:r>
            <a:br>
              <a:rPr lang="it-IT" sz="1600" b="1" dirty="0">
                <a:solidFill>
                  <a:srgbClr val="FF0000"/>
                </a:solidFill>
              </a:rPr>
            </a:br>
            <a:r>
              <a:rPr lang="it-IT" sz="1600" b="1" dirty="0" smtClean="0">
                <a:solidFill>
                  <a:srgbClr val="FF0000"/>
                </a:solidFill>
              </a:rPr>
              <a:t/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/>
              <a:t>PROGETTI PIU’ SODDISFACENTI: “Atletica” (58.21%), “Il natale dello straniero” (50%)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PROGETTO MENO SODDISFACENTE: “Ritmica” (22.39%).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 smtClean="0">
                <a:solidFill>
                  <a:srgbClr val="FF0000"/>
                </a:solidFill>
              </a:rPr>
              <a:t/>
            </a:r>
            <a:br>
              <a:rPr lang="it-IT" sz="1600" b="1" dirty="0" smtClean="0">
                <a:solidFill>
                  <a:srgbClr val="FF0000"/>
                </a:solidFill>
              </a:rPr>
            </a:br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8669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QUESTIONARI GENITORI</a:t>
            </a:r>
            <a:br>
              <a:rPr lang="it-IT" dirty="0" smtClean="0"/>
            </a:br>
            <a:r>
              <a:rPr lang="it-IT" sz="2800" dirty="0" smtClean="0"/>
              <a:t>Scuola secondaria di primo grado “A. Volta”</a:t>
            </a:r>
            <a:endParaRPr lang="it-IT" sz="2800" dirty="0"/>
          </a:p>
        </p:txBody>
      </p:sp>
      <p:pic>
        <p:nvPicPr>
          <p:cNvPr id="10" name="Segnaposto immagine 9" descr="G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66" b="-42366"/>
          <a:stretch>
            <a:fillRect/>
          </a:stretch>
        </p:blipFill>
        <p:spPr>
          <a:xfrm rot="21420000">
            <a:off x="299151" y="304998"/>
            <a:ext cx="3598455" cy="3334235"/>
          </a:xfrm>
          <a:prstGeom prst="rect">
            <a:avLst/>
          </a:prstGeom>
        </p:spPr>
      </p:pic>
      <p:pic>
        <p:nvPicPr>
          <p:cNvPr id="9" name="Segnaposto immagine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2045" r="2045"/>
          <a:stretch>
            <a:fillRect/>
          </a:stretch>
        </p:blipFill>
        <p:spPr>
          <a:xfrm rot="360000">
            <a:off x="4336486" y="507668"/>
            <a:ext cx="4432860" cy="3072384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Il questionario è stato somministrato tramite modalità on – line. La partecipazione è pari al 37% (57 risposte su 154).</a:t>
            </a:r>
          </a:p>
          <a:p>
            <a:r>
              <a:rPr lang="it-IT" b="1" dirty="0"/>
              <a:t> </a:t>
            </a:r>
            <a:endParaRPr lang="it-IT" dirty="0"/>
          </a:p>
          <a:p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944B-3793-8B4A-B353-2022BFAE854D}" type="slidenum">
              <a:rPr lang="it-IT" smtClean="0"/>
              <a:t>284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33715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C0C0"/>
                </a:solidFill>
              </a:rPr>
              <a:t/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dirty="0">
                <a:solidFill>
                  <a:srgbClr val="C0C0C0"/>
                </a:solidFill>
              </a:rPr>
              <a:t/>
            </a:r>
            <a:br>
              <a:rPr lang="en-US" dirty="0">
                <a:solidFill>
                  <a:srgbClr val="C0C0C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QUALITA’ DELLA SCUOLA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>1</a:t>
            </a:r>
            <a:r>
              <a:rPr lang="en-US" dirty="0">
                <a:solidFill>
                  <a:srgbClr val="C0C0C0"/>
                </a:solidFill>
              </a:rPr>
              <a:t>. E’ </a:t>
            </a:r>
            <a:r>
              <a:rPr lang="en-US" dirty="0" err="1">
                <a:solidFill>
                  <a:srgbClr val="C0C0C0"/>
                </a:solidFill>
              </a:rPr>
              <a:t>soddisfatto</a:t>
            </a:r>
            <a:r>
              <a:rPr lang="en-US" dirty="0">
                <a:solidFill>
                  <a:srgbClr val="C0C0C0"/>
                </a:solidFill>
              </a:rPr>
              <a:t>/a </a:t>
            </a:r>
            <a:r>
              <a:rPr lang="en-US" dirty="0" err="1">
                <a:solidFill>
                  <a:srgbClr val="C0C0C0"/>
                </a:solidFill>
              </a:rPr>
              <a:t>dei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rapporti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che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suo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figlio</a:t>
            </a:r>
            <a:r>
              <a:rPr lang="en-US" dirty="0">
                <a:solidFill>
                  <a:srgbClr val="C0C0C0"/>
                </a:solidFill>
              </a:rPr>
              <a:t> ha </a:t>
            </a:r>
            <a:r>
              <a:rPr lang="en-US" dirty="0" err="1">
                <a:solidFill>
                  <a:srgbClr val="C0C0C0"/>
                </a:solidFill>
              </a:rPr>
              <a:t>instaurato</a:t>
            </a:r>
            <a:r>
              <a:rPr lang="en-US" dirty="0">
                <a:solidFill>
                  <a:srgbClr val="C0C0C0"/>
                </a:solidFill>
              </a:rPr>
              <a:t> con </a:t>
            </a:r>
            <a:r>
              <a:rPr lang="en-US" dirty="0" err="1">
                <a:solidFill>
                  <a:srgbClr val="C0C0C0"/>
                </a:solidFill>
              </a:rPr>
              <a:t>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compagni</a:t>
            </a:r>
            <a:r>
              <a:rPr lang="en-US" dirty="0">
                <a:solidFill>
                  <a:srgbClr val="C0C0C0"/>
                </a:solidFill>
              </a:rPr>
              <a:t>? 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2. E’ soddisfatto dei rapporti che suo figlio ha instaurato con gli insegnanti?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26858898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3. Suo figlio si mostra interessato al lavoro scolastico?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È soddisfatto dei valori educativi proposti in classe (solidarietà, rispetto, impegno...)?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5. Come valuta l'attenzione alle difficoltà di apprendimento degli alunni da parte degli insegnanti?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27. 27.Le attrezzature tecnologiche sono adeguate alle necessità didattiche?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6. È soddisfatto della chiarezza nella valutazione degli elaborati da parte dei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7. Valuta positivamente la pluralità dei progetti offerti?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8. È soddisfatto dei livelli di apprendimento raggiunti da suo/a figlio/a?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4343400"/>
          </a:xfrm>
        </p:spPr>
        <p:txBody>
          <a:bodyPr/>
          <a:lstStyle/>
          <a:p>
            <a:r>
              <a:rPr lang="it-IT" sz="1600" b="1" dirty="0" smtClean="0"/>
              <a:t/>
            </a:r>
            <a:br>
              <a:rPr lang="it-IT" sz="1600" b="1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QUALITA’ DELLA SCUOLA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 smtClean="0"/>
              <a:t>VALUTAZIONE </a:t>
            </a:r>
            <a:r>
              <a:rPr lang="it-IT" sz="1600" b="1" dirty="0"/>
              <a:t>MEDIA positiva: l’88%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b="1" dirty="0" smtClean="0"/>
              <a:t>ASPETTI </a:t>
            </a:r>
            <a:r>
              <a:rPr lang="it-IT" sz="1600" b="1" dirty="0"/>
              <a:t>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Gli </a:t>
            </a:r>
            <a:r>
              <a:rPr lang="it-IT" sz="1600" dirty="0"/>
              <a:t>aspetti più soddisfacenti derivanti dalla somma delle risposte “abbastanza” e “molto” riguardano </a:t>
            </a:r>
            <a:r>
              <a:rPr lang="it-IT" sz="1600" dirty="0" smtClean="0"/>
              <a:t>le 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RAPPORTO CON INSEGNANTI </a:t>
            </a:r>
            <a:r>
              <a:rPr lang="it-IT" sz="1600" dirty="0"/>
              <a:t>grado di soddisfazione pari al 94.74%  </a:t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PLURALITA’ PROGETTI OFFERTI grado </a:t>
            </a:r>
            <a:r>
              <a:rPr lang="it-IT" sz="1600" dirty="0"/>
              <a:t>di soddisfazione pari al 84.21%</a:t>
            </a:r>
            <a:br>
              <a:rPr lang="it-IT" sz="1600" dirty="0"/>
            </a:br>
            <a:r>
              <a:rPr lang="it-IT" sz="1600" dirty="0" smtClean="0"/>
              <a:t>LIVELLI D’APPRENDIMENTO </a:t>
            </a:r>
            <a:r>
              <a:rPr lang="it-IT" sz="1600" dirty="0"/>
              <a:t>grado di soddisfazione pari al 84.21%</a:t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i="1" dirty="0" smtClean="0"/>
              <a:t>I </a:t>
            </a:r>
            <a:r>
              <a:rPr lang="it-IT" sz="1600" b="1" i="1" dirty="0"/>
              <a:t>dati sono comunque positivi.</a:t>
            </a:r>
            <a:r>
              <a:rPr lang="it-IT" sz="1600" dirty="0"/>
              <a:t>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293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0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RAPPORTI SCUOLA FAMIGLIA</a:t>
            </a: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>9</a:t>
            </a:r>
            <a:r>
              <a:rPr lang="en-US" sz="1200" dirty="0">
                <a:solidFill>
                  <a:srgbClr val="C0C0C0"/>
                </a:solidFill>
              </a:rPr>
              <a:t>. </a:t>
            </a:r>
            <a:r>
              <a:rPr lang="en-US" sz="1200" dirty="0" err="1">
                <a:solidFill>
                  <a:srgbClr val="C0C0C0"/>
                </a:solidFill>
              </a:rPr>
              <a:t>È</a:t>
            </a:r>
            <a:r>
              <a:rPr lang="en-US" sz="1200" dirty="0">
                <a:solidFill>
                  <a:srgbClr val="C0C0C0"/>
                </a:solidFill>
              </a:rPr>
              <a:t>  </a:t>
            </a:r>
            <a:r>
              <a:rPr lang="en-US" sz="1200" dirty="0" err="1">
                <a:solidFill>
                  <a:srgbClr val="C0C0C0"/>
                </a:solidFill>
              </a:rPr>
              <a:t>soddisfatto</a:t>
            </a:r>
            <a:r>
              <a:rPr lang="en-US" sz="1200" dirty="0">
                <a:solidFill>
                  <a:srgbClr val="C0C0C0"/>
                </a:solidFill>
              </a:rPr>
              <a:t>/a </a:t>
            </a:r>
            <a:r>
              <a:rPr lang="en-US" sz="1200" dirty="0" err="1">
                <a:solidFill>
                  <a:srgbClr val="C0C0C0"/>
                </a:solidFill>
              </a:rPr>
              <a:t>dell'organizzazione</a:t>
            </a:r>
            <a:r>
              <a:rPr lang="en-US" sz="1200" dirty="0">
                <a:solidFill>
                  <a:srgbClr val="C0C0C0"/>
                </a:solidFill>
              </a:rPr>
              <a:t> e </a:t>
            </a:r>
            <a:r>
              <a:rPr lang="en-US" sz="1200" dirty="0" err="1">
                <a:solidFill>
                  <a:srgbClr val="C0C0C0"/>
                </a:solidFill>
              </a:rPr>
              <a:t>dell'efficacia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colloqui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individuali</a:t>
            </a:r>
            <a:r>
              <a:rPr lang="en-US" sz="1200" dirty="0">
                <a:solidFill>
                  <a:srgbClr val="C0C0C0"/>
                </a:solidFill>
              </a:rPr>
              <a:t> con </a:t>
            </a:r>
            <a:r>
              <a:rPr lang="en-US" sz="1200" dirty="0" err="1">
                <a:solidFill>
                  <a:srgbClr val="C0C0C0"/>
                </a:solidFill>
              </a:rPr>
              <a:t>gli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insegnanti</a:t>
            </a:r>
            <a:r>
              <a:rPr lang="en-US" sz="1200" dirty="0">
                <a:solidFill>
                  <a:srgbClr val="C0C0C0"/>
                </a:solidFill>
              </a:rPr>
              <a:t> (tempi e </a:t>
            </a:r>
            <a:r>
              <a:rPr lang="en-US" sz="1200" dirty="0" err="1">
                <a:solidFill>
                  <a:srgbClr val="C0C0C0"/>
                </a:solidFill>
              </a:rPr>
              <a:t>orari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offerta</a:t>
            </a:r>
            <a:r>
              <a:rPr lang="en-US" sz="1200" dirty="0">
                <a:solidFill>
                  <a:srgbClr val="C0C0C0"/>
                </a:solidFill>
              </a:rPr>
              <a:t> di </a:t>
            </a:r>
            <a:r>
              <a:rPr lang="en-US" sz="1200" dirty="0" err="1">
                <a:solidFill>
                  <a:srgbClr val="C0C0C0"/>
                </a:solidFill>
              </a:rPr>
              <a:t>informazioni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sull'andamento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scolastico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possibilità</a:t>
            </a:r>
            <a:r>
              <a:rPr lang="en-US" sz="1200" dirty="0">
                <a:solidFill>
                  <a:srgbClr val="C0C0C0"/>
                </a:solidFill>
              </a:rPr>
              <a:t> di </a:t>
            </a:r>
            <a:r>
              <a:rPr lang="en-US" sz="1200" dirty="0" err="1">
                <a:solidFill>
                  <a:srgbClr val="C0C0C0"/>
                </a:solidFill>
              </a:rPr>
              <a:t>prendere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accordi</a:t>
            </a:r>
            <a:r>
              <a:rPr lang="en-US" sz="1200" dirty="0">
                <a:solidFill>
                  <a:srgbClr val="C0C0C0"/>
                </a:solidFill>
              </a:rPr>
              <a:t>)?  </a:t>
            </a:r>
            <a:r>
              <a:rPr lang="en-US" sz="120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10. È soddisfatto/a del tempo dedicato dalla scuola agli incontri con i genitori (assemblee di classe, colloqui, consigli di classe)?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11. Valuta in modo funzionale e soddisfacente la comunicazione scuola - famiglia (libretti, rapporto valutazione on line, comunicazioni REGEL e sito web 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12. È soddisfatto/a delle richieste della scuola nei confronti delle famiglie riguardo quote viaggi di istruzione, richieste di materiali, contributo volontario genitori?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13. Come reputa la disponibilità dei docenti all'ascolto e alla collaborazione con la famiglia?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14. Reputa che la scuola garantisca un'informazione completa e trasparente  (sito scolastico e REGEL)?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1. 1. La Dirigenza comunica in maniera efficace gli obiettivi strategici che la scuola si è data?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28. 28.Pensi che siano rispettate le norme di sicurezza e di prevenzione degli infortuni all'interno dell'Istituto 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05628381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15. Ha reputato positiva la disponibilità all'ascolto e al colloquio con la Dirigente?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33244954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RAPPORTI SCUOLA FAMIGLIA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>
                <a:solidFill>
                  <a:srgbClr val="FF0000"/>
                </a:solidFill>
              </a:rPr>
              <a:t/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/>
              <a:t>VALUTAZIONE MEDIA positiva: il 76%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b="1" dirty="0" smtClean="0"/>
              <a:t>ASPETTI </a:t>
            </a:r>
            <a:r>
              <a:rPr lang="it-IT" sz="1600" b="1" dirty="0"/>
              <a:t>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</a:t>
            </a:r>
            <a:r>
              <a:rPr lang="it-IT" sz="1600" dirty="0" smtClean="0"/>
              <a:t>le 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DISPONIBILITA’ ASCOLTO DOCENTI E COLLABORAZIONE CON LA FAMIGLIA grado </a:t>
            </a:r>
            <a:r>
              <a:rPr lang="it-IT" sz="1600" dirty="0"/>
              <a:t>di soddisfazione pari al 92.98</a:t>
            </a:r>
            <a:r>
              <a:rPr lang="it-IT" sz="1600" dirty="0" smtClean="0"/>
              <a:t>%</a:t>
            </a:r>
            <a:br>
              <a:rPr lang="it-IT" sz="1600" dirty="0" smtClean="0"/>
            </a:br>
            <a:r>
              <a:rPr lang="it-IT" sz="1600" dirty="0" smtClean="0"/>
              <a:t> La </a:t>
            </a:r>
            <a:r>
              <a:rPr lang="it-IT" sz="1600" dirty="0"/>
              <a:t>percentuale di risposta alla domanda n° </a:t>
            </a:r>
            <a:r>
              <a:rPr lang="it-IT" sz="1600" dirty="0" smtClean="0"/>
              <a:t>15 </a:t>
            </a:r>
            <a:r>
              <a:rPr lang="it-IT" sz="1600" dirty="0"/>
              <a:t>risulta comunque un dato positivo </a:t>
            </a:r>
            <a:r>
              <a:rPr lang="it-IT" sz="1600" dirty="0" smtClean="0"/>
              <a:t>(</a:t>
            </a:r>
            <a:r>
              <a:rPr lang="it-IT" sz="1600" dirty="0"/>
              <a:t>14.04%) dato che l’82.46% non ha usufruito del colloquio con il Dirigente.</a:t>
            </a:r>
            <a:br>
              <a:rPr lang="it-IT" sz="1600" dirty="0"/>
            </a:br>
            <a:r>
              <a:rPr lang="it-IT" sz="1600" dirty="0"/>
              <a:t> </a:t>
            </a: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EFFICACIA COLLOQUI INDIVIDUALI grado </a:t>
            </a:r>
            <a:r>
              <a:rPr lang="it-IT" sz="1600" dirty="0"/>
              <a:t>di soddisfazione pari al 77.2% </a:t>
            </a:r>
            <a:r>
              <a:rPr lang="it-IT" sz="1600" i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i="1" dirty="0" smtClean="0"/>
              <a:t>I </a:t>
            </a:r>
            <a:r>
              <a:rPr lang="it-IT" sz="1600" b="1" i="1" dirty="0"/>
              <a:t>dati sono comunque positivi.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3692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ORGANIZZAZIONE DELLA SCUOLA</a:t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/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000000"/>
                </a:solidFill>
              </a:rPr>
              <a:t/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>16</a:t>
            </a:r>
            <a:r>
              <a:rPr lang="en-US" sz="1200" dirty="0">
                <a:solidFill>
                  <a:srgbClr val="C0C0C0"/>
                </a:solidFill>
              </a:rPr>
              <a:t>. </a:t>
            </a:r>
            <a:r>
              <a:rPr lang="en-US" sz="1200" dirty="0" err="1">
                <a:solidFill>
                  <a:srgbClr val="C0C0C0"/>
                </a:solidFill>
              </a:rPr>
              <a:t>È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soddisfatto</a:t>
            </a:r>
            <a:r>
              <a:rPr lang="en-US" sz="1200" dirty="0">
                <a:solidFill>
                  <a:srgbClr val="C0C0C0"/>
                </a:solidFill>
              </a:rPr>
              <a:t>/a </a:t>
            </a:r>
            <a:r>
              <a:rPr lang="en-US" sz="1200" dirty="0" err="1">
                <a:solidFill>
                  <a:srgbClr val="C0C0C0"/>
                </a:solidFill>
              </a:rPr>
              <a:t>della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distribuzione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dell'orario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settimanale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lezioni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comprese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quelle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pomeridiane</a:t>
            </a:r>
            <a:r>
              <a:rPr lang="en-US" sz="1200" dirty="0">
                <a:solidFill>
                  <a:srgbClr val="C0C0C0"/>
                </a:solidFill>
              </a:rPr>
              <a:t> (</a:t>
            </a:r>
            <a:r>
              <a:rPr lang="en-US" sz="1200" dirty="0" err="1">
                <a:solidFill>
                  <a:srgbClr val="C0C0C0"/>
                </a:solidFill>
              </a:rPr>
              <a:t>organizzazione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oraria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delle</a:t>
            </a:r>
            <a:r>
              <a:rPr lang="en-US" sz="1200" dirty="0">
                <a:solidFill>
                  <a:srgbClr val="C0C0C0"/>
                </a:solidFill>
              </a:rPr>
              <a:t> discipline/</a:t>
            </a:r>
            <a:r>
              <a:rPr lang="en-US" sz="1200" dirty="0" err="1">
                <a:solidFill>
                  <a:srgbClr val="C0C0C0"/>
                </a:solidFill>
              </a:rPr>
              <a:t>progetti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scuola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dell'infanzia</a:t>
            </a:r>
            <a:r>
              <a:rPr lang="en-US" sz="1200" dirty="0">
                <a:solidFill>
                  <a:srgbClr val="C0C0C0"/>
                </a:solidFill>
              </a:rPr>
              <a:t>)? </a:t>
            </a:r>
            <a:r>
              <a:rPr lang="en-US" sz="120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17. Reputa equilibrata e soddisfacente la distribuzione della quantità di lavoro assegnata per casa (compiti scritti o studio)?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18. È soddisfatto/a dell'attività curricolare proposta ed integrata dai laboratori con l'intervento di esperti?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19. E' soddisfatto dell'organizzazione delle visite ed uscite didattiche in rapporto alla programmazione annuale?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14522025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20. Valuta in modo soddisfacente la disponibilità e la cortesia dei collaboratori scolastici ( bidelli)?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51466953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21. Valuta in modo soddisfacente la disponibilità e la cortesia del personale della segreteria?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64566457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22. È soddisfatto della gestione dell’istituto da parte della dirigenza?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54308317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23. È soddisfatto dell'ordine e della pulizia che trova nella scuola?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29. 29.Ritieni di aver ricevuto informazioni pertinenti riguardo la sicurezza sul posto di lavoro e sulle attrezzature a disposizione?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24. Reputa la struttura scolastica complessivamente soddisfacente, adeguata e sicura alle attività offerte da questo istituto?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4876800"/>
          </a:xfrm>
        </p:spPr>
        <p:txBody>
          <a:bodyPr/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ORGANIZZAZIONE DELLA SCUOLA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VALUTAZIONE MEDIA positiva: il 95%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più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DISPONIBILITA’ E CORTESIA BIDELLI  grado </a:t>
            </a:r>
            <a:r>
              <a:rPr lang="it-IT" sz="1600" dirty="0"/>
              <a:t>di soddisfazione pari al 96.49</a:t>
            </a:r>
            <a:r>
              <a:rPr lang="it-IT" sz="1600" dirty="0" smtClean="0"/>
              <a:t>%</a:t>
            </a:r>
            <a:br>
              <a:rPr lang="it-IT" sz="1600" dirty="0" smtClean="0"/>
            </a:br>
            <a:r>
              <a:rPr lang="it-IT" sz="1600" dirty="0" smtClean="0"/>
              <a:t> La </a:t>
            </a:r>
            <a:r>
              <a:rPr lang="it-IT" sz="1600" dirty="0"/>
              <a:t>percentuale di risposta alla domanda n° </a:t>
            </a:r>
            <a:r>
              <a:rPr lang="it-IT" sz="1600" dirty="0" smtClean="0"/>
              <a:t>21 risulta </a:t>
            </a:r>
            <a:r>
              <a:rPr lang="it-IT" sz="1600" dirty="0"/>
              <a:t>comunque un dato </a:t>
            </a:r>
            <a:r>
              <a:rPr lang="it-IT" sz="1600" dirty="0" smtClean="0"/>
              <a:t>positivo </a:t>
            </a:r>
            <a:r>
              <a:rPr lang="it-IT" sz="1600" dirty="0"/>
              <a:t>(35.09%) dato che il 64.91% non ha mai contattato gli uffici di segreteria.</a:t>
            </a:r>
            <a:br>
              <a:rPr lang="it-IT" sz="1600" dirty="0"/>
            </a:br>
            <a:r>
              <a:rPr lang="it-IT" sz="1600" dirty="0"/>
              <a:t> </a:t>
            </a:r>
            <a:br>
              <a:rPr lang="it-IT" sz="1600" dirty="0"/>
            </a:br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</a:t>
            </a: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QUANTITA’ DI LAVORO A CASA grado </a:t>
            </a:r>
            <a:r>
              <a:rPr lang="it-IT" sz="1600" dirty="0"/>
              <a:t>di soddisfazione pari al 77.19% </a:t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dirty="0" smtClean="0"/>
              <a:t>I DATI SONO COMUNQUE POSITIVI.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311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67659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25. TUTTE LE CLASSI - PROGETTO PROMOZIONE ALLA LETTURA CON RAPPRESENTAZIONE TEATRALE "COSE NOSTRE" : Valuta in modo soddisfacente il ruolo del progetto per quanto riguarda l'esperienza educativa/didattica di suo/a  figlio/a? 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19748433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26. TUTTE LE CLASSI - PROGETTO PROMOZIONE ALLA LETTURA CON RAPPRESENTAZIONE TEATRALE "COSE NOSTRE": È soddisfatto delle informazioni ricevute (comunicazioni docenti e sito dell’istituto) in merito al progetto 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27. TUTTE LE CLASSI - PROGETTO SPORTELLO PSICOLOGICO: Valuta in modo soddisfacente il ruolo di tale progetto  per quanto riguarda l'esperienza  educativa/didattica di suo/a  figlio/a? 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350302994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28. TUTTE LE CLASSI - PROGETTO SPORTELLO PSICOLOGICO: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29. TUTTE LE CLASSI - PROGETTO LIFE SKILLS TRAINING: Valuta in modo soddisfacente il ruolo di tale progetto per quanto riguarda l'esperienza educativa/didattica di suo/a  figlio/a? 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30. TUTTE LE CLASSI - PROGETTO LIFE SKILLS TRAINING: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31. TUTTE LE CLASSI - PROGETTO MADRELINGUA INGLESE: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19538939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32. TUTTE LE CLASSI - PROGETTO MADRELINGUA INGLESE: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656054664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30. 30.Ritieni utili per il tuo lavoro le attività di formazione e/o aggiornamento?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06106870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33. TUTTE LE CLASSI - PROGETTO MADRELINGUA FRANCESE: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0272161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34. TUTTE LE CLASSI - PROGETTO MADRELINGUA FRANCESE: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35. TUTTE LE CLASSI - PROGETTO CONSIGLIO COMUNALE DEI RAGAZZI: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36. TUTTE LE CLASSI - PROGETTO CONSIGLIO COMUNALE DEI RAGAZZI: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37. CLASSI PRIME - PROGETTO "LE VIE AZZURRE": Valuta in modo soddisfacente il ruolo di tale progetto per quanto riguarda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124005804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38. CLASSI PRIME - PROGETTO "LE VIE AZZURRE":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39. CLASSI TERZE - PROGETTO "LIKE ROLLING STONES":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6902545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40. CLASSI TERZE - PROGETTO "LIKE ROLLING STONES":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11628530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41. CLASSI TERZE - PROGETTO "E-TWINNING: WE ARE A GREEN SCHOOL": Valuta in modo soddisfacente il ruolo di tale progetto per quanto riguarda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42. CLASSI TERZE - PROGETTO "E-TWINNING: WE ARE A GREEN SCHOOL":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31. 31.Ti senti sostenuto/a e stimolato a proporre iniziative?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43. CLASSI TERZE - PROGETTO "IL NATALE DELLO STRANIERO":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44. CLASSI TERZE - PROGETTO "IL NATALE DELLO STRANIERO":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181335127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45. CLASSI TERZE - PROGETTO "CERTIFICAZIONE KET" (extrascolastico): Valuta in modo soddisfacente il ruolo di tale progetto per quanto riguarda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46. CLASSI TERZE - PROGETTO "CERTIFICAZIONE KET" (extrascolastico):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83381334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47. CLASSI TERZE - PROGETTO "CERTIFICAZIONE DELF" (extrascolastico): Valuta in modo soddisfacente il ruolo di tale progetto per quanto riguarda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6803235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48. CLASSI TERZE - PROGETTO "CERTIFICAZIONE DELF" (extrascolastico):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03060164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49. CLASSI TERZE - PROGETTO "I RAGAZZI RICORDANO LA SHOAH": Valuta in modo soddisfacente il ruolo di tale progetto per quanto riguarda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6112279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50. CLASSI TERZE - PROGETTO "I RAGAZZI RICORDANO LA SHOAH":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54291525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51. CLASSI TERZE - PROGETTO LEGALITA' "LUNGA E' LA NOTTE...":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8641550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52. CLASSI TERZE - PROGETTO LEGALITA' "LUNGA E' LA NOTTE...":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32. 32.L'istituto sostiene i bisogni formativi degli insegnanti?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28035723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53. CLASSI SECONDE E TERZE - PROGETTO V.Ol.O (VALLE OLONA ORIENTAMENTO) -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54. CLASSI SECONDE E TERZE - PROGETTO V.Ol.O (VALLE OLONA ORIENTAMENTO): È soddisfatto  delle  informazioni ricevute(comunicazioni  docenti  e  sito  dell’istituto)  in merito a tale progetto?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55. TUTTE LE CLASSI - PROGETTO "PREVENZIONE DEL CYBERBULLISMO / DIPENDENZE DAI SOCIAL NETWORK E VIDEO-GIOCHI": Valuta in modo soddisfacente il ruolo di tale progetto per quanto riguarda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56. TUTTE LE CLASSI - PROGETTO "PREVENZIONE DEL CYBERBULLISMO / DIPENDENZE DAI SOCIAL NETWORK E VIDEO-GIOCHI":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57. CLASSI SECONDE E TERZE - PROGETTO "CONOSCENZA DI SE', AFFETTIVITA', SESSUALITA' E RELAZIONE": Valuta in modo soddisfacente il ruolo di tale progetto per quanto riguarda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58. CLASSI SECONDE E TERZE - PROGETTO "CONOSCENZA DI SE', AFFETTIVITA', SESSUALITA' E RELAZIONE":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59. CLASSI TERZE - INTERVENTO DIDATTICO "EFFETTI DELLE DIPENDENZE DA SOSTANZE DOPANTI": Valuta in modo soddisfacente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55516435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60. CLASSI TERZE - INTERVENTO DIDATTICO "EFFETTI DELLE DIPENDENZE DA SOSTANZE DOPANTI":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61. CLASSI PRIME - INTERVENTO DIDATTICO "CORRO, SALTO, LANCIO": Valuta in modo soddisfacente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62. CLASSI PRIME - INTERVENTO DIDATTICO "CORRO, SALTO, LANCIO":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33. 33.Sei soddisfatto/a dei criteri utilizzati per l'assegnazione del bonus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63. CLASSI TERZE - CONCORSO FONDAZIONE FALCONE: Valuta in modo soddisfacente l'esperienza educativa/didattica di suo/a 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148897737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64. CLASSE 1 C - CONCORSO "SCRITTORI DI CLASSE": Valuta in modo soddisfacente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24477889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65. CLASSI TERZE - CONCORSO "I RAGAZZI RICORDANO LA SHOAH": Valuta in modo soddisfacente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59396508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66. CLASSE 3 B - CONCORSO "FAIMAPS": Valuta in modo soddisfacente l'esperienza educativa/didattica di suo/a  figlio/a?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5612104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solidFill>
                  <a:srgbClr val="FF0000"/>
                </a:solidFill>
              </a:rPr>
              <a:t>TUTTE LE CLASSI</a:t>
            </a:r>
            <a:r>
              <a:rPr lang="it-IT" sz="1600" dirty="0">
                <a:solidFill>
                  <a:srgbClr val="FF0000"/>
                </a:solidFill>
              </a:rPr>
              <a:t/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PROGETTI PIU’ SODDISFACENTI: “Madrelingua inglese” (91.23%), “Madrelingua francese” (89.47%)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PROGETTI MENO SODDISFACENTI: “Sportello psicologico” (39.47%), “Consiglio Comunale dei ragazzi” (39.47%)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solidFill>
                  <a:srgbClr val="FF0000"/>
                </a:solidFill>
              </a:rPr>
              <a:t>CLASSI SPECIFICHE</a:t>
            </a:r>
            <a:r>
              <a:rPr lang="it-IT" sz="1600" dirty="0">
                <a:solidFill>
                  <a:srgbClr val="FF0000"/>
                </a:solidFill>
              </a:rPr>
              <a:t/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PROGETTI PIU’ SODDISFACENTI: “Conoscenza di sé, affettività, sessualità” (51.76%), “Volo” (36.84%)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PROGETTI MENO SODDISFACENTI: “Natale dello straniero” (11.4%)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CONCORSO PIU’ SODDISFACENTE: “I ragazzi ricordano la Shoah” (29.82%)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 smtClean="0">
                <a:solidFill>
                  <a:srgbClr val="FF0000"/>
                </a:solidFill>
              </a:rPr>
              <a:t/>
            </a:r>
            <a:br>
              <a:rPr lang="it-IT" sz="1600" b="1" dirty="0" smtClean="0">
                <a:solidFill>
                  <a:srgbClr val="FF0000"/>
                </a:solidFill>
              </a:rPr>
            </a:br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354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30157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QUESTIONARI GENITORI</a:t>
            </a:r>
            <a:br>
              <a:rPr lang="it-IT" dirty="0" smtClean="0"/>
            </a:br>
            <a:r>
              <a:rPr lang="it-IT" sz="2800" dirty="0" smtClean="0"/>
              <a:t>Scuola secondaria di primo grado “</a:t>
            </a:r>
            <a:r>
              <a:rPr lang="it-IT" sz="2800" dirty="0" err="1" smtClean="0"/>
              <a:t>A.Moro</a:t>
            </a:r>
            <a:r>
              <a:rPr lang="it-IT" sz="2800" dirty="0" smtClean="0"/>
              <a:t>”</a:t>
            </a:r>
            <a:endParaRPr lang="it-IT" sz="2800" dirty="0"/>
          </a:p>
        </p:txBody>
      </p:sp>
      <p:pic>
        <p:nvPicPr>
          <p:cNvPr id="10" name="Segnaposto immagine 9" descr="G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66" b="-42366"/>
          <a:stretch>
            <a:fillRect/>
          </a:stretch>
        </p:blipFill>
        <p:spPr>
          <a:xfrm rot="21420000">
            <a:off x="299151" y="304998"/>
            <a:ext cx="3598455" cy="3334235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b="1" dirty="0"/>
              <a:t> </a:t>
            </a:r>
            <a:r>
              <a:rPr lang="it-IT" dirty="0"/>
              <a:t>Il questionario è stato somministrato tramite modalità on – line. La partecipazione è pari al 20 % (29 risposte su 149 ).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944B-3793-8B4A-B353-2022BFAE854D}" type="slidenum">
              <a:rPr lang="it-IT" smtClean="0"/>
              <a:t>355</a:t>
            </a:fld>
            <a:endParaRPr lang="it-IT"/>
          </a:p>
        </p:txBody>
      </p:sp>
      <p:pic>
        <p:nvPicPr>
          <p:cNvPr id="4" name="Segnaposto immagine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4739" b="14739"/>
          <a:stretch>
            <a:fillRect/>
          </a:stretch>
        </p:blipFill>
        <p:spPr>
          <a:xfrm rot="360000">
            <a:off x="4336486" y="507668"/>
            <a:ext cx="4432860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02390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C0C0"/>
                </a:solidFill>
              </a:rPr>
              <a:t/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dirty="0">
                <a:solidFill>
                  <a:srgbClr val="C0C0C0"/>
                </a:solidFill>
              </a:rPr>
              <a:t/>
            </a:r>
            <a:br>
              <a:rPr lang="en-US" dirty="0">
                <a:solidFill>
                  <a:srgbClr val="C0C0C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QUALITA’ DELLA SCUOLA</a:t>
            </a:r>
            <a:r>
              <a:rPr lang="en-US" dirty="0" smtClean="0">
                <a:solidFill>
                  <a:srgbClr val="C0C0C0"/>
                </a:solidFill>
              </a:rPr>
              <a:t/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/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>1</a:t>
            </a:r>
            <a:r>
              <a:rPr lang="en-US" dirty="0">
                <a:solidFill>
                  <a:srgbClr val="C0C0C0"/>
                </a:solidFill>
              </a:rPr>
              <a:t>. E’ </a:t>
            </a:r>
            <a:r>
              <a:rPr lang="en-US" dirty="0" err="1">
                <a:solidFill>
                  <a:srgbClr val="C0C0C0"/>
                </a:solidFill>
              </a:rPr>
              <a:t>soddisfatto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dei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rapporti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che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suo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figlio</a:t>
            </a:r>
            <a:r>
              <a:rPr lang="en-US" dirty="0">
                <a:solidFill>
                  <a:srgbClr val="C0C0C0"/>
                </a:solidFill>
              </a:rPr>
              <a:t> ha </a:t>
            </a:r>
            <a:r>
              <a:rPr lang="en-US" dirty="0" err="1">
                <a:solidFill>
                  <a:srgbClr val="C0C0C0"/>
                </a:solidFill>
              </a:rPr>
              <a:t>instaurato</a:t>
            </a:r>
            <a:r>
              <a:rPr lang="en-US" dirty="0">
                <a:solidFill>
                  <a:srgbClr val="C0C0C0"/>
                </a:solidFill>
              </a:rPr>
              <a:t> con </a:t>
            </a:r>
            <a:r>
              <a:rPr lang="en-US" dirty="0" err="1">
                <a:solidFill>
                  <a:srgbClr val="C0C0C0"/>
                </a:solidFill>
              </a:rPr>
              <a:t>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compagni</a:t>
            </a:r>
            <a:r>
              <a:rPr lang="en-US" dirty="0">
                <a:solidFill>
                  <a:srgbClr val="C0C0C0"/>
                </a:solidFill>
              </a:rPr>
              <a:t>? 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2. E’ soddisfatto dei rapporti che suo figlio ha instaurato con gli insegnanti?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3. Suo figlio si mostra interessato al lavoro scolastico?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È soddisfatto/a  dei valori educativi proposti in classe (solidarietà, rispetto, impegno...)?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34. 34. La suddivisione del Fondo di Istituto è soddisfacente?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5. Come valuta l'attenzione alle difficoltà di apprendimento degli alunni da parte degli insegnanti?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6. È soddisfatto/a della chiarezza nella valutazione degli elaborati da parte dei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7. Valuta positivamente la pluralità dei progetti offerti?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8. È soddisfatto dei livelli di apprendimento raggiunti da suo/a figlio/a?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4343400"/>
          </a:xfrm>
        </p:spPr>
        <p:txBody>
          <a:bodyPr/>
          <a:lstStyle/>
          <a:p>
            <a:pPr lvl="0"/>
            <a:r>
              <a:rPr lang="it-IT" sz="1600" b="1" dirty="0" smtClean="0"/>
              <a:t/>
            </a:r>
            <a:br>
              <a:rPr lang="it-IT" sz="1600" b="1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QUALITA’ DELLA SCUOLA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 smtClean="0"/>
              <a:t>VALUTAZIONE </a:t>
            </a:r>
            <a:r>
              <a:rPr lang="it-IT" sz="1600" b="1" dirty="0"/>
              <a:t>MEDIA positiva: all’89% degli intervistati risulta abbastanza/molto </a:t>
            </a:r>
            <a:r>
              <a:rPr lang="it-IT" sz="1600" b="1" dirty="0" smtClean="0"/>
              <a:t>soddisfatto/a</a:t>
            </a:r>
            <a:r>
              <a:rPr lang="it-IT" sz="1600" b="1" dirty="0"/>
              <a:t>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b="1" dirty="0" smtClean="0"/>
              <a:t>ASPETTI </a:t>
            </a:r>
            <a:r>
              <a:rPr lang="it-IT" sz="1600" b="1" dirty="0"/>
              <a:t>PIU’ </a:t>
            </a:r>
            <a:r>
              <a:rPr lang="it-IT" sz="1600" b="1" dirty="0" smtClean="0"/>
              <a:t>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più soddisfacenti derivanti dalla somma delle risposte “abbastanza” e “molto” riguardano </a:t>
            </a:r>
            <a:r>
              <a:rPr lang="it-IT" sz="1600" dirty="0" smtClean="0"/>
              <a:t>le 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RAPPORTO CON I COMPAGNI grado </a:t>
            </a:r>
            <a:r>
              <a:rPr lang="it-IT" sz="1600" dirty="0"/>
              <a:t>di soddisfazione pari al 93.1%</a:t>
            </a:r>
            <a:br>
              <a:rPr lang="it-IT" sz="1600" dirty="0"/>
            </a:br>
            <a:r>
              <a:rPr lang="it-IT" sz="1600" dirty="0" smtClean="0"/>
              <a:t>PLURALITA’ PROGETTI grado </a:t>
            </a:r>
            <a:r>
              <a:rPr lang="it-IT" sz="1600" dirty="0"/>
              <a:t>di soddisfazione pari al 93.1</a:t>
            </a:r>
            <a:r>
              <a:rPr lang="it-IT" sz="1600" dirty="0" smtClean="0"/>
              <a:t>%</a:t>
            </a:r>
            <a:br>
              <a:rPr lang="it-IT" sz="1600" dirty="0" smtClean="0"/>
            </a:br>
            <a:r>
              <a:rPr lang="it-IT" sz="1600" dirty="0" smtClean="0"/>
              <a:t>LIVELLI D’APPRENDIMENTO grado </a:t>
            </a:r>
            <a:r>
              <a:rPr lang="it-IT" sz="1600" dirty="0"/>
              <a:t>di soddisfazione pari al 93.1%</a:t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CHIAREZZA VALUTAZIONE ELABORATI grado </a:t>
            </a:r>
            <a:r>
              <a:rPr lang="it-IT" sz="1600" dirty="0"/>
              <a:t>di soddisfazione pari al 82.76% </a:t>
            </a: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i="1" dirty="0" smtClean="0"/>
              <a:t>I </a:t>
            </a:r>
            <a:r>
              <a:rPr lang="it-IT" sz="1600" b="1" i="1" dirty="0"/>
              <a:t>dati sono comunque positivi.</a:t>
            </a:r>
            <a:r>
              <a:rPr lang="it-IT" sz="1600" dirty="0"/>
              <a:t>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364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08356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RAPPORTI SCUOLA FAMIGLIA</a:t>
            </a: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>9</a:t>
            </a:r>
            <a:r>
              <a:rPr lang="en-US" sz="1200" dirty="0">
                <a:solidFill>
                  <a:srgbClr val="C0C0C0"/>
                </a:solidFill>
              </a:rPr>
              <a:t>. </a:t>
            </a:r>
            <a:r>
              <a:rPr lang="en-US" sz="1200" dirty="0" err="1">
                <a:solidFill>
                  <a:srgbClr val="C0C0C0"/>
                </a:solidFill>
              </a:rPr>
              <a:t>È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soddisfatto</a:t>
            </a:r>
            <a:r>
              <a:rPr lang="en-US" sz="1200" dirty="0">
                <a:solidFill>
                  <a:srgbClr val="C0C0C0"/>
                </a:solidFill>
              </a:rPr>
              <a:t>/a </a:t>
            </a:r>
            <a:r>
              <a:rPr lang="en-US" sz="1200" dirty="0" err="1">
                <a:solidFill>
                  <a:srgbClr val="C0C0C0"/>
                </a:solidFill>
              </a:rPr>
              <a:t>dell'organizzazione</a:t>
            </a:r>
            <a:r>
              <a:rPr lang="en-US" sz="1200" dirty="0">
                <a:solidFill>
                  <a:srgbClr val="C0C0C0"/>
                </a:solidFill>
              </a:rPr>
              <a:t> e </a:t>
            </a:r>
            <a:r>
              <a:rPr lang="en-US" sz="1200" dirty="0" err="1">
                <a:solidFill>
                  <a:srgbClr val="C0C0C0"/>
                </a:solidFill>
              </a:rPr>
              <a:t>dell'efficacia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colloqui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individuali</a:t>
            </a:r>
            <a:r>
              <a:rPr lang="en-US" sz="1200" dirty="0">
                <a:solidFill>
                  <a:srgbClr val="C0C0C0"/>
                </a:solidFill>
              </a:rPr>
              <a:t> con </a:t>
            </a:r>
            <a:r>
              <a:rPr lang="en-US" sz="1200" dirty="0" err="1">
                <a:solidFill>
                  <a:srgbClr val="C0C0C0"/>
                </a:solidFill>
              </a:rPr>
              <a:t>gli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insegnanti</a:t>
            </a:r>
            <a:r>
              <a:rPr lang="en-US" sz="1200" dirty="0">
                <a:solidFill>
                  <a:srgbClr val="C0C0C0"/>
                </a:solidFill>
              </a:rPr>
              <a:t>?(tempi e </a:t>
            </a:r>
            <a:r>
              <a:rPr lang="en-US" sz="1200" dirty="0" err="1">
                <a:solidFill>
                  <a:srgbClr val="C0C0C0"/>
                </a:solidFill>
              </a:rPr>
              <a:t>orari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offerta</a:t>
            </a:r>
            <a:r>
              <a:rPr lang="en-US" sz="1200" dirty="0">
                <a:solidFill>
                  <a:srgbClr val="C0C0C0"/>
                </a:solidFill>
              </a:rPr>
              <a:t> di </a:t>
            </a:r>
            <a:r>
              <a:rPr lang="en-US" sz="1200" dirty="0" err="1">
                <a:solidFill>
                  <a:srgbClr val="C0C0C0"/>
                </a:solidFill>
              </a:rPr>
              <a:t>informazioni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sull'andamento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scolastico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possibilità</a:t>
            </a:r>
            <a:r>
              <a:rPr lang="en-US" sz="1200" dirty="0">
                <a:solidFill>
                  <a:srgbClr val="C0C0C0"/>
                </a:solidFill>
              </a:rPr>
              <a:t> di </a:t>
            </a:r>
            <a:r>
              <a:rPr lang="en-US" sz="1200" dirty="0" err="1">
                <a:solidFill>
                  <a:srgbClr val="C0C0C0"/>
                </a:solidFill>
              </a:rPr>
              <a:t>prendere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accordi</a:t>
            </a:r>
            <a:r>
              <a:rPr lang="en-US" sz="1200" dirty="0">
                <a:solidFill>
                  <a:srgbClr val="C0C0C0"/>
                </a:solidFill>
              </a:rPr>
              <a:t>)?  </a:t>
            </a:r>
            <a:r>
              <a:rPr lang="en-US" sz="120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10. È soddisfatto/a del tempo dedicato dalla scuola agli incontri con i genitori (assemblee di classe, colloqui e consigli di classe)?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11. Valuta in modo funzionale e soddisfacente la comunicazione scuola - famiglia (libretti, rapporto valutazione on line, comunicazioni REGEL e sito web 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12. È soddisfatto/a delle richieste della scuola nei confronti delle famiglie riguardo quote viaggi di istruzione, richieste di materiali, contributo volontario genitori?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13. Come reputa la disponibilità dei docenti all'ascolto e alla collaborazione con la famiglia?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35. 35.Sei soddisfatto/a del tuo lavoro?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56287598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14. Reputa che la scuola garantisca un'informazione completa e trasparente (sito scolastico e REGEL)?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03620179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15. Ha reputato positiva la disponibilità all'ascolto e al colloquio con la Dirigente?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1600" b="1" dirty="0" smtClean="0">
                <a:solidFill>
                  <a:srgbClr val="FF0000"/>
                </a:solidFill>
              </a:rPr>
              <a:t>RAPPORTI SCUOLA FAMIGLIA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VALUTAZIONE MEDIA positiva: il 76%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 smtClean="0"/>
              <a:t>ASPETTI </a:t>
            </a:r>
            <a:r>
              <a:rPr lang="it-IT" sz="1600" b="1" dirty="0"/>
              <a:t>PIU’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più soddisfacenti derivanti dalla somma delle risposte “abbastanza” e “molto” riguardano </a:t>
            </a:r>
            <a:r>
              <a:rPr lang="it-IT" sz="1600" dirty="0" smtClean="0"/>
              <a:t>le seguenti domande:</a:t>
            </a:r>
            <a:br>
              <a:rPr lang="it-IT" sz="1600" dirty="0" smtClean="0"/>
            </a:br>
            <a:r>
              <a:rPr lang="it-IT" sz="1600" dirty="0" smtClean="0"/>
              <a:t>INFORMAZIONE COMPLETA E TRASPARENTE grado </a:t>
            </a:r>
            <a:r>
              <a:rPr lang="it-IT" sz="1600" dirty="0"/>
              <a:t>di soddisfazione pari al 96.55%</a:t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La </a:t>
            </a:r>
            <a:r>
              <a:rPr lang="it-IT" sz="1600" dirty="0"/>
              <a:t>percentuale di risposta alla domanda n° </a:t>
            </a:r>
            <a:r>
              <a:rPr lang="it-IT" sz="1600" dirty="0" smtClean="0"/>
              <a:t>15 </a:t>
            </a:r>
            <a:r>
              <a:rPr lang="it-IT" sz="1600" dirty="0"/>
              <a:t>risulta comunque un dato positivo </a:t>
            </a:r>
            <a:r>
              <a:rPr lang="it-IT" sz="1600" dirty="0" smtClean="0"/>
              <a:t>(</a:t>
            </a:r>
            <a:r>
              <a:rPr lang="it-IT" sz="1600" dirty="0"/>
              <a:t>31.03%) dato che il 62.07% non ha usufruito del colloquio con il Dirigente.</a:t>
            </a:r>
            <a:br>
              <a:rPr lang="it-IT" sz="16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QUOTE VIAGGI, CONTRIBUTO VOLONTARIO,RICHIESTE DI MATERIALI  grado </a:t>
            </a:r>
            <a:r>
              <a:rPr lang="it-IT" sz="1600" dirty="0"/>
              <a:t>di soddisfazione pari al 68.97% </a:t>
            </a:r>
            <a:r>
              <a:rPr lang="it-IT" sz="1600" i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i="1" dirty="0" smtClean="0"/>
              <a:t>I </a:t>
            </a:r>
            <a:r>
              <a:rPr lang="it-IT" sz="1600" b="1" i="1" dirty="0"/>
              <a:t>dati sono comunque positivi.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372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3692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ORGANIZZAZIONE DELLA SCUOLA</a:t>
            </a:r>
            <a:r>
              <a:rPr lang="en-US" sz="1600" b="1" dirty="0">
                <a:solidFill>
                  <a:srgbClr val="000000"/>
                </a:solidFill>
              </a:rPr>
              <a:t/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>16</a:t>
            </a:r>
            <a:r>
              <a:rPr lang="en-US" sz="1200" dirty="0">
                <a:solidFill>
                  <a:srgbClr val="C0C0C0"/>
                </a:solidFill>
              </a:rPr>
              <a:t>. </a:t>
            </a:r>
            <a:r>
              <a:rPr lang="en-US" sz="1200" dirty="0" err="1">
                <a:solidFill>
                  <a:srgbClr val="C0C0C0"/>
                </a:solidFill>
              </a:rPr>
              <a:t>È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soddisfatto</a:t>
            </a:r>
            <a:r>
              <a:rPr lang="en-US" sz="1200" dirty="0">
                <a:solidFill>
                  <a:srgbClr val="C0C0C0"/>
                </a:solidFill>
              </a:rPr>
              <a:t>/a </a:t>
            </a:r>
            <a:r>
              <a:rPr lang="en-US" sz="1200" dirty="0" err="1">
                <a:solidFill>
                  <a:srgbClr val="C0C0C0"/>
                </a:solidFill>
              </a:rPr>
              <a:t>della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distribuzione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dell'orario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settimanale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lezioni</a:t>
            </a:r>
            <a:r>
              <a:rPr lang="en-US" sz="1200" dirty="0">
                <a:solidFill>
                  <a:srgbClr val="C0C0C0"/>
                </a:solidFill>
              </a:rPr>
              <a:t>, </a:t>
            </a:r>
            <a:r>
              <a:rPr lang="en-US" sz="1200" dirty="0" err="1">
                <a:solidFill>
                  <a:srgbClr val="C0C0C0"/>
                </a:solidFill>
              </a:rPr>
              <a:t>comprese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quelle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pomeridiane</a:t>
            </a:r>
            <a:r>
              <a:rPr lang="en-US" sz="1200" dirty="0">
                <a:solidFill>
                  <a:srgbClr val="C0C0C0"/>
                </a:solidFill>
              </a:rPr>
              <a:t> (</a:t>
            </a:r>
            <a:r>
              <a:rPr lang="en-US" sz="1200" dirty="0" err="1">
                <a:solidFill>
                  <a:srgbClr val="C0C0C0"/>
                </a:solidFill>
              </a:rPr>
              <a:t>organizzazione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oraria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delle</a:t>
            </a:r>
            <a:r>
              <a:rPr lang="en-US" sz="1200" dirty="0">
                <a:solidFill>
                  <a:srgbClr val="C0C0C0"/>
                </a:solidFill>
              </a:rPr>
              <a:t> discipline/</a:t>
            </a:r>
            <a:r>
              <a:rPr lang="en-US" sz="1200" dirty="0" err="1">
                <a:solidFill>
                  <a:srgbClr val="C0C0C0"/>
                </a:solidFill>
              </a:rPr>
              <a:t>progetti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scuola</a:t>
            </a:r>
            <a:r>
              <a:rPr lang="en-US" sz="1200" dirty="0">
                <a:solidFill>
                  <a:srgbClr val="C0C0C0"/>
                </a:solidFill>
              </a:rPr>
              <a:t> </a:t>
            </a:r>
            <a:r>
              <a:rPr lang="en-US" sz="1200" dirty="0" err="1">
                <a:solidFill>
                  <a:srgbClr val="C0C0C0"/>
                </a:solidFill>
              </a:rPr>
              <a:t>dell'infanzia</a:t>
            </a:r>
            <a:r>
              <a:rPr lang="en-US" sz="1200" dirty="0">
                <a:solidFill>
                  <a:srgbClr val="C0C0C0"/>
                </a:solidFill>
              </a:rPr>
              <a:t>)? </a:t>
            </a:r>
            <a:r>
              <a:rPr lang="en-US" sz="120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17. Reputa equilibrata e soddisfacente la distribuzione della quantità di lavoro assegnata per casa (compiti scritti o studio)?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18. È soddisfatto/a dell'attività curricolare proposta ed integrata dai laboratori con l'intervento di esperti?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19. E' soddisfatto dell'organizzazione delle visite ed uscite didattiche in rapporto alla programmazione annuale?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20. Valuta in modo soddisfacente la disponibilità e la cortesia dei collaboratori scolastici (bidelli)?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21. Valuta in modo soddisfacente la disponibilità e la cortesia del personale della segreteria?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22. È soddisfatto della gestione dell’istituto da parte della dirigenza?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36. Eventuali osservazioni o proposte: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domanda:Testo | Totale intervistati:5</a:t>
            </a:r>
          </a:p>
        </p:txBody>
      </p:sp>
      <p:graphicFrame>
        <p:nvGraphicFramePr>
          <p:cNvPr id="3078" name="New Table" descr="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757091"/>
              </p:ext>
            </p:extLst>
          </p:nvPr>
        </p:nvGraphicFramePr>
        <p:xfrm>
          <a:off x="381000" y="2063575"/>
          <a:ext cx="8610601" cy="4794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/>
                <a:gridCol w="762000"/>
                <a:gridCol w="617848"/>
                <a:gridCol w="372753"/>
              </a:tblGrid>
              <a:tr h="673167"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5D8E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altLang="x-none" sz="1100" dirty="0" smtClean="0" bmk="">
                          <a:solidFill>
                            <a:srgbClr val="000000"/>
                          </a:solidFill>
                        </a:rPr>
                        <a:t>Totale</a:t>
                      </a:r>
                    </a:p>
                    <a:p>
                      <a:pPr algn="l"/>
                      <a:r>
                        <a:rPr lang="it-IT" altLang="x-none" sz="1100" dirty="0" smtClean="0" bmk="">
                          <a:solidFill>
                            <a:srgbClr val="000000"/>
                          </a:solidFill>
                        </a:rPr>
                        <a:t>100%</a:t>
                      </a:r>
                      <a:r>
                        <a:rPr lang="it-IT" altLang="x-none" sz="1100" baseline="0" dirty="0" smtClean="0" bmk="">
                          <a:solidFill>
                            <a:srgbClr val="000000"/>
                          </a:solidFill>
                        </a:rPr>
                        <a:t>                         5              </a:t>
                      </a:r>
                      <a:endParaRPr lang="x-none" altLang="x-none" sz="1100" dirty="0" bmk="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E6C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9255">
                <a:tc>
                  <a:txBody>
                    <a:bodyPr/>
                    <a:lstStyle/>
                    <a:p>
                      <a:pPr algn="l"/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Aprire un account </a:t>
                      </a:r>
                      <a:r>
                        <a:rPr lang="it-IT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Facebook</a:t>
                      </a:r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della scuola per rendere visibili le attività e i progetti della scuola!!</a:t>
                      </a:r>
                      <a:r>
                        <a:rPr lang="it-IT" sz="1200" dirty="0" smtClean="0">
                          <a:effectLst/>
                        </a:rPr>
                        <a:t> </a:t>
                      </a:r>
                      <a:endParaRPr lang="x-none" altLang="x-none" sz="1200" dirty="0" bmk="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E6C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20%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892171">
                <a:tc>
                  <a:txBody>
                    <a:bodyPr/>
                    <a:lstStyle/>
                    <a:p>
                      <a:pPr algn="just"/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Desidererei rapporti più umani e un maggior dialogo sulle opportunità offerte a ciascuno per potersi inserire in ambiti più confacenti alla propria preparazione umana, professionale e specifica.</a:t>
                      </a:r>
                      <a:r>
                        <a:rPr lang="it-IT" sz="1200" dirty="0" smtClean="0">
                          <a:effectLst/>
                        </a:rPr>
                        <a:t> </a:t>
                      </a:r>
                      <a:endParaRPr lang="x-none" altLang="x-none" sz="1200" dirty="0" bmk="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20%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093629">
                <a:tc>
                  <a:txBody>
                    <a:bodyPr/>
                    <a:lstStyle/>
                    <a:p>
                      <a:pPr algn="just"/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 avuto alcune difficoltà nello scegliere la risposta da dare a quelle domande che sono state rivolte per l'intero Istituto, mentre avrebbero dovuto essere divise sui due plessi. Tra Gorla e Solbiate ci sono delle differenze che da questo questionario non potranno emergere.</a:t>
                      </a:r>
                      <a:r>
                        <a:rPr lang="it-IT" sz="1200" dirty="0" smtClean="0">
                          <a:effectLst/>
                        </a:rPr>
                        <a:t> </a:t>
                      </a:r>
                      <a:endParaRPr lang="x-none" altLang="x-none" sz="1200" dirty="0" bmk="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E6C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20%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63536">
                <a:tc>
                  <a:txBody>
                    <a:bodyPr/>
                    <a:lstStyle/>
                    <a:p>
                      <a:pPr algn="just"/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quanto riguarda il Bonus di Merito, premierei maggiormente le figure che si occupano delle tematiche legate alla Sicurezza, all'animazione digitale e alla Legalità perché sono tre elementi focus del Nostro Istituto che implicano un notevole dispendio di energia e di ore di lavoro non conteggiate nel FIS.</a:t>
                      </a:r>
                      <a:r>
                        <a:rPr lang="it-IT" sz="1200" dirty="0" smtClean="0">
                          <a:effectLst/>
                        </a:rPr>
                        <a:t> </a:t>
                      </a:r>
                      <a:endParaRPr lang="x-none" altLang="x-none" sz="1200" dirty="0" bmk="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20%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63536">
                <a:tc>
                  <a:txBody>
                    <a:bodyPr/>
                    <a:lstStyle/>
                    <a:p>
                      <a:pPr algn="just"/>
                      <a:r>
                        <a:rPr lang="it-IT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Snellire le attività progettuali in modo che il docente possa svolgere con continuità le attività volte a sviluppare il curricolo e proporre attività significative di più ampio respiro; concentrare le attività con esperti esterni in alcune settimane dell'anno dedicate al rafforzamento delle abilità di vita e delle competenze trasversali</a:t>
                      </a:r>
                      <a:r>
                        <a:rPr lang="it-IT" sz="1200" dirty="0" smtClean="0">
                          <a:effectLst/>
                        </a:rPr>
                        <a:t> </a:t>
                      </a:r>
                      <a:endParaRPr lang="x-none" altLang="x-none" sz="1200" dirty="0" bmk="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solidFill>
                      <a:srgbClr val="3E6C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20%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altLang="x-none" sz="1100" bmk="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solidFill>
                      <a:srgbClr val="DEE4EE"/>
                    </a:solidFill>
                  </a:tcPr>
                </a:tc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23. È soddisfatto dell'ordine e della pulizia che trova nella scuola?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24. Reputa la struttura scolastica complessivamente soddisfacente, adeguata e sicura alle attività offerte da questo istituto?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4876800"/>
          </a:xfrm>
        </p:spPr>
        <p:txBody>
          <a:bodyPr/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ORGANIZZAZIONE DELLA SCUOLA</a:t>
            </a:r>
            <a:br>
              <a:rPr lang="it-IT" sz="1600" b="1" dirty="0" smtClean="0">
                <a:solidFill>
                  <a:srgbClr val="FF0000"/>
                </a:solidFill>
              </a:rPr>
            </a:br>
            <a:r>
              <a:rPr lang="it-IT" sz="1600" b="1" dirty="0"/>
              <a:t> 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VALUTAZIONE MEDIA abbastanza positiva: il 60% degli intervistati risulta abbastanza/molto soddisfatto/a.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Gli </a:t>
            </a:r>
            <a:r>
              <a:rPr lang="it-IT" sz="1600" dirty="0"/>
              <a:t>aspetti più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ATTIVITA’ CURRICOLARE grado </a:t>
            </a:r>
            <a:r>
              <a:rPr lang="it-IT" sz="1600" dirty="0"/>
              <a:t>di soddisfazione pari al 93.11%</a:t>
            </a:r>
            <a:br>
              <a:rPr lang="it-IT" sz="1600" dirty="0"/>
            </a:br>
            <a:r>
              <a:rPr lang="it-IT" sz="1600" dirty="0" smtClean="0"/>
              <a:t>DISPONIBILITA’ E CORTESIA BIDELLI grado </a:t>
            </a:r>
            <a:r>
              <a:rPr lang="it-IT" sz="1600" dirty="0"/>
              <a:t>di soddisfazione pari al 93.11%</a:t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La </a:t>
            </a:r>
            <a:r>
              <a:rPr lang="it-IT" sz="1600" dirty="0"/>
              <a:t>percentuale di risposta alla domanda n° </a:t>
            </a:r>
            <a:r>
              <a:rPr lang="it-IT" sz="1600" dirty="0" smtClean="0"/>
              <a:t>21 risulta </a:t>
            </a:r>
            <a:r>
              <a:rPr lang="it-IT" sz="1600" dirty="0"/>
              <a:t>comunque un dato positivo </a:t>
            </a:r>
            <a:r>
              <a:rPr lang="it-IT" sz="1600" dirty="0" smtClean="0"/>
              <a:t>(</a:t>
            </a:r>
            <a:r>
              <a:rPr lang="it-IT" sz="1600" dirty="0"/>
              <a:t>48.28%) dato che il 44.83 % non ha mai dovuto contattare gli uffici di segreteria</a:t>
            </a:r>
            <a:r>
              <a:rPr lang="it-IT" sz="1600" dirty="0" smtClean="0"/>
              <a:t>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 </a:t>
            </a:r>
            <a:br>
              <a:rPr lang="it-IT" sz="1600" dirty="0"/>
            </a:br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 smtClean="0"/>
              <a:t>Gli </a:t>
            </a:r>
            <a:r>
              <a:rPr lang="it-IT" sz="1600" dirty="0"/>
              <a:t>aspetti meno soddisfacenti derivanti dalla somma delle risposte “abbastanza” e “molto” riguardano le </a:t>
            </a:r>
            <a:r>
              <a:rPr lang="it-IT" sz="1600" dirty="0" smtClean="0"/>
              <a:t>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</a:t>
            </a: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QUANTITA’ DI LAVORO A CASA grado </a:t>
            </a:r>
            <a:r>
              <a:rPr lang="it-IT" sz="1600" dirty="0"/>
              <a:t>di soddisfazione pari al 72.41% </a:t>
            </a: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i="1" dirty="0"/>
              <a:t> </a:t>
            </a:r>
            <a:r>
              <a:rPr lang="it-IT" sz="1600" i="1" dirty="0" smtClean="0"/>
              <a:t>I DATI SONO COMUNQUE POSITIVI.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382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67659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25. PROGETTO LEGALITA' LUNGA E' LA NOTTE (scolastico - classi 3)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26. PROGETTO LEGALITA' LUNGA E' LA NOTTE (scolastico - classi 3)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27. PROGETTO ANIMAZIONE ALLA LETTURA (scolastico - classi 1)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28. PROGETTO ANIMAZIONE ALLA LETTURA (scolastico - classi 1)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29. PROGETTO V.OL.O - VALLE OLONA ORIENTAMENTO (scolastico - classi 2 e 3)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30. PROGETTO V.OL.O - VALLE OLONA ORIENTAMENTO (scolastico - classi 2 e 3)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31. PROGETTO IMPARO AD IMPARARE (extrascolatico)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967570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219200"/>
            <a:ext cx="7313613" cy="5071034"/>
          </a:xfrm>
        </p:spPr>
        <p:txBody>
          <a:bodyPr/>
          <a:lstStyle/>
          <a:p>
            <a:pPr algn="just"/>
            <a:r>
              <a:rPr lang="it-IT" sz="1400" b="1" dirty="0"/>
              <a:t>VALUTAZIONE MEDIA positiva: l’ 85% degli intervistati risulta abbastanza/molto soddisfatto/a.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b="1" dirty="0"/>
              <a:t> 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b="1" dirty="0"/>
              <a:t>ASPETTI PIU’ SODDISFACENTI 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b="1" dirty="0"/>
              <a:t> 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Gli aspetti più soddisfacenti derivanti dalla somma delle risposte “abbastanza” e “molto” riguardano le </a:t>
            </a:r>
            <a:r>
              <a:rPr lang="it-IT" sz="1400" dirty="0" smtClean="0"/>
              <a:t>seguenti domande: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u="sng" dirty="0" smtClean="0"/>
              <a:t>Domanda </a:t>
            </a:r>
            <a:r>
              <a:rPr lang="it-IT" sz="1400" u="sng" dirty="0"/>
              <a:t>4</a:t>
            </a:r>
            <a:r>
              <a:rPr lang="it-IT" sz="1400" dirty="0"/>
              <a:t>: </a:t>
            </a:r>
            <a:r>
              <a:rPr lang="it-IT" sz="1400" dirty="0" smtClean="0"/>
              <a:t>ADEGUATEZZA DELLE INFORMAZIONI FORNITE DAL PERSONALE DI SEGRETERIA </a:t>
            </a:r>
            <a:r>
              <a:rPr lang="en-US" sz="1400" dirty="0" smtClean="0"/>
              <a:t> </a:t>
            </a:r>
            <a:r>
              <a:rPr lang="it-IT" sz="1400" dirty="0" smtClean="0"/>
              <a:t>grado </a:t>
            </a:r>
            <a:r>
              <a:rPr lang="it-IT" sz="1400" dirty="0"/>
              <a:t>di soddisfazione pari al 97.19%</a:t>
            </a:r>
            <a:br>
              <a:rPr lang="it-IT" sz="1400" dirty="0"/>
            </a:br>
            <a:r>
              <a:rPr lang="it-IT" sz="1400" u="sng" dirty="0"/>
              <a:t>Domanda 16</a:t>
            </a:r>
            <a:r>
              <a:rPr lang="it-IT" sz="1400" dirty="0"/>
              <a:t>: </a:t>
            </a:r>
            <a:r>
              <a:rPr lang="it-IT" sz="1400" dirty="0" smtClean="0"/>
              <a:t>EFFICIENZA DEI COLLABORATORI DEL DIRIGENTE grado </a:t>
            </a:r>
            <a:r>
              <a:rPr lang="it-IT" sz="1400" dirty="0"/>
              <a:t>di soddisfazione pari al 95.78%</a:t>
            </a:r>
            <a:br>
              <a:rPr lang="it-IT" sz="1400" dirty="0"/>
            </a:br>
            <a:r>
              <a:rPr lang="it-IT" sz="1400" u="sng" dirty="0"/>
              <a:t>Domanda 22</a:t>
            </a:r>
            <a:r>
              <a:rPr lang="it-IT" sz="1400" dirty="0"/>
              <a:t>: grado di soddisfazione pari al 94.36%</a:t>
            </a:r>
            <a:br>
              <a:rPr lang="it-IT" sz="1400" dirty="0"/>
            </a:br>
            <a:r>
              <a:rPr lang="it-IT" sz="1400" dirty="0" smtClean="0"/>
              <a:t>in merito a </a:t>
            </a:r>
            <a:r>
              <a:rPr lang="en-US" sz="1400" dirty="0" smtClean="0"/>
              <a:t>TENER CONTO DEI BISOGNI FORMATIVI DEGLI ALUNNI (DISABILI, STRANIERI, CON BES, ECCELLENZE</a:t>
            </a:r>
            <a:r>
              <a:rPr lang="mr-IN" sz="1400" dirty="0" smtClean="0"/>
              <a:t>…</a:t>
            </a:r>
            <a:r>
              <a:rPr lang="en-US" sz="1400" dirty="0" smtClean="0"/>
              <a:t>) </a:t>
            </a:r>
            <a:r>
              <a:rPr lang="it-IT" sz="1400" dirty="0" smtClean="0"/>
              <a:t> </a:t>
            </a:r>
            <a:br>
              <a:rPr lang="it-IT" sz="1400" dirty="0" smtClean="0"/>
            </a:br>
            <a:r>
              <a:rPr lang="it-IT" sz="1400" u="sng" dirty="0" smtClean="0"/>
              <a:t>Domanda </a:t>
            </a:r>
            <a:r>
              <a:rPr lang="it-IT" sz="1400" u="sng" dirty="0"/>
              <a:t>24</a:t>
            </a:r>
            <a:r>
              <a:rPr lang="it-IT" sz="1400" dirty="0"/>
              <a:t>: </a:t>
            </a:r>
            <a:r>
              <a:rPr lang="it-IT" sz="1400" dirty="0" smtClean="0"/>
              <a:t>RISPETTO E COLLABORAZIONE TRA PERSONALE DOCENTE E ATA grado </a:t>
            </a:r>
            <a:r>
              <a:rPr lang="it-IT" sz="1400" dirty="0"/>
              <a:t>di soddisfazione pari al 97.18%</a:t>
            </a:r>
            <a:br>
              <a:rPr lang="it-IT" sz="1400" dirty="0"/>
            </a:br>
            <a:r>
              <a:rPr lang="it-IT" sz="1400" u="sng" dirty="0"/>
              <a:t>Domanda 26</a:t>
            </a:r>
            <a:r>
              <a:rPr lang="it-IT" sz="1400" dirty="0"/>
              <a:t>: </a:t>
            </a:r>
            <a:r>
              <a:rPr lang="it-IT" sz="1400" dirty="0" smtClean="0"/>
              <a:t>ACCOGLIENZA E PULIZIA DEI LOCALI SCOLASTICI grado </a:t>
            </a:r>
            <a:r>
              <a:rPr lang="it-IT" sz="1400" dirty="0"/>
              <a:t>di soddisfazione pari al 97.18%</a:t>
            </a:r>
            <a:br>
              <a:rPr lang="it-IT" sz="1400" dirty="0"/>
            </a:br>
            <a:r>
              <a:rPr lang="it-IT" sz="1400" u="sng" dirty="0"/>
              <a:t>Domanda 28</a:t>
            </a:r>
            <a:r>
              <a:rPr lang="it-IT" sz="1400" dirty="0"/>
              <a:t>: </a:t>
            </a:r>
            <a:r>
              <a:rPr lang="it-IT" sz="1400" dirty="0" smtClean="0"/>
              <a:t>RISPETTO NORME DI SICUREZZA E PREVENZIONE INFORTUNI grado </a:t>
            </a:r>
            <a:r>
              <a:rPr lang="it-IT" sz="1400" dirty="0"/>
              <a:t>di soddisfazione pari al 95.47%</a:t>
            </a:r>
            <a:br>
              <a:rPr lang="it-IT" sz="1400" dirty="0"/>
            </a:br>
            <a:r>
              <a:rPr lang="it-IT" sz="1400" u="sng" dirty="0"/>
              <a:t>Domanda 30</a:t>
            </a:r>
            <a:r>
              <a:rPr lang="it-IT" sz="1400" dirty="0"/>
              <a:t>: UTILITA’ DEI CORSI DI FORMAZIONE E/O AGGIORNAMENTO PER IL PROPRIO LAVORO </a:t>
            </a:r>
            <a:r>
              <a:rPr lang="it-IT" sz="1400" dirty="0" smtClean="0"/>
              <a:t>grado </a:t>
            </a:r>
            <a:r>
              <a:rPr lang="it-IT" sz="1400" dirty="0"/>
              <a:t>di soddisfazione pari al 100%</a:t>
            </a:r>
            <a:br>
              <a:rPr lang="it-IT" sz="1400" dirty="0"/>
            </a:br>
            <a:r>
              <a:rPr lang="it-IT" sz="1400" u="sng" dirty="0"/>
              <a:t>Domanda 35</a:t>
            </a:r>
            <a:r>
              <a:rPr lang="it-IT" sz="1400" dirty="0"/>
              <a:t>: </a:t>
            </a:r>
            <a:r>
              <a:rPr lang="it-IT" sz="1400" dirty="0" smtClean="0"/>
              <a:t>SODDISFAZIONE DEL PROPRIO LAVORO grado </a:t>
            </a:r>
            <a:r>
              <a:rPr lang="it-IT" sz="1400" dirty="0"/>
              <a:t>di soddisfazione pari al 97.18%</a:t>
            </a:r>
            <a:br>
              <a:rPr lang="it-IT" sz="1400" dirty="0"/>
            </a:br>
            <a:r>
              <a:rPr lang="it-IT" sz="1400" b="1" dirty="0"/>
              <a:t> 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/>
            </a:r>
            <a:br>
              <a:rPr lang="it-IT" sz="1400" dirty="0"/>
            </a:b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3453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32. PROGETTO IMPARO AD IMPARARE (extrascolastico)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51209187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33. PROGETTO INSIEME PER CRESCERE (extrascolastico)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0738378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34. PROGETTO INSIEME PER CRESCERE (extrascolastico)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35. PROGETTO SPORTELLO PSICOLOGICO (scolastico - tutte le classi)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3486877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36. PROGETTO SPORTELLO PSICOLOGICO (scolastico - tutte le classi)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37. PROGETTO CLOWNERIA (extrascolatico)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67364268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38. PROGETTO CLOWNERIA (extrascolastico)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42344100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39. PROGETTO IMPARARE RECITANDO (extrascolastico)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7826550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40. PROGETTO IMPARARE RECITANDO (extrascolatico)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63855922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41. PROGETTO LIFE SKILLS (scolastico - classi 1 e 2)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5389149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2. 2.Trovi adeguate e soddisfacenti le possibilità offerte dal registro elettronico e dall’impostazione offerta da REGEL?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786998"/>
          </a:xfrm>
        </p:spPr>
        <p:txBody>
          <a:bodyPr/>
          <a:lstStyle/>
          <a:p>
            <a:pPr algn="just"/>
            <a:r>
              <a:rPr lang="it-IT" sz="1400" b="1" dirty="0" smtClean="0"/>
              <a:t>ASPETTI </a:t>
            </a:r>
            <a:r>
              <a:rPr lang="it-IT" sz="1400" b="1" dirty="0"/>
              <a:t>MENO SODDISFACENTI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b="1" dirty="0"/>
              <a:t> 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Gli aspetti meno soddisfacenti derivanti dalla somma delle risposte “abbastanza” e “molto” riguardano </a:t>
            </a:r>
            <a:r>
              <a:rPr lang="it-IT" sz="1400" dirty="0" smtClean="0"/>
              <a:t>le seguenti domande: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u="sng" dirty="0" smtClean="0"/>
              <a:t>Domanda </a:t>
            </a:r>
            <a:r>
              <a:rPr lang="it-IT" sz="1400" u="sng" dirty="0"/>
              <a:t>9</a:t>
            </a:r>
            <a:r>
              <a:rPr lang="it-IT" sz="1400" dirty="0"/>
              <a:t>: </a:t>
            </a:r>
            <a:r>
              <a:rPr lang="it-IT" sz="1400" dirty="0" smtClean="0"/>
              <a:t>COLLABORAZIONE ATTIVA DA PARTE DELLE FAMIGLIE ALL’ATTIVITA’ EDUCATIVA grado </a:t>
            </a:r>
            <a:r>
              <a:rPr lang="it-IT" sz="1400" dirty="0"/>
              <a:t>di soddisfazione pari al 57.74%</a:t>
            </a:r>
            <a:br>
              <a:rPr lang="it-IT" sz="1400" dirty="0"/>
            </a:br>
            <a:r>
              <a:rPr lang="it-IT" sz="1400" u="sng" dirty="0"/>
              <a:t>Domanda 27</a:t>
            </a:r>
            <a:r>
              <a:rPr lang="it-IT" sz="1400" dirty="0"/>
              <a:t>: </a:t>
            </a:r>
            <a:r>
              <a:rPr lang="it-IT" sz="1400" dirty="0" smtClean="0"/>
              <a:t>ADEGUATEZZA ATTREZZATURE TECNOLOGICHE PER LA DIDATTICA grado </a:t>
            </a:r>
            <a:r>
              <a:rPr lang="it-IT" sz="1400" dirty="0"/>
              <a:t>di soddisfazione pari al 53.52%</a:t>
            </a:r>
            <a:br>
              <a:rPr lang="it-IT" sz="1400" dirty="0"/>
            </a:br>
            <a:r>
              <a:rPr lang="it-IT" sz="1400" u="sng" dirty="0"/>
              <a:t>Domanda 33</a:t>
            </a:r>
            <a:r>
              <a:rPr lang="it-IT" sz="1400" dirty="0"/>
              <a:t>: </a:t>
            </a:r>
            <a:r>
              <a:rPr lang="it-IT" sz="1400" dirty="0" smtClean="0"/>
              <a:t>CRITERI UTILIZZATI PER ASSEGNAZIONE DEL BONUS DOCENTI grado </a:t>
            </a:r>
            <a:r>
              <a:rPr lang="it-IT" sz="1400" dirty="0"/>
              <a:t>di soddisfazione pari al 59.15%</a:t>
            </a:r>
            <a:br>
              <a:rPr lang="it-IT" sz="1400" dirty="0"/>
            </a:br>
            <a:r>
              <a:rPr lang="it-IT" sz="1400" u="sng" dirty="0"/>
              <a:t>Domanda 34</a:t>
            </a:r>
            <a:r>
              <a:rPr lang="it-IT" sz="1400" dirty="0" smtClean="0"/>
              <a:t>:</a:t>
            </a:r>
            <a:r>
              <a:rPr lang="it-IT" sz="1400" smtClean="0"/>
              <a:t>SUDDIVISIONE FIS  </a:t>
            </a:r>
            <a:r>
              <a:rPr lang="it-IT" sz="1400" dirty="0"/>
              <a:t>grado di soddisfazione pari al 66.19%</a:t>
            </a:r>
            <a:br>
              <a:rPr lang="it-IT" sz="1400" dirty="0"/>
            </a:b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614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42. PROGETTO LIFE SKILLS (scolastico - classi 1 e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43. PROGETTO MADRELINGUA FRANCESE (scolastico - tutte le classi)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81012491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44. PROGETTO MADRELINGUA FRANCESE (scolastico - tutte le classi)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45. PROGETTO MADRELINGUA INGLESE (scolastico - tutte le classi)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4898636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46. PROGETTO MADRELINGUA INGLESE (scolastico - tutte le classi)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86295849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47. PROGETTO CERTIFICAZIONE KET (extrascolastico)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48. PROGETTO CERTIFICAZIONE KET (extrascolastico)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49. PROGETTO SETTIMANA INTERNAZIONALE DEL CODING (scolastico - tutte le classi)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50. PROGETTO SETTIMANA INTERNAZIONALE DEL CODING (scolastico - tutte le classi)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51. PROGETTO NATALE DELLO STRANIERO (scolastico - classi 1 e 2)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7197300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QUESTIONARIO ATA</a:t>
            </a:r>
            <a:br>
              <a:rPr lang="it-IT" dirty="0" smtClean="0"/>
            </a:br>
            <a:r>
              <a:rPr lang="it-IT" dirty="0" smtClean="0"/>
              <a:t>SEGRETERIA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it-IT" dirty="0"/>
              <a:t>Il questionario è stato somministrato tramite modalità </a:t>
            </a:r>
          </a:p>
          <a:p>
            <a:pPr algn="ctr"/>
            <a:r>
              <a:rPr lang="it-IT" dirty="0"/>
              <a:t>on – line.</a:t>
            </a:r>
          </a:p>
          <a:p>
            <a:pPr algn="ctr"/>
            <a:r>
              <a:rPr lang="it-IT" dirty="0"/>
              <a:t>La partecipazione è pari al </a:t>
            </a:r>
            <a:r>
              <a:rPr lang="it-IT" b="1" dirty="0" smtClean="0"/>
              <a:t>28%</a:t>
            </a:r>
            <a:r>
              <a:rPr lang="it-IT" dirty="0" smtClean="0"/>
              <a:t> (</a:t>
            </a:r>
            <a:r>
              <a:rPr lang="it-IT" dirty="0"/>
              <a:t>2</a:t>
            </a:r>
            <a:r>
              <a:rPr lang="it-IT" dirty="0" smtClean="0"/>
              <a:t> </a:t>
            </a:r>
            <a:r>
              <a:rPr lang="it-IT" dirty="0"/>
              <a:t>risposte su 7</a:t>
            </a:r>
            <a:r>
              <a:rPr lang="it-IT" dirty="0" smtClean="0"/>
              <a:t>)</a:t>
            </a:r>
            <a:r>
              <a:rPr lang="it-IT" dirty="0"/>
              <a:t>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944B-3793-8B4A-B353-2022BFAE854D}" type="slidenum">
              <a:rPr lang="it-IT" smtClean="0"/>
              <a:t>41</a:t>
            </a:fld>
            <a:endParaRPr lang="it-IT"/>
          </a:p>
        </p:txBody>
      </p:sp>
      <p:pic>
        <p:nvPicPr>
          <p:cNvPr id="8" name="Segnaposto immagine 7" descr="I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" b="5932"/>
          <a:stretch>
            <a:fillRect/>
          </a:stretch>
        </p:blipFill>
        <p:spPr>
          <a:xfrm rot="232774">
            <a:off x="2387330" y="153909"/>
            <a:ext cx="4653577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1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52. PROGETTO NATALE DELLO STRANIERO (scolastico - classi 1 e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53. PROGETTO EDMODO E CLASSI VIRTUALI (scolastico - tutte le classi corso B)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8207622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54. PROGETTO EDMODO E CLASSI VIRTUALI (scolastico - tutte le classi corso B)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53410181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55. PROGETTO LE VIE AZZURRE (scolatico - classi 1)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00229064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56. PROGETTO LE VIE AZZURRE (scolastico - classi 1)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57. PROGETTO PREVENZIONE CYBERBULLISMO - LEGALITA' DIGITALE (scolastico - classi 2) Valuta in modo soddisfacente il ruolo di tale progetto per quanto riguarda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41982455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58. PROGETTO PREVENZIONE CYBERBULLISMO - LEGALITA' DIGITALE (scolastico - classi 2) È soddisfatto delle informazioni ricevute (comunicazioni docenti e sito dell’istituto) in merito a tale progetto?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70971346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59. INTERVENTO DIDATTICO: OPEN DAY (tutte le classi)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60. INTERVENTO DIDATTICO: OPEN DAY (tutte le classi)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61. INTERVENTO DIDATTICO: ESPLORAZIONE DEL TERRITORIO E VISITE DIDATTICHE (tutte le classi)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1. 1.	Sei soddisfatto dell'organizzazione dell'orario di servizio?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402915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62. INTERVENTO DIDATTICO: ESPLORAZIONE DEL TERRITORIO E VISITE DIDATTICHE (tutte le classi)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63. INTERVENTO DIDATTICO: GIORNATA DELLA MEMORIA (tutte le classi)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64. INTERVENTO DIDATTICO: GIORNATA DELLA MEMORIA (tutte le classi)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65. INTERVENTO DIDATTICO: ACCOGLIENZA (tutte le classi)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66. INTERVENTO DIDATTICO: ACCOGLIENZA (tutte le classi)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67. INTERVENTO DIDATTICO: CORRO, SALTO, LANCIO (classi 1)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8433503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68. INTERVENTO DIDATTICO: CORRO, SALTO, LANCIO (classi 1)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69. INTERVENTO DIDATTICO: GIORNATA MONDIALE CONTRO LO SPRECO ALIMENTARE (tutte le classi)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70. INTERVENTO DIDATTICO: GIORNATA MONDIALE CONTRO LO SPRECO ALIMENTARE (tutte le classi)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71. INTERVENTO DIDATTICO: UTILIZZO DELLE NUOVE TECNOLOGIE (classi 2)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2. 2.	Ritieni di aver ricevuto informazioni pertinenti riguardo la sicurezza sul posto di lavoro e sulle attrezzature a disposizione?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01613639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72. INTERVENTO DIDATTICO: UTILIZZO DELLE NUOVE TECNOLOGIE (classi 2) È soddisfatto delle informazioni ricevute (comunicazioni docenti e sito dell’istituto) su tale intervento?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73. CONSORSO: FAIMAPS (classi 1)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74. CONCORSO: FONDAZIONE FALCONE (classi 3)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25250579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75. CONCORSO: SCRITTORI DI CLASSE (tutte le classi)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76. CONCORSO: SCRITTURA INTERNAZIONALE - L'ODORE DEL PANE (classi 3) Valuta in modo soddisfacente l'esperienza educativa/didattica di suo/a figlio/a? 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94317514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solidFill>
                  <a:srgbClr val="FF0000"/>
                </a:solidFill>
              </a:rPr>
              <a:t>TUTTE LE CLASSI</a:t>
            </a:r>
            <a:r>
              <a:rPr lang="it-IT" sz="1600" dirty="0">
                <a:solidFill>
                  <a:srgbClr val="FF0000"/>
                </a:solidFill>
              </a:rPr>
              <a:t/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b="1" dirty="0">
                <a:solidFill>
                  <a:srgbClr val="FF0000"/>
                </a:solidFill>
              </a:rPr>
              <a:t> </a:t>
            </a:r>
            <a:r>
              <a:rPr lang="it-IT" sz="1600" dirty="0">
                <a:solidFill>
                  <a:srgbClr val="FF0000"/>
                </a:solidFill>
              </a:rPr>
              <a:t/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b="1" dirty="0"/>
              <a:t>PROGETTI PIU’ SODDISFACENTI: “Madrelingua inglese” (94.82%)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INTERVENTO DIDATTICO PIU’ SODDISFACENTE “Esplorazione del territorio” (84.48%)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PROGETTI MENO SODDISFACENTI: “Sportello psicologico” (8.62%)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solidFill>
                  <a:srgbClr val="FF0000"/>
                </a:solidFill>
              </a:rPr>
              <a:t>CLASSI SPECIFICHE</a:t>
            </a:r>
            <a:r>
              <a:rPr lang="it-IT" sz="1600" dirty="0">
                <a:solidFill>
                  <a:srgbClr val="FF0000"/>
                </a:solidFill>
              </a:rPr>
              <a:t/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PROGETTI PIU’ SODDISFACENTI: “Life </a:t>
            </a:r>
            <a:r>
              <a:rPr lang="it-IT" sz="1600" b="1" dirty="0" err="1"/>
              <a:t>skills</a:t>
            </a:r>
            <a:r>
              <a:rPr lang="it-IT" sz="1600" b="1" dirty="0"/>
              <a:t>” (70.69%), “Edmondo, classi virtuali” (63.79%)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PROGETTI MENO SODDISFACENTI: “Imparo ad imparare” (8.62%)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CONCORSO PIU’ SODDISFACENTE: “Scrittori di classe” (65.51%)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 smtClean="0">
                <a:solidFill>
                  <a:srgbClr val="FF0000"/>
                </a:solidFill>
              </a:rPr>
              <a:t/>
            </a:r>
            <a:br>
              <a:rPr lang="it-IT" sz="1600" b="1" dirty="0" smtClean="0">
                <a:solidFill>
                  <a:srgbClr val="FF0000"/>
                </a:solidFill>
              </a:rPr>
            </a:br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435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77000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QUESTIONARI ALUNNI</a:t>
            </a:r>
            <a:br>
              <a:rPr lang="it-IT" dirty="0" smtClean="0"/>
            </a:br>
            <a:r>
              <a:rPr lang="it-IT" sz="2800" dirty="0" smtClean="0"/>
              <a:t>Scuola secondaria di primo grado “A. Volta”</a:t>
            </a:r>
            <a:endParaRPr lang="it-IT" sz="2800" dirty="0"/>
          </a:p>
        </p:txBody>
      </p:sp>
      <p:pic>
        <p:nvPicPr>
          <p:cNvPr id="9" name="Segnaposto immagine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2045" r="2045"/>
          <a:stretch>
            <a:fillRect/>
          </a:stretch>
        </p:blipFill>
        <p:spPr>
          <a:xfrm rot="360000">
            <a:off x="4336486" y="507668"/>
            <a:ext cx="4432860" cy="3072384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b="1" dirty="0"/>
              <a:t> </a:t>
            </a:r>
            <a:endParaRPr lang="it-IT" dirty="0"/>
          </a:p>
          <a:p>
            <a:r>
              <a:rPr lang="it-IT" dirty="0"/>
              <a:t>Il questionario è stato somministrato tramite modalità on-line. La partecipazione è pari al  37% (57 risposte su 154).</a:t>
            </a:r>
          </a:p>
          <a:p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944B-3793-8B4A-B353-2022BFAE854D}" type="slidenum">
              <a:rPr lang="it-IT" smtClean="0"/>
              <a:t>436</a:t>
            </a:fld>
            <a:endParaRPr lang="it-IT"/>
          </a:p>
        </p:txBody>
      </p:sp>
      <p:pic>
        <p:nvPicPr>
          <p:cNvPr id="4" name="Segnaposto immagine 3" descr="A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51" b="-15351"/>
          <a:stretch>
            <a:fillRect/>
          </a:stretch>
        </p:blipFill>
        <p:spPr>
          <a:xfrm rot="21420000">
            <a:off x="299151" y="304998"/>
            <a:ext cx="3598455" cy="333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67797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1. Classe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>2</a:t>
            </a:r>
            <a:r>
              <a:rPr lang="en-US" dirty="0">
                <a:solidFill>
                  <a:srgbClr val="C0C0C0"/>
                </a:solidFill>
              </a:rPr>
              <a:t>. </a:t>
            </a:r>
            <a:r>
              <a:rPr lang="en-US" dirty="0" err="1">
                <a:solidFill>
                  <a:srgbClr val="C0C0C0"/>
                </a:solidFill>
              </a:rPr>
              <a:t>Sei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soddisfatto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delle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attività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didattiche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svolte</a:t>
            </a:r>
            <a:r>
              <a:rPr lang="en-US" dirty="0">
                <a:solidFill>
                  <a:srgbClr val="C0C0C0"/>
                </a:solidFill>
              </a:rPr>
              <a:t> in  </a:t>
            </a:r>
            <a:r>
              <a:rPr lang="en-US" dirty="0" err="1">
                <a:solidFill>
                  <a:srgbClr val="C0C0C0"/>
                </a:solidFill>
              </a:rPr>
              <a:t>questa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scuola</a:t>
            </a:r>
            <a:r>
              <a:rPr lang="en-US" dirty="0" smtClean="0">
                <a:solidFill>
                  <a:srgbClr val="C0C0C0"/>
                </a:solidFill>
              </a:rPr>
              <a:t>?</a:t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/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> </a:t>
            </a:r>
            <a:r>
              <a:rPr lang="en-US" dirty="0" smtClean="0">
                <a:solidFill>
                  <a:srgbClr val="404040"/>
                </a:solidFill>
              </a:rPr>
              <a:t> 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752600"/>
            <a:ext cx="8229600" cy="3810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en-US" sz="1200" dirty="0"/>
              <a:t> </a:t>
            </a:r>
            <a:endParaRPr lang="en-US" sz="1200" dirty="0" smtClean="0"/>
          </a:p>
          <a:p>
            <a:pPr eaLnBrk="1" hangingPunct="1">
              <a:defRPr/>
            </a:pPr>
            <a:r>
              <a:rPr lang="it-IT" b="1" dirty="0" smtClean="0"/>
              <a:t>Grado </a:t>
            </a:r>
            <a:r>
              <a:rPr lang="it-IT" b="1" dirty="0"/>
              <a:t>di soddisfazione positivo: 96.46%</a:t>
            </a:r>
            <a:endParaRPr lang="it-IT" dirty="0"/>
          </a:p>
          <a:p>
            <a:pPr eaLnBrk="1" hangingPunct="1">
              <a:defRPr/>
            </a:pP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2787099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3. Durante una normale giornata, quante ore mediamente dedichi a svolgere i compiti assegnati?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8301514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it-IT" dirty="0" smtClean="0"/>
              <a:t>Nel grafico </a:t>
            </a:r>
            <a:r>
              <a:rPr lang="it-IT" dirty="0"/>
              <a:t>sono </a:t>
            </a:r>
            <a:r>
              <a:rPr lang="it-IT" dirty="0" smtClean="0"/>
              <a:t>state evidenziate </a:t>
            </a:r>
            <a:r>
              <a:rPr lang="it-IT" dirty="0"/>
              <a:t>in verde le risposte con la percentuale maggiore.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3. 3.	La ripartizione del carico di lavoro fra il personale è equa?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108895875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Quante ore mediamente dedichi allo studio in un giorno?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en-US" sz="1200" dirty="0"/>
              <a:t> </a:t>
            </a:r>
            <a:r>
              <a:rPr lang="it-IT" dirty="0" smtClean="0"/>
              <a:t>Nel grafico sono state evidenziate in </a:t>
            </a:r>
            <a:r>
              <a:rPr lang="it-IT" dirty="0"/>
              <a:t>verde le risposte con la percentuale maggiore.</a:t>
            </a:r>
          </a:p>
          <a:p>
            <a:pPr eaLnBrk="1" hangingPunct="1">
              <a:defRPr/>
            </a:pP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00657957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5. MATERIE LETTERARIE (italiano, storia, geografia, ed.civica e cittadinanza).    Gli insegnanti spiegano con chiarezza  i contenuti disciplinari e le consegne relative alle diverse attività?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26474763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6. MATERIE LETTERARIE (italiano, storia, geografia, ed.civica e cittadinanza). Nell’assegnare il lavoro a casa, gli insegnanti tengono conto del carico globale dovuto agli impegni per le altre discipline?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7. MATERIE LETTERARIE (italiano, storia, geografia, ed.civica e cittadinanza).    Gli insegnanti organizzano verifiche con regolare frequenza e le correggono con tempestività?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8. MATERIE LETTERARIE (italiano, storia, geografia, ed.civica e cittadinanza). Siete generalmente disciplinati in classe?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9. LINGUA STRANIERA (francese, inglese, insegnanti di madrelingua). Gli insegnanti spiegano con chiarezza  i contenuti disciplinari e le consegne relative alle diverse attività?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143061197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10. LINGUA STRANIERA (francese, inglese, insegnanti di madrelingua). Nell’assegnare il lavoro a casa, gli insegnanti tengono conto del carico globale dovuto agli impegni per le altre discipline?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11. LINGUA STRANIERA (francese, inglese, insegnanti di madrelingua). Gli insegnanti organizzano verifiche con regolare frequenza e le correggono con tempestività?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2759067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12. LINGUA STRANIERA (francese, inglese, insegnanti di madrelingua). Siete generalmente disciplinati in classe?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13. MATERIE TECNICO - SCIENTIFICHE (matematica, scienze, tecnologia). Gli insegnanti spiegano con chiarezza i contenuti disciplinari e le consegne relative alle diverse attività?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4.	Sei soddisfatto della qualità delle relazioni avute nel corso dell'anno con i docenti?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19645244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14. MATERIE TECNICO - SCIENTIFICHE (matematica, scienze, tecnologia). Nell’assegnare il lavoro a casa, gli insegnanti tengono conto del carico globale dovuto agli impegni per le altre discipline?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15. MATERIE TECNICO - SCIENTIFICHE (matematica, scienze, tecnologia). Gli insegnanti organizzano verifiche con regolare frequenza e le correggono con tempestività?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16. MATERIE TECNICO - SCIENTIFICHE (matematica, scienze, tecnologia). Siete generalmente disciplinati in classe?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17. ALTRE MATERIE (arte, musica, motoria, IRC). Gli insegnanti spiegano con chiarezza i contenuti disciplinari e le consegne relative alle diverse attività?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18. ALTRE MATERIE (arte, musica, motoria, IRC). Nell’assegnare il lavoro a casa, gli insegnanti tengono conto del carico globale dovuto agli impegni per le altre discipline?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19. ALTRE MATERIE (arte, musica, motoria, IRC). Gli insegnanti organizzano verifiche con regolare frequenza e le correggono con tempestività?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20.  ALTRE MATERIE (arte, musica, motoria, IRC). Siete generalmente disciplinati in classe?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intervistati:57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04800" y="6019800"/>
            <a:ext cx="8001000" cy="669925"/>
          </a:xfrm>
        </p:spPr>
        <p:txBody>
          <a:bodyPr/>
          <a:lstStyle/>
          <a:p>
            <a:pPr>
              <a:defRPr/>
            </a:pPr>
            <a:r>
              <a:rPr lang="it-IT" sz="1400" b="1" dirty="0">
                <a:solidFill>
                  <a:srgbClr val="000000"/>
                </a:solidFill>
              </a:rPr>
              <a:t>Per ogni domanda si </a:t>
            </a:r>
            <a:r>
              <a:rPr lang="it-IT" sz="1400" b="1" dirty="0" smtClean="0">
                <a:solidFill>
                  <a:srgbClr val="000000"/>
                </a:solidFill>
              </a:rPr>
              <a:t>segnala con un </a:t>
            </a:r>
            <a:r>
              <a:rPr lang="it-IT" sz="2400" b="1" dirty="0" smtClean="0">
                <a:solidFill>
                  <a:srgbClr val="000000"/>
                </a:solidFill>
              </a:rPr>
              <a:t>“-” </a:t>
            </a:r>
            <a:r>
              <a:rPr lang="it-IT" sz="1400" b="1" dirty="0">
                <a:solidFill>
                  <a:srgbClr val="000000"/>
                </a:solidFill>
              </a:rPr>
              <a:t>l’area disciplinare con il grado di soddisfazione minore e </a:t>
            </a:r>
            <a:r>
              <a:rPr lang="it-IT" sz="1400" b="1" dirty="0" smtClean="0">
                <a:solidFill>
                  <a:srgbClr val="000000"/>
                </a:solidFill>
              </a:rPr>
              <a:t>con un </a:t>
            </a:r>
            <a:r>
              <a:rPr lang="it-IT" sz="2400" b="1" dirty="0" smtClean="0">
                <a:solidFill>
                  <a:srgbClr val="000000"/>
                </a:solidFill>
              </a:rPr>
              <a:t>“+”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>
                <a:solidFill>
                  <a:srgbClr val="000000"/>
                </a:solidFill>
              </a:rPr>
              <a:t>il grado di soddisfazione maggiore. I dati risultano in entrambi i casi positivi.</a:t>
            </a:r>
            <a:endParaRPr lang="it-IT" sz="14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-2667000" y="3733800"/>
            <a:ext cx="28956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457</a:t>
            </a:fld>
            <a:endParaRPr lang="en-US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931521"/>
              </p:ext>
            </p:extLst>
          </p:nvPr>
        </p:nvGraphicFramePr>
        <p:xfrm>
          <a:off x="304800" y="381001"/>
          <a:ext cx="8610600" cy="54864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124200"/>
                <a:gridCol w="1524000"/>
                <a:gridCol w="1295400"/>
                <a:gridCol w="1447800"/>
                <a:gridCol w="1219200"/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DOMANDE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MATERIE</a:t>
                      </a:r>
                    </a:p>
                    <a:p>
                      <a:r>
                        <a:rPr lang="it-IT" dirty="0" smtClean="0"/>
                        <a:t>LETTERARIE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LINGUA STRANIERA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TECNICO</a:t>
                      </a:r>
                    </a:p>
                    <a:p>
                      <a:r>
                        <a:rPr lang="it-IT" dirty="0" smtClean="0"/>
                        <a:t>SCIENTIFICHE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ALTRE MATERIE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359410" indent="-17970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Gli insegnanti spiegano con chiarezza  i contenuti disciplinari, E le consegne relative alle diverse attività?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</a:p>
                    <a:p>
                      <a:endParaRPr lang="it-IT" sz="3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320">
                <a:tc>
                  <a:txBody>
                    <a:bodyPr/>
                    <a:lstStyle/>
                    <a:p>
                      <a:pPr marL="359410" indent="-17970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2. Nell’assegnare il lavoro a casa, gli insegnanti tengono conto del carico globale dovuto agli impegni per le altre discipline?</a:t>
                      </a:r>
                      <a:endParaRPr lang="it-IT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3600" b="1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it-IT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359410" indent="-17970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3. Gli insegnanti organizzano verifiche con regolare frequenza e le correggono con tempestività?</a:t>
                      </a:r>
                      <a:endParaRPr lang="it-IT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endParaRPr lang="it-IT" sz="3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320">
                <a:tc>
                  <a:txBody>
                    <a:bodyPr/>
                    <a:lstStyle/>
                    <a:p>
                      <a:pPr marL="359410" indent="-17970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4.Siete generalmente disciplinati in classe?</a:t>
                      </a:r>
                      <a:endParaRPr lang="it-IT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3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216298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QUESTIONARI ALUNNI </a:t>
            </a:r>
            <a:br>
              <a:rPr lang="it-IT" dirty="0" smtClean="0"/>
            </a:br>
            <a:r>
              <a:rPr lang="it-IT" sz="2800" dirty="0" smtClean="0"/>
              <a:t>Scuola secondaria di primo grado “</a:t>
            </a:r>
            <a:r>
              <a:rPr lang="it-IT" sz="2800" dirty="0" err="1" smtClean="0"/>
              <a:t>A.Moro</a:t>
            </a:r>
            <a:r>
              <a:rPr lang="it-IT" sz="2800" dirty="0" smtClean="0"/>
              <a:t>”</a:t>
            </a:r>
            <a:endParaRPr lang="it-IT" sz="28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b="1" dirty="0"/>
              <a:t> </a:t>
            </a:r>
            <a:r>
              <a:rPr lang="it-IT" dirty="0" smtClean="0"/>
              <a:t>Il </a:t>
            </a:r>
            <a:r>
              <a:rPr lang="it-IT" dirty="0"/>
              <a:t>questionario è stato somministrato tramite modalità on-line. La partecipazione è pari al  20% (30 risposte su 149).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944B-3793-8B4A-B353-2022BFAE854D}" type="slidenum">
              <a:rPr lang="it-IT" smtClean="0"/>
              <a:t>458</a:t>
            </a:fld>
            <a:endParaRPr lang="it-IT"/>
          </a:p>
        </p:txBody>
      </p:sp>
      <p:pic>
        <p:nvPicPr>
          <p:cNvPr id="4" name="Segnaposto immagine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14739" b="14739"/>
          <a:stretch>
            <a:fillRect/>
          </a:stretch>
        </p:blipFill>
        <p:spPr>
          <a:xfrm rot="360000">
            <a:off x="4336486" y="507668"/>
            <a:ext cx="4432860" cy="3072384"/>
          </a:xfrm>
          <a:prstGeom prst="rect">
            <a:avLst/>
          </a:prstGeom>
        </p:spPr>
      </p:pic>
      <p:pic>
        <p:nvPicPr>
          <p:cNvPr id="6" name="Segnaposto immagine 5" descr="A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51" b="-15351"/>
          <a:stretch>
            <a:fillRect/>
          </a:stretch>
        </p:blipFill>
        <p:spPr>
          <a:xfrm rot="21420000">
            <a:off x="299151" y="304998"/>
            <a:ext cx="3598455" cy="333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62333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1. Classe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5. 5.	Sei soddisfatto della qualità delle relazioni avute nel corso dell'anno con i tuoi colleghi 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43733001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C0C0"/>
                </a:solidFill>
              </a:rPr>
              <a:t>2</a:t>
            </a:r>
            <a:r>
              <a:rPr lang="en-US" dirty="0">
                <a:solidFill>
                  <a:srgbClr val="C0C0C0"/>
                </a:solidFill>
              </a:rPr>
              <a:t>. </a:t>
            </a:r>
            <a:r>
              <a:rPr lang="en-US" dirty="0" err="1">
                <a:solidFill>
                  <a:srgbClr val="C0C0C0"/>
                </a:solidFill>
              </a:rPr>
              <a:t>Sei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soddisfatto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delle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attività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didattiche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svolte</a:t>
            </a:r>
            <a:r>
              <a:rPr lang="en-US" dirty="0">
                <a:solidFill>
                  <a:srgbClr val="C0C0C0"/>
                </a:solidFill>
              </a:rPr>
              <a:t> in  </a:t>
            </a:r>
            <a:r>
              <a:rPr lang="en-US" dirty="0" err="1">
                <a:solidFill>
                  <a:srgbClr val="C0C0C0"/>
                </a:solidFill>
              </a:rPr>
              <a:t>questa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scuola</a:t>
            </a:r>
            <a:r>
              <a:rPr lang="en-US" dirty="0">
                <a:solidFill>
                  <a:srgbClr val="C0C0C0"/>
                </a:solidFill>
              </a:rPr>
              <a:t>? 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0182377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it-IT" b="1" dirty="0"/>
              <a:t> </a:t>
            </a:r>
            <a:endParaRPr lang="it-IT" dirty="0"/>
          </a:p>
          <a:p>
            <a:r>
              <a:rPr lang="it-IT" b="1" dirty="0"/>
              <a:t>Grado di soddisfazione positivo: 96.67%</a:t>
            </a:r>
            <a:endParaRPr lang="it-IT" dirty="0"/>
          </a:p>
          <a:p>
            <a:endParaRPr lang="it-IT" dirty="0"/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3. Durante una normale giornata, quante ore mediamente dedichi a svolgere i compiti assegnati?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en-US" sz="1200" dirty="0"/>
              <a:t> </a:t>
            </a:r>
            <a:r>
              <a:rPr lang="it-IT" dirty="0" smtClean="0"/>
              <a:t>Nel grafico </a:t>
            </a:r>
            <a:r>
              <a:rPr lang="it-IT" dirty="0"/>
              <a:t>sono </a:t>
            </a:r>
            <a:r>
              <a:rPr lang="it-IT" dirty="0" smtClean="0"/>
              <a:t>state </a:t>
            </a:r>
            <a:r>
              <a:rPr lang="it-IT" dirty="0"/>
              <a:t>evidenziate in verde le risposte con la percentuale maggiore.</a:t>
            </a:r>
          </a:p>
          <a:p>
            <a:pPr eaLnBrk="1" hangingPunct="1">
              <a:defRPr/>
            </a:pP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09846486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Quante ore mediamente dedichi allo studio in un giorno?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40556044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it-IT" dirty="0"/>
              <a:t>Nel grafico sono state evidenziate in verde le risposte con la percentuale maggiore.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5. MATERIE LETTERARIE (italiano, storia, geografia, ed.civica e cittadinanza). Gli insegnanti spiegano con chiarezza  i contenuti disciplinari, E le consegne relative alle diverse attività?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27391211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6. MATERIE LETTERARIE (italiano, storia, geografia, ed.civica e cittadinanza). Nell’assegnare il lavoro a casa, gli insegnanti tengono conto del carico globale dovuto agli impegni per le altre discipline?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7. MATERIE LETTERARIE (italiano, storia, geografia, ed.civica e cittadinanza). Gli insegnanti organizzano verifiche con regolare frequenza e le correggono con tempestività?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8. MATERIE LETTERARIE (italiano, storia, geografia, ed.civica e cittadinanza). Siete generalmente disciplinati in classe?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9. LINGUA STRANIERA (francese, inglese, insegnanti di madrelingua). Gli insegnanti spiegano con chiarezza i contenuti disciplinari, E le consegne relative alle diverse attività?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517093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10. LINGUA STRANIERA (francese, inglese, insegnanti di madrelingua). Nell’assegnare il lavoro a casa, gli insegnanti tengono conto del carico globale dovuto agli impegni per le altre discipline?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11. LINGUA STRANIERA (francese, inglese, insegnanti di madrelingua). Gli insegnanti organizzano verifiche con regolare frequenza e le correggono con tempestività?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6. 6.	Ritieni valida la collaborazione all'interno del tuo gruppo di lavoro?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12. LINGUA STRANIERA (francese, inglese, insegnanti di madrelingua). Siete generalmente disciplinati in classe?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13. MATERIE TECNICO - SCIENTIFICHE (matematica, scienze, tecnologia). Gli insegnanti spiegano con chiarezza i contenuti disciplinari, E le consegne relative alle diverse attività?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14. MATERIE TECNICO - SCIENTIFICHE (matematica, scienze, tecnologia). Nell’assegnare il lavoro a casa, gli insegnanti tengono conto del carico globale dovuto agli impegni per le altre discipline?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15. MATERIE TECNICO - SCIENTIFICHE (matematica, scienze, tecnologia). Gli insegnanti organizzano verifiche con regolare frequenza e le correggono con tempestività?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16. MATERIE TECNICO - SCIENTIFICHE (matematica, scienze, tecnologia). Siete generalmente disciplinati in classe?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17. ALTRE MATERIE (arte, musica, motoria, IRC). Gli insegnanti spiegano con chiarezza  i contenuti disciplinari, E le consegne relative alle diverse attività?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32072849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18. ALTRE MATERIE (arte, musica, motoria, IRC). Nell’assegnare il lavoro a casa, gli insegnanti tengono conto del carico globale dovuto agli impegni per le altre discipline?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19. ALTRE MATERIE (arte, musica, motoria, IRC). Gli insegnanti organizzano verifiche con regolare frequenza e le correggono con tempestività?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20. ALTRE MATERIE (arte, musica, motoria, IRC). Siete generalmente disciplinati in classe?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intervistati:30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04800" y="6019800"/>
            <a:ext cx="8001000" cy="669925"/>
          </a:xfrm>
        </p:spPr>
        <p:txBody>
          <a:bodyPr/>
          <a:lstStyle/>
          <a:p>
            <a:pPr>
              <a:defRPr/>
            </a:pPr>
            <a:r>
              <a:rPr lang="it-IT" sz="1400" b="1" dirty="0">
                <a:solidFill>
                  <a:srgbClr val="000000"/>
                </a:solidFill>
              </a:rPr>
              <a:t>Per ogni domanda si </a:t>
            </a:r>
            <a:r>
              <a:rPr lang="it-IT" sz="1400" b="1" dirty="0" smtClean="0">
                <a:solidFill>
                  <a:srgbClr val="000000"/>
                </a:solidFill>
              </a:rPr>
              <a:t>segnala con un </a:t>
            </a:r>
            <a:r>
              <a:rPr lang="it-IT" sz="2400" b="1" dirty="0" smtClean="0">
                <a:solidFill>
                  <a:srgbClr val="000000"/>
                </a:solidFill>
              </a:rPr>
              <a:t>“-” </a:t>
            </a:r>
            <a:r>
              <a:rPr lang="it-IT" sz="1400" b="1" dirty="0">
                <a:solidFill>
                  <a:srgbClr val="000000"/>
                </a:solidFill>
              </a:rPr>
              <a:t>l’area disciplinare con il grado di soddisfazione minore e </a:t>
            </a:r>
            <a:r>
              <a:rPr lang="it-IT" sz="1400" b="1" dirty="0" smtClean="0">
                <a:solidFill>
                  <a:srgbClr val="000000"/>
                </a:solidFill>
              </a:rPr>
              <a:t>con un </a:t>
            </a:r>
            <a:r>
              <a:rPr lang="it-IT" sz="2400" b="1" dirty="0" smtClean="0">
                <a:solidFill>
                  <a:srgbClr val="000000"/>
                </a:solidFill>
              </a:rPr>
              <a:t>“+”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>
                <a:solidFill>
                  <a:srgbClr val="000000"/>
                </a:solidFill>
              </a:rPr>
              <a:t>il grado di soddisfazione maggiore. I dati risultano in entrambi i casi positivi.</a:t>
            </a:r>
            <a:endParaRPr lang="it-IT" sz="14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-2667000" y="3733800"/>
            <a:ext cx="28956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479</a:t>
            </a:fld>
            <a:endParaRPr lang="en-US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499622"/>
              </p:ext>
            </p:extLst>
          </p:nvPr>
        </p:nvGraphicFramePr>
        <p:xfrm>
          <a:off x="304800" y="381001"/>
          <a:ext cx="8610600" cy="54864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124200"/>
                <a:gridCol w="1524000"/>
                <a:gridCol w="1295400"/>
                <a:gridCol w="1447800"/>
                <a:gridCol w="1219200"/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DOMANDE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MATERIE</a:t>
                      </a:r>
                    </a:p>
                    <a:p>
                      <a:r>
                        <a:rPr lang="it-IT" dirty="0" smtClean="0"/>
                        <a:t>LETTERARIE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LINGUA STRANIERA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TECNICO</a:t>
                      </a:r>
                    </a:p>
                    <a:p>
                      <a:r>
                        <a:rPr lang="it-IT" dirty="0" smtClean="0"/>
                        <a:t>SCIENTIFICHE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ALTRE MATERIE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359410" indent="-17970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Gli insegnanti spiegano con chiarezza  i contenuti disciplinari, E le consegne relative alle diverse attività?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  <a:p>
                      <a:endParaRPr lang="it-IT" sz="3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320">
                <a:tc>
                  <a:txBody>
                    <a:bodyPr/>
                    <a:lstStyle/>
                    <a:p>
                      <a:pPr marL="359410" indent="-17970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2. Nell’assegnare il lavoro a casa, gli insegnanti tengono conto del carico globale dovuto agli impegni per le altre discipline?</a:t>
                      </a:r>
                      <a:endParaRPr lang="it-IT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3600" b="1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it-IT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359410" indent="-17970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3. Gli insegnanti organizzano verifiche con regolare frequenza e le correggono con tempestività?</a:t>
                      </a:r>
                      <a:endParaRPr lang="it-IT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endParaRPr lang="it-IT" sz="3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320">
                <a:tc>
                  <a:txBody>
                    <a:bodyPr/>
                    <a:lstStyle/>
                    <a:p>
                      <a:pPr marL="359410" indent="-179705" algn="just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4.Siete generalmente disciplinati in classe?</a:t>
                      </a:r>
                      <a:endParaRPr lang="it-IT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it-IT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1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it-IT" sz="3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197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7. 7.	Pensi che siano rispettate le norme di sicurezza e di prevenzione degli infortuni all'interno dell'Istituto 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06679159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8. 8.	Ritieni utili per il tuo lavoro le attività di formazione e/o aggiornamento?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3. 3.Sei soddisfatto/a di come il sito WEB offre la possibilità d’accesso alle informazioni e alla documentazione utile?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9. 9.	Le attività aggiuntive vengono adeguatamente riconosciute?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10. 10.	L'organico esistente è adeguato al carico di lavoro?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11. 11.	Sono state definite in modo chiaro le varie funzioni e responsabilità?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897515702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12. 12.	Ritieni che la Dirigenza  promuova un clima collaborativo fra il personale?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74799690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13. 13.	Ritieni che le dotazioni per la sicurezza e le emergenze siano sufficienti?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2361415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14. 14.	Sei soddisfatto/a dei rapporti e della comunicazione con il Dirigente Scolastico?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807110728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15. 15.	Ritieni che le attrezzature e le dotazioni siano adeguate per il tuo lavoro?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2050582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16. 16.	Valuti positivamente la qualità delle relazioni avute nel corso dell'anno con il D.S.G.A.?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494208901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17. 17.	Sei disponibile ad accogliere proposte e suggerimenti da parte dei colleghi?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63196417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18. 18.	Il Dirigente Scolastico  è disponibile a risolvere i problemi che gli vengono posti?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44916750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4.Il personale di segreteria fornisce adeguatamente le informazioni richieste?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565119986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19. 19.	Il sito web offre la possibilità d’accesso alle informazioni e alla documentazione utile?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368628903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20. 20. Le comunicazioni dell' istituto (avvisi, circolari, ecc.) sono chiare e tempestive?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44927594"/>
              </p:ext>
            </p:extLst>
          </p:nvPr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295399"/>
            <a:ext cx="7313613" cy="4994835"/>
          </a:xfrm>
        </p:spPr>
        <p:txBody>
          <a:bodyPr/>
          <a:lstStyle/>
          <a:p>
            <a:pPr lvl="0" algn="just"/>
            <a:r>
              <a:rPr lang="it-IT" sz="1800" b="1" dirty="0"/>
              <a:t>VALUTAZIONE MEDIA positiva: l’ 85% degli intervistati risulta abbastanza/molto soddisfatto/a.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ASPETTI PIU’ SODDISFACENTI 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Gli aspetti più soddisfacenti derivanti dalla somma delle risposte “abbastanza” e “molto” riguardano le </a:t>
            </a:r>
            <a:r>
              <a:rPr lang="it-IT" sz="1800" dirty="0" smtClean="0"/>
              <a:t>seguenti domande: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u="sng" dirty="0"/>
              <a:t>Domanda 16</a:t>
            </a:r>
            <a:r>
              <a:rPr lang="it-IT" sz="1800" dirty="0" smtClean="0"/>
              <a:t>:RELAZIONI CON D.S.G.A.  </a:t>
            </a:r>
            <a:r>
              <a:rPr lang="it-IT" sz="1800" dirty="0"/>
              <a:t>grado di soddisfazione pari al 100%</a:t>
            </a:r>
            <a:br>
              <a:rPr lang="it-IT" sz="1800" dirty="0"/>
            </a:br>
            <a:r>
              <a:rPr lang="it-IT" sz="1800" u="sng" dirty="0"/>
              <a:t>Domanda 18</a:t>
            </a:r>
            <a:r>
              <a:rPr lang="it-IT" sz="1800" dirty="0" smtClean="0"/>
              <a:t>:DISPONIBILITA’ DIRIGENTE A RISOLVERE I PROBLEMI POSTI  </a:t>
            </a:r>
            <a:r>
              <a:rPr lang="it-IT" sz="1800" dirty="0"/>
              <a:t>grado di soddisfazione pari al 100%</a:t>
            </a:r>
            <a:br>
              <a:rPr lang="it-IT" sz="1800" dirty="0"/>
            </a:br>
            <a:r>
              <a:rPr lang="it-IT" sz="1800" u="sng" dirty="0"/>
              <a:t>Domanda 19</a:t>
            </a:r>
            <a:r>
              <a:rPr lang="it-IT" sz="1800" dirty="0" smtClean="0"/>
              <a:t>:ACCESSO DOCUMENTAZIONE E INFORMAZIONI UTILI SITO WEB </a:t>
            </a:r>
            <a:r>
              <a:rPr lang="it-IT" sz="1800" dirty="0"/>
              <a:t>grado di soddisfazione pari al 100% </a:t>
            </a: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/>
            </a:r>
            <a:br>
              <a:rPr lang="it-IT" sz="1800" dirty="0"/>
            </a:b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73453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786998"/>
          </a:xfrm>
        </p:spPr>
        <p:txBody>
          <a:bodyPr/>
          <a:lstStyle/>
          <a:p>
            <a:pPr lvl="0" algn="just"/>
            <a:r>
              <a:rPr lang="it-IT" sz="1600" b="1" dirty="0" smtClean="0"/>
              <a:t>ASPETTI </a:t>
            </a:r>
            <a:r>
              <a:rPr lang="it-IT" sz="1600" b="1" dirty="0"/>
              <a:t>MENO SODDISFACENTI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/>
              <a:t> 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Gli aspetti meno soddisfacenti derivanti dalla somma delle risposte “abbastanza” e “molto” riguardano </a:t>
            </a:r>
            <a:r>
              <a:rPr lang="it-IT" sz="1600" dirty="0" smtClean="0"/>
              <a:t>le seguenti domande: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u="sng" dirty="0"/>
              <a:t>Domanda 6</a:t>
            </a:r>
            <a:r>
              <a:rPr lang="it-IT" sz="1600" dirty="0" smtClean="0"/>
              <a:t>:COLLABORAZIONE ALL’INTERNO DEL GRUPPO DI LAVORO </a:t>
            </a:r>
            <a:r>
              <a:rPr lang="it-IT" sz="1600" dirty="0"/>
              <a:t>grado di soddisfazione pari al 50%</a:t>
            </a:r>
            <a:br>
              <a:rPr lang="it-IT" sz="1600" dirty="0"/>
            </a:br>
            <a:r>
              <a:rPr lang="it-IT" sz="1600" u="sng" dirty="0"/>
              <a:t>Domanda 8</a:t>
            </a:r>
            <a:r>
              <a:rPr lang="it-IT" sz="1600" dirty="0" smtClean="0"/>
              <a:t>:UTILITA’ MOMENTI DI FORMAZIONE E/O AGGIORNAMENTO </a:t>
            </a:r>
            <a:r>
              <a:rPr lang="it-IT" sz="1600" dirty="0"/>
              <a:t>grado di soddisfazione pari al 50%</a:t>
            </a:r>
            <a:br>
              <a:rPr lang="it-IT" sz="1600" dirty="0"/>
            </a:br>
            <a:r>
              <a:rPr lang="it-IT" sz="1600" u="sng" dirty="0"/>
              <a:t>Domanda 9</a:t>
            </a:r>
            <a:r>
              <a:rPr lang="it-IT" sz="1600" dirty="0"/>
              <a:t>: </a:t>
            </a:r>
            <a:r>
              <a:rPr lang="it-IT" sz="1600" dirty="0" smtClean="0"/>
              <a:t>RICONOSCIMENTO ADEGUATO ATTIVITA’ AGGIUNTIVE grado </a:t>
            </a:r>
            <a:r>
              <a:rPr lang="it-IT" sz="1600" dirty="0"/>
              <a:t>di soddisfazione pari al 50%</a:t>
            </a:r>
            <a:br>
              <a:rPr lang="it-IT" sz="1600" dirty="0"/>
            </a:br>
            <a:r>
              <a:rPr lang="it-IT" sz="1600" u="sng" dirty="0"/>
              <a:t>Domanda 10</a:t>
            </a:r>
            <a:r>
              <a:rPr lang="it-IT" sz="1600" dirty="0" smtClean="0"/>
              <a:t>:ADEGUATEZZA ORGANICO  </a:t>
            </a:r>
            <a:r>
              <a:rPr lang="it-IT" sz="1600" dirty="0"/>
              <a:t>grado di soddisfazione pari al 50%</a:t>
            </a:r>
            <a:br>
              <a:rPr lang="it-IT" sz="1600" dirty="0"/>
            </a:br>
            <a:r>
              <a:rPr lang="it-IT" sz="1600" u="sng" dirty="0"/>
              <a:t>Domanda 13</a:t>
            </a:r>
            <a:r>
              <a:rPr lang="it-IT" sz="1600" dirty="0" smtClean="0"/>
              <a:t>:DOTAZIONE SICUREZZA ED EMERGENZE grado </a:t>
            </a:r>
            <a:r>
              <a:rPr lang="it-IT" sz="1600" dirty="0"/>
              <a:t>di soddisfazione pari al 50%</a:t>
            </a:r>
            <a:br>
              <a:rPr lang="it-IT" sz="1600" dirty="0"/>
            </a:br>
            <a:r>
              <a:rPr lang="it-IT" sz="1600" u="sng" dirty="0"/>
              <a:t>Domanda 15</a:t>
            </a:r>
            <a:r>
              <a:rPr lang="it-IT" sz="1600" dirty="0"/>
              <a:t>: </a:t>
            </a:r>
            <a:r>
              <a:rPr lang="it-IT" sz="1600" dirty="0" smtClean="0"/>
              <a:t>ADEGUATEZZA ATTREZZATURE E DOTAZIONI PER IL LAVORO grado </a:t>
            </a:r>
            <a:r>
              <a:rPr lang="it-IT" sz="1600" dirty="0"/>
              <a:t>di soddisfazione pari al 50%</a:t>
            </a:r>
            <a:br>
              <a:rPr lang="it-IT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614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QUESTIONARIO ATA</a:t>
            </a:r>
            <a:br>
              <a:rPr lang="it-IT" dirty="0" smtClean="0"/>
            </a:br>
            <a:r>
              <a:rPr lang="it-IT" dirty="0" smtClean="0"/>
              <a:t>COLLABORATORI SCOLASTICI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Il questionario è stato somministrato tramite modalità on – line. La partecipazione è pari al 65%  </a:t>
            </a:r>
          </a:p>
          <a:p>
            <a:r>
              <a:rPr lang="it-IT" dirty="0"/>
              <a:t>(11 risposte su 17 ).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944B-3793-8B4A-B353-2022BFAE854D}" type="slidenum">
              <a:rPr lang="it-IT" smtClean="0"/>
              <a:t>64</a:t>
            </a:fld>
            <a:endParaRPr lang="it-IT"/>
          </a:p>
        </p:txBody>
      </p:sp>
      <p:pic>
        <p:nvPicPr>
          <p:cNvPr id="8" name="Segnaposto immagine 7" descr="B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09" r="-65309"/>
          <a:stretch>
            <a:fillRect/>
          </a:stretch>
        </p:blipFill>
        <p:spPr>
          <a:xfrm rot="232774">
            <a:off x="2404467" y="153943"/>
            <a:ext cx="4654550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6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1. 1.	Sei complessivamente soddisfatto/a dell’organizzazione del lavoro che devi svolgere?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2. 2.	Ritieni di aver ricevuto informazioni pertinenti riguardo la sicurezza sul posto di lavoro e sulle attrezzature a disposizione? 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3. 3.	Pensi che siano rispettate le norme di sicurezza e di prevenzione degli infortuni all'interno dell'Istituto 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4.	Ritieni utili per il tuo lavoro le attività di formazione e/o aggiornamento?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5. 5.	Ritieni che le dotazioni per la sicurezza e le emergenze siano sufficienti?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5. 5. I collaboratori scolastici trasmettono efficacemente le informazioni?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6. 6.	Valuti positivamente la qualità delle relazioni avute nel corso dell'anno con il D.S.G.A.?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7. 7.	Sei soddisfatto/a dei rapporti e della comunicazione con i colleghi?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8. 8.	Ritieni adeguati gli spazi a disposizione per la conservazione del materiale di pulizia?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9. 9.	Sei soddisfatta/o dei rapporti e della comunicazione con il Dirigente Scolastico?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10. 10.	L’orario di servizio è strutturato in modo funzionale?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11. 11.	Le attrezzature ed il materiale messi a disposizione per lavorare sono sufficienti?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12. 12.	Sei soddisfatto/a dei rapporti e della comunicazione con la Segreteria?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13. 13.	Ritieni adeguata la distribuzione del carico di lavoro?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14. 14.	Sei soddisfatto/a dei rapporti e della comunicazione con gli insegnanti?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15. 15.	Sei soddisfatto/a dei rapporti e della comunicazione con gli alunni?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6. 6.L'istituto è impegnato a diffondere le sue iniziative all’esterno?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16. 16.	Sei soddisfatto/a di come i genitori si rapportano nei tuoi confronti?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intervistati:11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523999"/>
            <a:ext cx="7313613" cy="4766235"/>
          </a:xfrm>
        </p:spPr>
        <p:txBody>
          <a:bodyPr/>
          <a:lstStyle/>
          <a:p>
            <a:pPr lvl="0" algn="just"/>
            <a:r>
              <a:rPr lang="it-IT" sz="1400" b="1" dirty="0"/>
              <a:t> 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800" b="1" dirty="0"/>
              <a:t>VALUTAZIONE MEDIA positiva: il 78% degli intervistati risulta abbastanza/molto soddisfatto/a.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 smtClean="0"/>
              <a:t>ASPETTI </a:t>
            </a:r>
            <a:r>
              <a:rPr lang="it-IT" sz="1800" b="1" dirty="0"/>
              <a:t>PIU’ SODDISFACENTI 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Gli aspetti più soddisfacenti derivanti dalla somma delle risposte “abbastanza” e “molto” riguardano le </a:t>
            </a:r>
            <a:r>
              <a:rPr lang="it-IT" sz="1800" dirty="0" smtClean="0"/>
              <a:t>seguenti domande: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u="sng" dirty="0" smtClean="0"/>
              <a:t>Domanda </a:t>
            </a:r>
            <a:r>
              <a:rPr lang="it-IT" sz="1800" u="sng" dirty="0"/>
              <a:t>6</a:t>
            </a:r>
            <a:r>
              <a:rPr lang="it-IT" sz="1800" dirty="0"/>
              <a:t>: </a:t>
            </a:r>
            <a:r>
              <a:rPr lang="it-IT" sz="1800" dirty="0" smtClean="0"/>
              <a:t>RELAZIONI CON D.S.G.A. grado </a:t>
            </a:r>
            <a:r>
              <a:rPr lang="it-IT" sz="1800" dirty="0"/>
              <a:t>di soddisfazione pari al 90.9%</a:t>
            </a:r>
            <a:br>
              <a:rPr lang="it-IT" sz="1800" dirty="0"/>
            </a:br>
            <a:r>
              <a:rPr lang="it-IT" sz="1800" u="sng" dirty="0"/>
              <a:t>Domanda 15</a:t>
            </a:r>
            <a:r>
              <a:rPr lang="it-IT" sz="1800" dirty="0"/>
              <a:t>: </a:t>
            </a:r>
            <a:r>
              <a:rPr lang="it-IT" sz="1800" dirty="0" smtClean="0"/>
              <a:t>RAPPORTI E COMUNICAZIONE CON GLI ALUNNI grado </a:t>
            </a:r>
            <a:r>
              <a:rPr lang="it-IT" sz="1800" dirty="0"/>
              <a:t>di soddisfazione pari al 90.9% </a:t>
            </a: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/>
            </a:r>
            <a:br>
              <a:rPr lang="it-IT" sz="1800" dirty="0"/>
            </a:b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73453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786998"/>
          </a:xfrm>
        </p:spPr>
        <p:txBody>
          <a:bodyPr/>
          <a:lstStyle/>
          <a:p>
            <a:pPr lvl="0" algn="just"/>
            <a:r>
              <a:rPr lang="it-IT" sz="1800" b="1" dirty="0" smtClean="0"/>
              <a:t>ASPETTI </a:t>
            </a:r>
            <a:r>
              <a:rPr lang="it-IT" sz="1800" b="1" dirty="0"/>
              <a:t>MENO SODDISFACENTI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Gli aspetti meno soddisfacenti derivanti dalla somma delle risposte “abbastanza” e “molto” riguardano </a:t>
            </a:r>
            <a:r>
              <a:rPr lang="it-IT" sz="1800" dirty="0" smtClean="0"/>
              <a:t>le seguenti domande: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u="sng" dirty="0"/>
              <a:t>Domanda 3</a:t>
            </a:r>
            <a:r>
              <a:rPr lang="it-IT" sz="1800" dirty="0"/>
              <a:t>: </a:t>
            </a:r>
            <a:r>
              <a:rPr lang="it-IT" sz="1800" dirty="0" smtClean="0"/>
              <a:t>RISPETTO NORME DI SICUREZZA E PREVENZIONE INFORTUNI grado </a:t>
            </a:r>
            <a:r>
              <a:rPr lang="it-IT" sz="1800" dirty="0"/>
              <a:t>di </a:t>
            </a:r>
            <a:r>
              <a:rPr lang="it-IT" sz="1800" dirty="0" smtClean="0"/>
              <a:t>soddisfazione </a:t>
            </a:r>
            <a:r>
              <a:rPr lang="it-IT" sz="1800" dirty="0"/>
              <a:t>pari al 72.72%</a:t>
            </a:r>
            <a:br>
              <a:rPr lang="it-IT" sz="1800" dirty="0"/>
            </a:br>
            <a:r>
              <a:rPr lang="it-IT" sz="1800" u="sng" dirty="0"/>
              <a:t>Domanda 5</a:t>
            </a:r>
            <a:r>
              <a:rPr lang="it-IT" sz="1800" dirty="0"/>
              <a:t>: </a:t>
            </a:r>
            <a:r>
              <a:rPr lang="it-IT" sz="1800" dirty="0" smtClean="0"/>
              <a:t>DOTAZIONI SICUREZZA ED EMERGENZA grado </a:t>
            </a:r>
            <a:r>
              <a:rPr lang="it-IT" sz="1800" dirty="0"/>
              <a:t>di soddisfazione pari al 72.72%</a:t>
            </a:r>
            <a:br>
              <a:rPr lang="it-IT" sz="1800" dirty="0"/>
            </a:br>
            <a:r>
              <a:rPr lang="it-IT" sz="1800" u="sng" dirty="0"/>
              <a:t>Domanda 8</a:t>
            </a:r>
            <a:r>
              <a:rPr lang="it-IT" sz="1800" dirty="0"/>
              <a:t>: </a:t>
            </a:r>
            <a:r>
              <a:rPr lang="it-IT" sz="1800" dirty="0" smtClean="0"/>
              <a:t>ADEGUATEZZA SPAZI PER IL MATERIALE grado </a:t>
            </a:r>
            <a:r>
              <a:rPr lang="it-IT" sz="1800" dirty="0"/>
              <a:t>di soddisfazione pari al 63.63%</a:t>
            </a:r>
            <a:br>
              <a:rPr lang="it-IT" sz="1800" dirty="0"/>
            </a:br>
            <a:r>
              <a:rPr lang="it-IT" sz="1800" u="sng" dirty="0"/>
              <a:t>Domanda 9</a:t>
            </a:r>
            <a:r>
              <a:rPr lang="it-IT" sz="1800" dirty="0" smtClean="0"/>
              <a:t>:RAPPORTI E COMUNICAZIONE CON DS </a:t>
            </a:r>
            <a:r>
              <a:rPr lang="it-IT" sz="1800" dirty="0"/>
              <a:t>grado di soddisfazione pari al 72.72%</a:t>
            </a:r>
            <a:br>
              <a:rPr lang="it-IT" sz="1800" dirty="0"/>
            </a:br>
            <a:r>
              <a:rPr lang="it-IT" sz="1800" u="sng" dirty="0"/>
              <a:t>Domanda 12</a:t>
            </a:r>
            <a:r>
              <a:rPr lang="it-IT" sz="1800" dirty="0"/>
              <a:t>: </a:t>
            </a:r>
            <a:r>
              <a:rPr lang="it-IT" sz="1800" dirty="0" smtClean="0"/>
              <a:t>RAPPORTI E COMUNICAZIONE CON SEGRETERIA grado </a:t>
            </a:r>
            <a:r>
              <a:rPr lang="it-IT" sz="1800" dirty="0"/>
              <a:t>di soddisfazione pari al 72.72%</a:t>
            </a:r>
            <a:br>
              <a:rPr lang="it-IT" sz="1800" dirty="0"/>
            </a:br>
            <a:r>
              <a:rPr lang="it-IT" sz="1800" dirty="0"/>
              <a:t> </a:t>
            </a:r>
            <a:br>
              <a:rPr lang="it-IT" sz="1800" dirty="0"/>
            </a:b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614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QUESTIONARIO GENITORI</a:t>
            </a:r>
            <a:br>
              <a:rPr lang="it-IT" dirty="0" smtClean="0"/>
            </a:br>
            <a:r>
              <a:rPr lang="it-IT" dirty="0" smtClean="0"/>
              <a:t>Scuola dell’infanzia “Ponti”</a:t>
            </a:r>
            <a:endParaRPr lang="it-IT" dirty="0"/>
          </a:p>
        </p:txBody>
      </p:sp>
      <p:pic>
        <p:nvPicPr>
          <p:cNvPr id="6" name="Segnaposto immagine 5" descr="G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42" b="-42342"/>
          <a:stretch>
            <a:fillRect/>
          </a:stretch>
        </p:blipFill>
        <p:spPr>
          <a:xfrm rot="21420000">
            <a:off x="298450" y="304800"/>
            <a:ext cx="3598863" cy="3333750"/>
          </a:xfrm>
          <a:prstGeom prst="rect">
            <a:avLst/>
          </a:prstGeom>
        </p:spPr>
      </p:pic>
      <p:pic>
        <p:nvPicPr>
          <p:cNvPr id="7" name="Segnaposto immagine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-27896" b="-27896"/>
          <a:stretch>
            <a:fillRect/>
          </a:stretch>
        </p:blipFill>
        <p:spPr>
          <a:xfrm rot="360000">
            <a:off x="4336486" y="507668"/>
            <a:ext cx="4432860" cy="3072384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Il questionario è stato somministrato tramite modalità on – line. La partecipazione è pari al 30 % (45 risposte su 151).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185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C0C0C0"/>
                </a:solidFill>
              </a:rPr>
              <a:t/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QUALITA’ DELLA SCUOLA</a:t>
            </a:r>
            <a:r>
              <a:rPr lang="en-US" dirty="0" smtClean="0">
                <a:solidFill>
                  <a:srgbClr val="C0C0C0"/>
                </a:solidFill>
              </a:rPr>
              <a:t/>
            </a:r>
            <a:br>
              <a:rPr lang="en-US" dirty="0" smtClean="0">
                <a:solidFill>
                  <a:srgbClr val="C0C0C0"/>
                </a:solidFill>
              </a:rPr>
            </a:br>
            <a:r>
              <a:rPr lang="en-US" dirty="0" smtClean="0">
                <a:solidFill>
                  <a:srgbClr val="C0C0C0"/>
                </a:solidFill>
              </a:rPr>
              <a:t>1</a:t>
            </a:r>
            <a:r>
              <a:rPr lang="en-US" dirty="0">
                <a:solidFill>
                  <a:srgbClr val="C0C0C0"/>
                </a:solidFill>
              </a:rPr>
              <a:t>.  E’ </a:t>
            </a:r>
            <a:r>
              <a:rPr lang="en-US" dirty="0" err="1">
                <a:solidFill>
                  <a:srgbClr val="C0C0C0"/>
                </a:solidFill>
              </a:rPr>
              <a:t>soddisfatto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dei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rapporti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che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suo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figlio</a:t>
            </a:r>
            <a:r>
              <a:rPr lang="en-US" dirty="0">
                <a:solidFill>
                  <a:srgbClr val="C0C0C0"/>
                </a:solidFill>
              </a:rPr>
              <a:t> ha </a:t>
            </a:r>
            <a:r>
              <a:rPr lang="en-US" dirty="0" err="1">
                <a:solidFill>
                  <a:srgbClr val="C0C0C0"/>
                </a:solidFill>
              </a:rPr>
              <a:t>instaurato</a:t>
            </a:r>
            <a:r>
              <a:rPr lang="en-US" dirty="0">
                <a:solidFill>
                  <a:srgbClr val="C0C0C0"/>
                </a:solidFill>
              </a:rPr>
              <a:t> con </a:t>
            </a:r>
            <a:r>
              <a:rPr lang="en-US" dirty="0" err="1">
                <a:solidFill>
                  <a:srgbClr val="C0C0C0"/>
                </a:solidFill>
              </a:rPr>
              <a:t>i</a:t>
            </a:r>
            <a:r>
              <a:rPr lang="en-US" dirty="0">
                <a:solidFill>
                  <a:srgbClr val="C0C0C0"/>
                </a:solidFill>
              </a:rPr>
              <a:t> </a:t>
            </a:r>
            <a:r>
              <a:rPr lang="en-US" dirty="0" err="1">
                <a:solidFill>
                  <a:srgbClr val="C0C0C0"/>
                </a:solidFill>
              </a:rPr>
              <a:t>compagni</a:t>
            </a:r>
            <a:r>
              <a:rPr lang="en-US" dirty="0">
                <a:solidFill>
                  <a:srgbClr val="C0C0C0"/>
                </a:solidFill>
              </a:rPr>
              <a:t>?  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2.  E’ soddisfatto dei rapporti che suo figlio ha instaurato con gli insegnanti?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3.  Suo figlio si mostra interessato al lavoro scolastico?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4. È soddisfatto/a  dei valori educativi proposti in classe (solidarietà, rispetto, impegno...)?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>
                <a:solidFill>
                  <a:srgbClr val="C0C0C0"/>
                </a:solidFill>
              </a:rPr>
              <a:t>5. Come valuta l'attenzione alle difficoltà di apprendimento degli alunni da parte degli insegnanti? </a:t>
            </a:r>
            <a:r>
              <a:rPr lang="en-US" sz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6. Valuta positivamente la pluralità dei progetti offerti?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7. 7. Sei soddisfatto/a di far parte di questo istituto?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intervistati:71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7.  È soddisfatto dei livelli di apprendimento raggiunti da suo/a figlio/a?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pPr algn="ctr"/>
            <a:r>
              <a:rPr lang="it-IT" sz="1800" b="1" dirty="0" smtClean="0"/>
              <a:t/>
            </a:r>
            <a:br>
              <a:rPr lang="it-IT" sz="1800" b="1" dirty="0" smtClean="0"/>
            </a:br>
            <a:r>
              <a:rPr lang="it-IT" sz="2000" b="1" dirty="0" smtClean="0"/>
              <a:t>QUALITA’ DELLA SCUOLA</a:t>
            </a:r>
            <a:br>
              <a:rPr lang="it-IT" sz="2000" b="1" dirty="0" smtClean="0"/>
            </a:br>
            <a:r>
              <a:rPr lang="it-IT" sz="1800" b="1" dirty="0" smtClean="0"/>
              <a:t>VALUTAZIONE </a:t>
            </a:r>
            <a:r>
              <a:rPr lang="it-IT" sz="1800" b="1" dirty="0"/>
              <a:t>MEDIA positiva: il 92% degli intervistati risulta abbastanza/molto soddisfatto/a.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ASPETTI PIU’ SODDISFACENTI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Gli aspetti più soddisfacenti derivanti dalla somma delle risposte “abbastanza” e “molto” riguardano le </a:t>
            </a:r>
            <a:r>
              <a:rPr lang="it-IT" sz="1800" dirty="0" smtClean="0"/>
              <a:t>seguenti domande: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> SODDISFAZIONE RAPPORTI CON I COMPAGNI </a:t>
            </a:r>
            <a:r>
              <a:rPr lang="it-IT" sz="1800" dirty="0"/>
              <a:t>grado di soddisfazione pari al 95.56%</a:t>
            </a:r>
            <a:br>
              <a:rPr lang="it-IT" sz="1800" dirty="0"/>
            </a:br>
            <a:r>
              <a:rPr lang="it-IT" sz="1800" dirty="0" smtClean="0"/>
              <a:t> INTERESSE DEL PROPRIO FIGLIO AL LAVORO SCOLASTICO  </a:t>
            </a:r>
            <a:r>
              <a:rPr lang="it-IT" sz="1800" dirty="0"/>
              <a:t>grado di soddisfazione pari al 93.33%</a:t>
            </a:r>
            <a:br>
              <a:rPr lang="it-IT" sz="1800" dirty="0"/>
            </a:br>
            <a:r>
              <a:rPr lang="it-IT" sz="1800" dirty="0" smtClean="0"/>
              <a:t>POSITIVITA’ PLURALITA’ PROGETTI OFFERTI </a:t>
            </a:r>
            <a:r>
              <a:rPr lang="it-IT" sz="1800" dirty="0"/>
              <a:t>grado di soddisfazione pari al 93.33%</a:t>
            </a:r>
            <a:br>
              <a:rPr lang="it-IT" sz="1800" dirty="0"/>
            </a:br>
            <a:endParaRPr lang="it-IT" sz="1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1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pPr algn="just"/>
            <a:r>
              <a:rPr lang="it-IT" sz="1800" b="1" dirty="0" smtClean="0"/>
              <a:t/>
            </a:r>
            <a:br>
              <a:rPr lang="it-IT" sz="1800" b="1" dirty="0" smtClean="0"/>
            </a:br>
            <a:r>
              <a:rPr lang="it-IT" sz="2000" b="1" dirty="0" smtClean="0"/>
              <a:t>QUALITA’ DELLA SCUOLA</a:t>
            </a:r>
            <a:br>
              <a:rPr lang="it-IT" sz="2000" b="1" dirty="0" smtClean="0"/>
            </a:br>
            <a:r>
              <a:rPr lang="it-IT" sz="1800" b="1" dirty="0" smtClean="0"/>
              <a:t>VALUTAZIONE </a:t>
            </a:r>
            <a:r>
              <a:rPr lang="it-IT" sz="1800" b="1" dirty="0"/>
              <a:t>MEDIA positiva: il 92% degli intervistati risulta abbastanza/molto soddisfatto/a.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ASPETTI </a:t>
            </a:r>
            <a:r>
              <a:rPr lang="it-IT" sz="1800" b="1" dirty="0" smtClean="0"/>
              <a:t>MENO  </a:t>
            </a:r>
            <a:r>
              <a:rPr lang="it-IT" sz="1800" b="1" dirty="0"/>
              <a:t>SODDISFACENTI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b="1" dirty="0"/>
              <a:t> 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Gli aspetti più soddisfacenti derivanti dalla somma delle risposte “abbastanza” e “molto” riguardano le </a:t>
            </a:r>
            <a:r>
              <a:rPr lang="it-IT" sz="1800" dirty="0" smtClean="0"/>
              <a:t>seguenti domande: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>SODDISFAZIONE RAPPORTI CON GLI INSEGNANTI  </a:t>
            </a:r>
            <a:r>
              <a:rPr lang="it-IT" sz="1800" dirty="0"/>
              <a:t>grado di soddisfazione pari al </a:t>
            </a:r>
            <a:r>
              <a:rPr lang="it-IT" sz="1800" dirty="0" smtClean="0"/>
              <a:t>88.89%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>VALORI EDUCATIVI PROPOSTI IN CLASSE  </a:t>
            </a:r>
            <a:r>
              <a:rPr lang="it-IT" sz="1800" dirty="0"/>
              <a:t>grado di soddisfazione pari al </a:t>
            </a:r>
            <a:r>
              <a:rPr lang="it-IT" sz="1800" dirty="0" smtClean="0"/>
              <a:t>88.89%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b="1" dirty="0" smtClean="0"/>
              <a:t>I DATI SONO COMUNQUE POSITIVI.</a:t>
            </a:r>
            <a:endParaRPr lang="it-IT" sz="1800" b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D464B-3A1F-4033-AFEE-D3F4A71A95C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6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200" dirty="0" smtClean="0">
                <a:solidFill>
                  <a:srgbClr val="C0C0C0"/>
                </a:solidFill>
              </a:rPr>
              <a:t/>
            </a:r>
            <a:br>
              <a:rPr lang="en-US" sz="1200" dirty="0" smtClean="0">
                <a:solidFill>
                  <a:srgbClr val="C0C0C0"/>
                </a:solidFill>
              </a:rPr>
            </a:br>
            <a:r>
              <a:rPr lang="en-US" sz="1200" dirty="0">
                <a:solidFill>
                  <a:srgbClr val="C0C0C0"/>
                </a:solidFill>
              </a:rPr>
              <a:t/>
            </a:r>
            <a:br>
              <a:rPr lang="en-US" sz="1200" dirty="0">
                <a:solidFill>
                  <a:srgbClr val="C0C0C0"/>
                </a:solidFill>
              </a:rPr>
            </a:br>
            <a:r>
              <a:rPr lang="en-US" sz="1800" b="1" dirty="0" smtClean="0">
                <a:solidFill>
                  <a:srgbClr val="000000"/>
                </a:solidFill>
              </a:rPr>
              <a:t>RAPPORTI SCUOLA FAMIGLIA</a:t>
            </a:r>
            <a:br>
              <a:rPr lang="en-US" sz="1800" b="1" dirty="0" smtClean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/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8</a:t>
            </a:r>
            <a:r>
              <a:rPr lang="en-US" sz="1200" dirty="0">
                <a:solidFill>
                  <a:schemeClr val="tx1"/>
                </a:solidFill>
              </a:rPr>
              <a:t>. E' </a:t>
            </a:r>
            <a:r>
              <a:rPr lang="en-US" sz="1200" dirty="0" err="1">
                <a:solidFill>
                  <a:schemeClr val="tx1"/>
                </a:solidFill>
              </a:rPr>
              <a:t>soddisfatto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dell'organizzazione</a:t>
            </a:r>
            <a:r>
              <a:rPr lang="en-US" sz="1200" dirty="0">
                <a:solidFill>
                  <a:schemeClr val="tx1"/>
                </a:solidFill>
              </a:rPr>
              <a:t> e </a:t>
            </a:r>
            <a:r>
              <a:rPr lang="en-US" sz="1200" dirty="0" err="1">
                <a:solidFill>
                  <a:schemeClr val="tx1"/>
                </a:solidFill>
              </a:rPr>
              <a:t>dell'efficacia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dei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colloqui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individuali</a:t>
            </a:r>
            <a:r>
              <a:rPr lang="en-US" sz="1200" dirty="0">
                <a:solidFill>
                  <a:schemeClr val="tx1"/>
                </a:solidFill>
              </a:rPr>
              <a:t> con </a:t>
            </a:r>
            <a:r>
              <a:rPr lang="en-US" sz="1200" dirty="0" err="1">
                <a:solidFill>
                  <a:schemeClr val="tx1"/>
                </a:solidFill>
              </a:rPr>
              <a:t>gli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insegnanti</a:t>
            </a:r>
            <a:r>
              <a:rPr lang="en-US" sz="1200" dirty="0">
                <a:solidFill>
                  <a:schemeClr val="tx1"/>
                </a:solidFill>
              </a:rPr>
              <a:t> (</a:t>
            </a:r>
            <a:r>
              <a:rPr lang="en-US" sz="1200" dirty="0" err="1">
                <a:solidFill>
                  <a:schemeClr val="tx1"/>
                </a:solidFill>
              </a:rPr>
              <a:t>tempi,orari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offerta</a:t>
            </a:r>
            <a:r>
              <a:rPr lang="en-US" sz="1200" dirty="0">
                <a:solidFill>
                  <a:schemeClr val="tx1"/>
                </a:solidFill>
              </a:rPr>
              <a:t> di </a:t>
            </a:r>
            <a:r>
              <a:rPr lang="en-US" sz="1200" dirty="0" err="1">
                <a:solidFill>
                  <a:schemeClr val="tx1"/>
                </a:solidFill>
              </a:rPr>
              <a:t>informazione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sull'andamento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scolastico</a:t>
            </a:r>
            <a:r>
              <a:rPr lang="en-US" sz="1200" dirty="0">
                <a:solidFill>
                  <a:schemeClr val="tx1"/>
                </a:solidFill>
              </a:rPr>
              <a:t>, la </a:t>
            </a:r>
            <a:r>
              <a:rPr lang="en-US" sz="1200" dirty="0" err="1">
                <a:solidFill>
                  <a:schemeClr val="tx1"/>
                </a:solidFill>
              </a:rPr>
              <a:t>possibilità</a:t>
            </a:r>
            <a:r>
              <a:rPr lang="en-US" sz="1200" dirty="0">
                <a:solidFill>
                  <a:schemeClr val="tx1"/>
                </a:solidFill>
              </a:rPr>
              <a:t> di </a:t>
            </a:r>
            <a:r>
              <a:rPr lang="en-US" sz="1200" dirty="0" err="1">
                <a:solidFill>
                  <a:schemeClr val="tx1"/>
                </a:solidFill>
              </a:rPr>
              <a:t>prendere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accordi</a:t>
            </a:r>
            <a:r>
              <a:rPr lang="en-US" sz="1200" dirty="0">
                <a:solidFill>
                  <a:schemeClr val="tx1"/>
                </a:solidFill>
              </a:rPr>
              <a:t>)?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9. E' </a:t>
            </a:r>
            <a:r>
              <a:rPr lang="en-US" sz="1200" dirty="0" err="1" smtClean="0">
                <a:solidFill>
                  <a:srgbClr val="000000"/>
                </a:solidFill>
              </a:rPr>
              <a:t>soddisfatto</a:t>
            </a:r>
            <a:r>
              <a:rPr lang="en-US" sz="1200" dirty="0" smtClean="0">
                <a:solidFill>
                  <a:srgbClr val="000000"/>
                </a:solidFill>
              </a:rPr>
              <a:t> del tempo </a:t>
            </a:r>
            <a:r>
              <a:rPr lang="en-US" sz="1200" dirty="0" err="1" smtClean="0">
                <a:solidFill>
                  <a:srgbClr val="000000"/>
                </a:solidFill>
              </a:rPr>
              <a:t>dedicato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dalla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scuola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agli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incontri</a:t>
            </a:r>
            <a:r>
              <a:rPr lang="en-US" sz="1200" dirty="0" smtClean="0">
                <a:solidFill>
                  <a:srgbClr val="000000"/>
                </a:solidFill>
              </a:rPr>
              <a:t> con </a:t>
            </a:r>
            <a:r>
              <a:rPr lang="en-US" sz="1200" dirty="0" err="1" smtClean="0">
                <a:solidFill>
                  <a:srgbClr val="000000"/>
                </a:solidFill>
              </a:rPr>
              <a:t>i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genitori</a:t>
            </a:r>
            <a:r>
              <a:rPr lang="en-US" sz="1200" dirty="0" smtClean="0">
                <a:solidFill>
                  <a:srgbClr val="000000"/>
                </a:solidFill>
              </a:rPr>
              <a:t> (</a:t>
            </a:r>
            <a:r>
              <a:rPr lang="en-US" sz="1200" dirty="0" err="1" smtClean="0">
                <a:solidFill>
                  <a:srgbClr val="000000"/>
                </a:solidFill>
              </a:rPr>
              <a:t>assemblee</a:t>
            </a:r>
            <a:r>
              <a:rPr lang="en-US" sz="1200" dirty="0" smtClean="0">
                <a:solidFill>
                  <a:srgbClr val="000000"/>
                </a:solidFill>
              </a:rPr>
              <a:t> di </a:t>
            </a:r>
            <a:r>
              <a:rPr lang="en-US" sz="1200" dirty="0" err="1" smtClean="0">
                <a:solidFill>
                  <a:srgbClr val="000000"/>
                </a:solidFill>
              </a:rPr>
              <a:t>classe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interclasse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ect</a:t>
            </a:r>
            <a:r>
              <a:rPr lang="en-US" sz="1200" dirty="0" smtClean="0">
                <a:solidFill>
                  <a:srgbClr val="000000"/>
                </a:solidFill>
              </a:rPr>
              <a:t>)? 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10. Valuta in modo soddisfacente e funzionale la comunicazione scuola- famiglia (sito scolastico)?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>
                <a:solidFill>
                  <a:srgbClr val="000000"/>
                </a:solidFill>
              </a:rPr>
              <a:t>11. E' </a:t>
            </a:r>
            <a:r>
              <a:rPr lang="en-US" sz="1200" dirty="0" err="1">
                <a:solidFill>
                  <a:srgbClr val="000000"/>
                </a:solidFill>
              </a:rPr>
              <a:t>soddisfatto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delle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richieste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della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scuola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nei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confronti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delle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famiglie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riguardo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alle</a:t>
            </a:r>
            <a:r>
              <a:rPr lang="en-US" sz="1200" dirty="0">
                <a:solidFill>
                  <a:srgbClr val="000000"/>
                </a:solidFill>
              </a:rPr>
              <a:t> quote per </a:t>
            </a:r>
            <a:r>
              <a:rPr lang="en-US" sz="1200" dirty="0" err="1">
                <a:solidFill>
                  <a:srgbClr val="000000"/>
                </a:solidFill>
              </a:rPr>
              <a:t>visite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guidate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err="1">
                <a:solidFill>
                  <a:srgbClr val="000000"/>
                </a:solidFill>
              </a:rPr>
              <a:t>richiesta</a:t>
            </a:r>
            <a:r>
              <a:rPr lang="en-US" sz="1200" dirty="0">
                <a:solidFill>
                  <a:srgbClr val="000000"/>
                </a:solidFill>
              </a:rPr>
              <a:t> di </a:t>
            </a:r>
            <a:r>
              <a:rPr lang="en-US" sz="1200" dirty="0" err="1">
                <a:solidFill>
                  <a:srgbClr val="000000"/>
                </a:solidFill>
              </a:rPr>
              <a:t>materiali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err="1">
                <a:solidFill>
                  <a:srgbClr val="000000"/>
                </a:solidFill>
              </a:rPr>
              <a:t>contributo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volontario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genitori</a:t>
            </a:r>
            <a:r>
              <a:rPr lang="en-US" sz="1200" dirty="0">
                <a:solidFill>
                  <a:srgbClr val="000000"/>
                </a:solidFill>
              </a:rPr>
              <a:t>?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12.  Come reputa la disponibilità dei docenti all'ascolto e alla collaborazione con la famiglia? 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13. Reputa che la scuola garantisca informazioni complete e trasparenti? (sito scolastico)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C0C0C0"/>
                </a:solidFill>
              </a:rPr>
              <a:t>14. E soddisfatto della disponibilità e al colloquio da parte della dirigente? </a:t>
            </a:r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/>
              <a:t> Tipo di domanda:Risposta singola | Totale intervistati:45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 </a:t>
            </a:r>
          </a:p>
        </p:txBody>
      </p:sp>
      <p:sp>
        <p:nvSpPr>
          <p:cNvPr id="3077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1219200" y="2133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iario di viaggio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0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8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19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0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8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9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0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8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9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0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8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9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Diario di viaggio.thmx</Template>
  <TotalTime>46</TotalTime>
  <Words>30911</Words>
  <Application>Microsoft Macintosh PowerPoint</Application>
  <PresentationFormat>Presentazione su schermo (4:3)</PresentationFormat>
  <Paragraphs>3944</Paragraphs>
  <Slides>479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479</vt:i4>
      </vt:variant>
    </vt:vector>
  </HeadingPairs>
  <TitlesOfParts>
    <vt:vector size="480" baseType="lpstr">
      <vt:lpstr>Diario di viaggio</vt:lpstr>
      <vt:lpstr>Report Autovalutazione d’Istituto a.s. 2016-2017</vt:lpstr>
      <vt:lpstr>QUESTIONARIO DOCENTI</vt:lpstr>
      <vt:lpstr>1. 1. La Dirigenza comunica in maniera efficace gli obiettivi strategici che la scuola si è data?  </vt:lpstr>
      <vt:lpstr>2. 2.Trovi adeguate e soddisfacenti le possibilità offerte dal registro elettronico e dall’impostazione offerta da REGEL?  </vt:lpstr>
      <vt:lpstr>3. 3.Sei soddisfatto/a di come il sito WEB offre la possibilità d’accesso alle informazioni e alla documentazione utile?  </vt:lpstr>
      <vt:lpstr>4. 4.Il personale di segreteria fornisce adeguatamente le informazioni richieste?  </vt:lpstr>
      <vt:lpstr>5. 5. I collaboratori scolastici trasmettono efficacemente le informazioni?  </vt:lpstr>
      <vt:lpstr>6. 6.L'istituto è impegnato a diffondere le sue iniziative all’esterno?  </vt:lpstr>
      <vt:lpstr>7. 7. Sei soddisfatto/a di far parte di questo istituto?  </vt:lpstr>
      <vt:lpstr>8. 8.Il personale viene coinvolto nelle scelte che riguardano il proprio plesso e sollecitato in vari modi a dare il proprio contributo?  </vt:lpstr>
      <vt:lpstr>9. 9. Le famiglie collaborano attivamente all’attività educativa della scuola?  </vt:lpstr>
      <vt:lpstr>10. 10. Le scelte didattiche sono discusse preventivamente?  </vt:lpstr>
      <vt:lpstr>11. 11.Il curricolo verticale è in grado di guidare il lavoro dei singoli docenti?  </vt:lpstr>
      <vt:lpstr>12. 12.La Dirigenza è disponibile a discutere con il personale le problematiche di Istituto?  </vt:lpstr>
      <vt:lpstr>13. 13.Sei soddisfatto/a del Piano Triennale  dell’Offerta Formativa?  </vt:lpstr>
      <vt:lpstr>14. 14. Ritieni che il Dirigente Scolastico ricopra il suo ruolo, richiamando gli obiettivi strategici definiti nel PTOF?  </vt:lpstr>
      <vt:lpstr>15. 15.Ritieni che Il Dirigente Scolastico sia impegnato  a promuovere il miglioramento continuo?  </vt:lpstr>
      <vt:lpstr>16. 16. Ritieni  i Collaboratori del Dirigente efficienti nell’organizzazione del lavoro?  </vt:lpstr>
      <vt:lpstr>17. 17.Ritieni  il personale docente valorizzato negli incarichi assegnati secondo competenze specifiche?  </vt:lpstr>
      <vt:lpstr>18. 18.La Dirigenza riconosce l’impegno individuale e di gruppo e lo incoraggia ai fini del miglioramento?  </vt:lpstr>
      <vt:lpstr>19. 19.Sei soddisfatto/a della Dirigenza?  </vt:lpstr>
      <vt:lpstr>20. 20.Ritieni che le relazioni fra i colleghi siano di collaborazione rispetto alle scelte di lavoro e al conseguimento di finalità ed obiettivi?   </vt:lpstr>
      <vt:lpstr>21. 21. Le relazioni tra colleghi sono di reciproco rispetto nei rapporti umani?  </vt:lpstr>
      <vt:lpstr>22. 22.L'istituto tiene conto dei bisogni formativi di ogni alunno  (disabili, stranieri, con BES, eccellenze...)?  </vt:lpstr>
      <vt:lpstr>23. 23.Le relazioni tra i docenti, le famiglie e gli alunni sono di rispetto e collaborazione?  </vt:lpstr>
      <vt:lpstr>24. 24.Tra il personale docente e ATA c'è rispetto e collaborazione?  </vt:lpstr>
      <vt:lpstr>25. 25.Sei soddisfatto del clima scolastico?  </vt:lpstr>
      <vt:lpstr>26. 26.I locali della scuola sono accoglienti e puliti?  </vt:lpstr>
      <vt:lpstr>27. 27.Le attrezzature tecnologiche sono adeguate alle necessità didattiche?  </vt:lpstr>
      <vt:lpstr>28. 28.Pensi che siano rispettate le norme di sicurezza e di prevenzione degli infortuni all'interno dell'Istituto ?  </vt:lpstr>
      <vt:lpstr>29. 29.Ritieni di aver ricevuto informazioni pertinenti riguardo la sicurezza sul posto di lavoro e sulle attrezzature a disposizione?  </vt:lpstr>
      <vt:lpstr>30. 30.Ritieni utili per il tuo lavoro le attività di formazione e/o aggiornamento?  </vt:lpstr>
      <vt:lpstr>31. 31.Ti senti sostenuto/a e stimolato a proporre iniziative?  </vt:lpstr>
      <vt:lpstr>32. 32.L'istituto sostiene i bisogni formativi degli insegnanti?  </vt:lpstr>
      <vt:lpstr>33. 33.Sei soddisfatto/a dei criteri utilizzati per l'assegnazione del bonus docenti?  </vt:lpstr>
      <vt:lpstr>34. 34. La suddivisione del Fondo di Istituto è soddisfacente?  </vt:lpstr>
      <vt:lpstr>35. 35.Sei soddisfatto/a del tuo lavoro?  </vt:lpstr>
      <vt:lpstr>36. Eventuali osservazioni o proposte:  </vt:lpstr>
      <vt:lpstr>VALUTAZIONE MEDIA positiva: l’ 85% degli intervistati risulta abbastanza/molto soddisfatto/a.   ASPETTI PIU’ SODDISFACENTI    Gli aspetti più soddisfacenti derivanti dalla somma delle risposte “abbastanza” e “molto” riguardano le seguenti domande:  Domanda 4: ADEGUATEZZA DELLE INFORMAZIONI FORNITE DAL PERSONALE DI SEGRETERIA  grado di soddisfazione pari al 97.19% Domanda 16: EFFICIENZA DEI COLLABORATORI DEL DIRIGENTE grado di soddisfazione pari al 95.78% Domanda 22: grado di soddisfazione pari al 94.36% in merito a TENER CONTO DEI BISOGNI FORMATIVI DEGLI ALUNNI (DISABILI, STRANIERI, CON BES, ECCELLENZE…)   Domanda 24: RISPETTO E COLLABORAZIONE TRA PERSONALE DOCENTE E ATA grado di soddisfazione pari al 97.18% Domanda 26: ACCOGLIENZA E PULIZIA DEI LOCALI SCOLASTICI grado di soddisfazione pari al 97.18% Domanda 28: RISPETTO NORME DI SICUREZZA E PREVENZIONE INFORTUNI grado di soddisfazione pari al 95.47% Domanda 30: UTILITA’ DEI CORSI DI FORMAZIONE E/O AGGIORNAMENTO PER IL PROPRIO LAVORO grado di soddisfazione pari al 100% Domanda 35: SODDISFAZIONE DEL PROPRIO LAVORO grado di soddisfazione pari al 97.18%    </vt:lpstr>
      <vt:lpstr>ASPETTI MENO SODDISFACENTI   Gli aspetti meno soddisfacenti derivanti dalla somma delle risposte “abbastanza” e “molto” riguardano le seguenti domande:  Domanda 9: COLLABORAZIONE ATTIVA DA PARTE DELLE FAMIGLIE ALL’ATTIVITA’ EDUCATIVA grado di soddisfazione pari al 57.74% Domanda 27: ADEGUATEZZA ATTREZZATURE TECNOLOGICHE PER LA DIDATTICA grado di soddisfazione pari al 53.52% Domanda 33: CRITERI UTILIZZATI PER ASSEGNAZIONE DEL BONUS DOCENTI grado di soddisfazione pari al 59.15% Domanda 34:SUDDIVISIONE FIS  grado di soddisfazione pari al 66.19% </vt:lpstr>
      <vt:lpstr>QUESTIONARIO ATA SEGRETERIA</vt:lpstr>
      <vt:lpstr>1. 1. Sei soddisfatto dell'organizzazione dell'orario di servizio?  </vt:lpstr>
      <vt:lpstr>2. 2. Ritieni di aver ricevuto informazioni pertinenti riguardo la sicurezza sul posto di lavoro e sulle attrezzature a disposizione?  </vt:lpstr>
      <vt:lpstr>3. 3. La ripartizione del carico di lavoro fra il personale è equa?  </vt:lpstr>
      <vt:lpstr>4. 4. Sei soddisfatto della qualità delle relazioni avute nel corso dell'anno con i docenti?  </vt:lpstr>
      <vt:lpstr>5. 5. Sei soddisfatto della qualità delle relazioni avute nel corso dell'anno con i tuoi colleghi ?  </vt:lpstr>
      <vt:lpstr>6. 6. Ritieni valida la collaborazione all'interno del tuo gruppo di lavoro?  </vt:lpstr>
      <vt:lpstr>7. 7. Pensi che siano rispettate le norme di sicurezza e di prevenzione degli infortuni all'interno dell'Istituto ?  </vt:lpstr>
      <vt:lpstr>8. 8. Ritieni utili per il tuo lavoro le attività di formazione e/o aggiornamento?  </vt:lpstr>
      <vt:lpstr>9. 9. Le attività aggiuntive vengono adeguatamente riconosciute?  </vt:lpstr>
      <vt:lpstr>10. 10. L'organico esistente è adeguato al carico di lavoro?  </vt:lpstr>
      <vt:lpstr>11. 11. Sono state definite in modo chiaro le varie funzioni e responsabilità?  </vt:lpstr>
      <vt:lpstr>12. 12. Ritieni che la Dirigenza  promuova un clima collaborativo fra il personale?  </vt:lpstr>
      <vt:lpstr>13. 13. Ritieni che le dotazioni per la sicurezza e le emergenze siano sufficienti?  </vt:lpstr>
      <vt:lpstr>14. 14. Sei soddisfatto/a dei rapporti e della comunicazione con il Dirigente Scolastico?  </vt:lpstr>
      <vt:lpstr>15. 15. Ritieni che le attrezzature e le dotazioni siano adeguate per il tuo lavoro?  </vt:lpstr>
      <vt:lpstr>16. 16. Valuti positivamente la qualità delle relazioni avute nel corso dell'anno con il D.S.G.A.?   </vt:lpstr>
      <vt:lpstr>17. 17. Sei disponibile ad accogliere proposte e suggerimenti da parte dei colleghi?  </vt:lpstr>
      <vt:lpstr>18. 18. Il Dirigente Scolastico  è disponibile a risolvere i problemi che gli vengono posti?  </vt:lpstr>
      <vt:lpstr>19. 19. Il sito web offre la possibilità d’accesso alle informazioni e alla documentazione utile?  </vt:lpstr>
      <vt:lpstr>20. 20. Le comunicazioni dell' istituto (avvisi, circolari, ecc.) sono chiare e tempestive?  </vt:lpstr>
      <vt:lpstr>VALUTAZIONE MEDIA positiva: l’ 85% degli intervistati risulta abbastanza/molto soddisfatto/a.   ASPETTI PIU’ SODDISFACENTI    Gli aspetti più soddisfacenti derivanti dalla somma delle risposte “abbastanza” e “molto” riguardano le seguenti domande:   Domanda 16:RELAZIONI CON D.S.G.A.  grado di soddisfazione pari al 100% Domanda 18:DISPONIBILITA’ DIRIGENTE A RISOLVERE I PROBLEMI POSTI  grado di soddisfazione pari al 100% Domanda 19:ACCESSO DOCUMENTAZIONE E INFORMAZIONI UTILI SITO WEB grado di soddisfazione pari al 100%    </vt:lpstr>
      <vt:lpstr>ASPETTI MENO SODDISFACENTI   Gli aspetti meno soddisfacenti derivanti dalla somma delle risposte “abbastanza” e “molto” riguardano le seguenti domande:  Domanda 6:COLLABORAZIONE ALL’INTERNO DEL GRUPPO DI LAVORO grado di soddisfazione pari al 50% Domanda 8:UTILITA’ MOMENTI DI FORMAZIONE E/O AGGIORNAMENTO grado di soddisfazione pari al 50% Domanda 9: RICONOSCIMENTO ADEGUATO ATTIVITA’ AGGIUNTIVE grado di soddisfazione pari al 50% Domanda 10:ADEGUATEZZA ORGANICO  grado di soddisfazione pari al 50% Domanda 13:DOTAZIONE SICUREZZA ED EMERGENZE grado di soddisfazione pari al 50% Domanda 15: ADEGUATEZZA ATTREZZATURE E DOTAZIONI PER IL LAVORO grado di soddisfazione pari al 50% </vt:lpstr>
      <vt:lpstr>QUESTIONARIO ATA COLLABORATORI SCOLASTICI</vt:lpstr>
      <vt:lpstr>1. 1. Sei complessivamente soddisfatto/a dell’organizzazione del lavoro che devi svolgere?  </vt:lpstr>
      <vt:lpstr>2. 2. Ritieni di aver ricevuto informazioni pertinenti riguardo la sicurezza sul posto di lavoro e sulle attrezzature a disposizione?   </vt:lpstr>
      <vt:lpstr>3. 3. Pensi che siano rispettate le norme di sicurezza e di prevenzione degli infortuni all'interno dell'Istituto ?  </vt:lpstr>
      <vt:lpstr>4. 4. Ritieni utili per il tuo lavoro le attività di formazione e/o aggiornamento?  </vt:lpstr>
      <vt:lpstr>5. 5. Ritieni che le dotazioni per la sicurezza e le emergenze siano sufficienti?  </vt:lpstr>
      <vt:lpstr>6. 6. Valuti positivamente la qualità delle relazioni avute nel corso dell'anno con il D.S.G.A.?  </vt:lpstr>
      <vt:lpstr>7. 7. Sei soddisfatto/a dei rapporti e della comunicazione con i colleghi?  </vt:lpstr>
      <vt:lpstr>8. 8. Ritieni adeguati gli spazi a disposizione per la conservazione del materiale di pulizia?  </vt:lpstr>
      <vt:lpstr>9. 9. Sei soddisfatta/o dei rapporti e della comunicazione con il Dirigente Scolastico?   </vt:lpstr>
      <vt:lpstr>10. 10. L’orario di servizio è strutturato in modo funzionale?   </vt:lpstr>
      <vt:lpstr>11. 11. Le attrezzature ed il materiale messi a disposizione per lavorare sono sufficienti?  </vt:lpstr>
      <vt:lpstr>12. 12. Sei soddisfatto/a dei rapporti e della comunicazione con la Segreteria?   </vt:lpstr>
      <vt:lpstr>13. 13. Ritieni adeguata la distribuzione del carico di lavoro?  </vt:lpstr>
      <vt:lpstr>14. 14. Sei soddisfatto/a dei rapporti e della comunicazione con gli insegnanti?  </vt:lpstr>
      <vt:lpstr>15. 15. Sei soddisfatto/a dei rapporti e della comunicazione con gli alunni?  </vt:lpstr>
      <vt:lpstr>16. 16. Sei soddisfatto/a di come i genitori si rapportano nei tuoi confronti?  </vt:lpstr>
      <vt:lpstr>  VALUTAZIONE MEDIA positiva: il 78% degli intervistati risulta abbastanza/molto soddisfatto/a. ASPETTI PIU’ SODDISFACENTI    Gli aspetti più soddisfacenti derivanti dalla somma delle risposte “abbastanza” e “molto” riguardano le seguenti domande:  Domanda 6: RELAZIONI CON D.S.G.A. grado di soddisfazione pari al 90.9% Domanda 15: RAPPORTI E COMUNICAZIONE CON GLI ALUNNI grado di soddisfazione pari al 90.9%    </vt:lpstr>
      <vt:lpstr>ASPETTI MENO SODDISFACENTI   Gli aspetti meno soddisfacenti derivanti dalla somma delle risposte “abbastanza” e “molto” riguardano le seguenti domande:  Domanda 3: RISPETTO NORME DI SICUREZZA E PREVENZIONE INFORTUNI grado di soddisfazione pari al 72.72% Domanda 5: DOTAZIONI SICUREZZA ED EMERGENZA grado di soddisfazione pari al 72.72% Domanda 8: ADEGUATEZZA SPAZI PER IL MATERIALE grado di soddisfazione pari al 63.63% Domanda 9:RAPPORTI E COMUNICAZIONE CON DS grado di soddisfazione pari al 72.72% Domanda 12: RAPPORTI E COMUNICAZIONE CON SEGRETERIA grado di soddisfazione pari al 72.72%   </vt:lpstr>
      <vt:lpstr>QUESTIONARIO GENITORI Scuola dell’infanzia “Ponti”</vt:lpstr>
      <vt:lpstr> QUALITA’ DELLA SCUOLA 1.  E’ soddisfatto dei rapporti che suo figlio ha instaurato con i compagni?   </vt:lpstr>
      <vt:lpstr>2.  E’ soddisfatto dei rapporti che suo figlio ha instaurato con gli insegnanti?   </vt:lpstr>
      <vt:lpstr>3.  Suo figlio si mostra interessato al lavoro scolastico?   </vt:lpstr>
      <vt:lpstr>4. È soddisfatto/a  dei valori educativi proposti in classe (solidarietà, rispetto, impegno...)?  </vt:lpstr>
      <vt:lpstr>5. Come valuta l'attenzione alle difficoltà di apprendimento degli alunni da parte degli insegnanti?  </vt:lpstr>
      <vt:lpstr>6. Valuta positivamente la pluralità dei progetti offerti?   </vt:lpstr>
      <vt:lpstr>7.  È soddisfatto dei livelli di apprendimento raggiunti da suo/a figlio/a?   </vt:lpstr>
      <vt:lpstr> QUALITA’ DELLA SCUOLA VALUTAZIONE MEDIA positiva: il 92% degli intervistati risulta abbastanza/molto soddisfatto/a.   ASPETTI PIU’ SODDISFACENTI   Gli aspetti più soddisfacenti derivanti dalla somma delle risposte “abbastanza” e “molto” riguardano le seguenti domande:  SODDISFAZIONE RAPPORTI CON I COMPAGNI grado di soddisfazione pari al 95.56%  INTERESSE DEL PROPRIO FIGLIO AL LAVORO SCOLASTICO  grado di soddisfazione pari al 93.33% POSITIVITA’ PLURALITA’ PROGETTI OFFERTI grado di soddisfazione pari al 93.33% </vt:lpstr>
      <vt:lpstr> QUALITA’ DELLA SCUOLA VALUTAZIONE MEDIA positiva: il 92% degli intervistati risulta abbastanza/molto soddisfatto/a.   ASPETTI MENO  SODDISFACENTI   Gli aspetti più soddisfacenti derivanti dalla somma delle risposte “abbastanza” e “molto” riguardano le seguenti domande: SODDISFAZIONE RAPPORTI CON GLI INSEGNANTI  grado di soddisfazione pari al 88.89% VALORI EDUCATIVI PROPOSTI IN CLASSE  grado di soddisfazione pari al 88.89%  I DATI SONO COMUNQUE POSITIVI.</vt:lpstr>
      <vt:lpstr>     RAPPORTI SCUOLA FAMIGLIA  8. E' soddisfatto dell'organizzazione e dell'efficacia dei colloqui individuali con gli insegnanti (tempi,orari, offerta di informazione sull'andamento scolastico, la possibilità di prendere accordi)?  </vt:lpstr>
      <vt:lpstr>9. E' soddisfatto del tempo dedicato dalla scuola agli incontri con i genitori (assemblee di classe, interclasse, ect)?  </vt:lpstr>
      <vt:lpstr>10. Valuta in modo soddisfacente e funzionale la comunicazione scuola- famiglia (sito scolastico)?  </vt:lpstr>
      <vt:lpstr>11. E' soddisfatto delle richieste della scuola nei confronti delle famiglie riguardo alle quote per visite guidate, richiesta di materiali, contributo volontario dei genitori?    </vt:lpstr>
      <vt:lpstr>12.  Come reputa la disponibilità dei docenti all'ascolto e alla collaborazione con la famiglia?   </vt:lpstr>
      <vt:lpstr>13. Reputa che la scuola garantisca informazioni complete e trasparenti? (sito scolastico)  </vt:lpstr>
      <vt:lpstr>14. E soddisfatto della disponibilità e al colloquio da parte della dirigente?  </vt:lpstr>
      <vt:lpstr>RAPPORTI SCUOLA FAMIGLIA VALUTAZIONE MEDIA positiva: il 92% degli intervistati risulta abbastanza/molto soddisfatto/a.   ASPETTI PIU’ SODDISFACENTI   Gli aspetti più soddisfacenti derivanti dalla somma delle risposte “abbastanza” e “molto” riguardano le seguenti domande:  COMUNICAZIONI SCUOLA FAMIGLIA grado di soddisfazione pari al 91.11%  QUOTE VIAGGI ISTRUZIONE, CONTRIBUTO VOLONTARIO GENITORI, RICHIESTA MATERIALI grado di soddisfazione pari al 91.11% </vt:lpstr>
      <vt:lpstr>RAPPORTI SCUOLA FAMIGLIA VALUTAZIONE MEDIA positiva: il 97% degli intervistati risulta abbastanza/molto soddisfatto/a.   ASPETTI MENO SODDISFACENTI   Gli aspetti più soddisfacenti derivanti dalla somma delle risposte “abbastanza” e “molto” riguardano le seguenti domande:  DISPONIBILITA’ ASCOLTO DIRIGENTE grado di soddisfazione pari al 66.67%  I DATI SONO COMUNQUE POSITIVI</vt:lpstr>
      <vt:lpstr>ORGANIZZAZIONE DELLA SCUOLA 15. E' soddisfatto della distribuzione dell'orario scolastico inclusi i relativi progetti?  </vt:lpstr>
      <vt:lpstr>16. E' soddisfatto dell'attività curricolare proposta ed integrata dai laboratori con intervento di esperti?  </vt:lpstr>
      <vt:lpstr>17. E' soddisfatto dell'organizzazione delle visite e delle uscite didattiche in rapporto alla programmazione annuale?   </vt:lpstr>
      <vt:lpstr>18. Valuta in modo soddisfacente la cortesia e la disponibilità dei collaboratori scolastici? bidelli  </vt:lpstr>
      <vt:lpstr>19. Valuta in modo soddisfacente la cortesia e la disponibilità del personale di segreteria?  </vt:lpstr>
      <vt:lpstr>20.  E' soddisfatto della gestione dell' istituto da parte della Dirigenza?  </vt:lpstr>
      <vt:lpstr>21. E' soddisfatto dell'ordine e della pulizia che trova nella scuola?  </vt:lpstr>
      <vt:lpstr>22. Reputa la struttura scolastica complessivamente soddisfacente, adeguata e sicura alle attività offerte da questo istituto?  </vt:lpstr>
      <vt:lpstr>23. E' soddisfatto del servizio mensa ( qualità del cibo, servizio del personale, operato della commissione mensa)?  </vt:lpstr>
      <vt:lpstr>ORGANIZZAZIONE DELLA SCUOLA   ASPETTI PIU’ SODDISFACENTI   Gli aspetti più soddisfacenti derivanti dalla somma delle risposte “abbastanza” e “molto” riguardano le seguenti domande:  DISTRIBUZIONE ORARIO SETTIMANALE grado di soddisfazione pari al 93.33%  STRUTTURA SCOLASTICA SODDISFACENTE, ADEGUATA, SICURA grado di soddisfazione pari al 93.34% SERVIZIO MENSA grado di soddisfazione pari al 93.33%  ASPETTI MENO SODDISFACENTI Gli aspetti meno soddisfacenti derivanti dalla somma delle risposte “abbastanza” e “molto” riguardano le seguenti domande:  DISPONIBILITA’ E CORTESIA SEGRETERIA grado di soddisfazione pari al 55.11%  GESTIONE DELL’ISTITUTO DA PARTE DELLA DIRIGENZA grado di soddisfazione pari al 64.44%   I dati sono comunque positivi.   </vt:lpstr>
      <vt:lpstr>24. PROGETTO MOTORIA rivolto a tutti i bambini:  Valuta in modo soddisfacente il ruolo di tale progetto nell'esperienza scolastica  di suo figlio/a?  </vt:lpstr>
      <vt:lpstr>25. E' soddisfatto delle informazioni e comunicazioni ricevute da parte del sito e dai docenti?  </vt:lpstr>
      <vt:lpstr>26. PROGETTO INGLESE rivolto ai bambini grandi  Valuta in modo soddisfacente il ruolo di tale progetto nella vita scolastica di suo fliglio/a?  </vt:lpstr>
      <vt:lpstr>27. E' soddisfatto delle informazioni e comunicazioni ricevute da parte del sito e dai docenti?  </vt:lpstr>
      <vt:lpstr>28. PROGETTO RITMIA rivolto ai bambini mezzani  e piccoli. valuta in modo soddisfacente il ruolo di tale progetto nella vita scolastica di suo figlio/a?  </vt:lpstr>
      <vt:lpstr>29. E' soddisfatto delle informazioni e comunicazioni ricevute da del sito e dai docenti?   </vt:lpstr>
      <vt:lpstr>PROGETTO MOTORIA (tutti i bambini) VALUTAZIONE MEDIA positiva: l’81% degli intervistati risulta abbastanza/molto soddisfatto/a.  PROGETTO INGLESE (bambini 5 anni) VALUTAZIONE MEDIA positiva (tenendo in considerazione che un’alta percentuale non ha partecipato al progetto) : il 41.11% degli intervistati risulta abbastanza/molto soddisfatto/a.  PROGETTO RITMIA (bambini 3 e 4 anni)  VALUTAZIONE MEDIA positiva (tenendo in considerazione che un’alta percentuale non ha partecipato al progetto) : il 64.44% degli intervistati risulta abbastanza/molto soddisfatto/a. </vt:lpstr>
      <vt:lpstr>QUESTIONARIO GENITORI Scuola primaria “Pascoli”</vt:lpstr>
      <vt:lpstr> QUALITA’ DELLA SCUOLA 1. E’ soddisfatto dei rapporti che suo figlio ha instaurato con i compagni?  </vt:lpstr>
      <vt:lpstr>2. E’ soddisfatto dei rapporti che suo figlio ha instaurato con gli insegnanti?  </vt:lpstr>
      <vt:lpstr>3. Suo figlio si mostra interessato al lavoro scolastico?  </vt:lpstr>
      <vt:lpstr>4.  È soddisfatto/a  dei valori educativi proposti in classe (solidarietà, rispetto, impegno...)?  </vt:lpstr>
      <vt:lpstr>5. Come valuta l'attenzione alle difficoltà di apprendimento degli alunni da parte degli insegnanti?  </vt:lpstr>
      <vt:lpstr>6. È soddisfatto/a della chiarezza nella valutazione degli elaborati da parte dei docenti?  </vt:lpstr>
      <vt:lpstr>7. Valuta positivamente la pluralità dei progetti offerti?  </vt:lpstr>
      <vt:lpstr>8. È soddisfatto dei livelli di apprendimento raggiunti da suo/a figlio/a?  </vt:lpstr>
      <vt:lpstr> QUALITA’ DELLA SCUOLA VALUTAZIONE MEDIA positiva: il 93% degli intervistati risulta abbastanza/molto soddisfatto/a.    ASPETTI PIU’ SODDISFACENTI   Gli aspetti più soddisfacenti derivanti dalla somma delle risposte “abbastanza” e “molto” riguardano le seguenti domande:  RAPPORTI CON INSEGNANTI  grado di soddisfazione pari al 96.63%   ASPETTI MENO SODDISFACENTI   Gli aspetti meno soddisfacenti derivanti dalla somma delle risposte “abbastanza” e “molto” riguardano le seguenti domande:  LIVELLI DI APPRENDIMENTO RAGGIUNTI  grado di soddisfazione pari al 88.77%   I dati sono comunque positivi. </vt:lpstr>
      <vt:lpstr>RAPPORTI SCUOLA FAMIGLIA   9. È  soddisfatto/a dell'organizzazione e dell'efficacia dei colloqui individuali con gli insegnanti?(tempi e orari, offerta di informazioni sull'andamento scolastico, possibilità di prendere accordi)?   </vt:lpstr>
      <vt:lpstr>10. È soddisfatto/a del tempo dedicato dalla scuola agli incontri con i genitori (assemblee di classe, di interclasse, gruppo "IncontrAmici")?  </vt:lpstr>
      <vt:lpstr>11. Valuta in modo funzionale e soddisfacente la comunicazione scuola - famiglia (libretti, rapporto valutazione on line, comunicazioni REGEL e sito web )?  </vt:lpstr>
      <vt:lpstr>12. È soddisfatto/a delle richieste della scuola nei confronti delle famiglie riguardo quote viaggi di istruzione, richieste di materiali, contributo volontario genitori?  </vt:lpstr>
      <vt:lpstr>13. Come reputa la disponibilità dei docenti all'ascolto e alla collaborazione con la famiglia?  </vt:lpstr>
      <vt:lpstr>14. Reputa che la scuola garantisca un'informazione completa e trasparente  (sito scolastico e REGEL)?  </vt:lpstr>
      <vt:lpstr>15. Reputata positiva la disponibilità della Dirigente all'ascolto e al colloquio?  </vt:lpstr>
      <vt:lpstr> RAPPORTI SCUOLA FAMIGLIA  VALUTAZIONE MEDIA positiva: l’80% degli intervistati risulta abbastanza/molto soddisfatto/a.   ASPETTI PIU’ SODDISFACENTI   Gli aspetti più soddisfacenti derivanti dalla somma delle risposte “abbastanza” e “molto” riguardano le seguenti domande: DISPONIBILITA’ DOCENTI ALL’ASCOLTO E ALLA COLLABORAZIONE grado di soddisfazione pari al 95.51% La percentuale di risposta alla domanda n° 15 risulta comunque un dato positivo (16.85%) dato che il 64.04% non ha usufruito del colloquio con il Dirigente.   ASPETTI MENO SODDISFACENTI  Gli aspetti meno soddisfacenti derivanti dalla somma delle risposte “abbastanza” e “molto” riguardano le seguenti domande:  QUOTE VIAGGI D’ISTRUZIONE, RICHIESTE DI MATERIALI, CONTRIBUTO VOLONTARIO GENITORI grado di soddisfazione pari al 86.52%   I dati sono comunque positivi. </vt:lpstr>
      <vt:lpstr>16. È soddisfatto/a della distribuzione dell'orario settimanale delle lezioni, comprese quelle pomeridiane (organizzazione oraria delle discipline)?  </vt:lpstr>
      <vt:lpstr>17. Reputa equilibrata e soddisfacente la distribuzione della quantità di lavoro assegnata per casa (compiti scritti o studio)?   </vt:lpstr>
      <vt:lpstr>18. È soddisfatto/a dell'attività curricolare proposta ed integrata dai laboratori con l'intervento di esperti?  </vt:lpstr>
      <vt:lpstr>19. E' soddisfatto dell'organizzazione delle visite ed uscite didattiche in rapporto alla programmazione annuale?  </vt:lpstr>
      <vt:lpstr>20. Valuta in modo soddisfacente la disponibilità e la cortesia dei collaboratori scolastici ( bidelli)?  </vt:lpstr>
      <vt:lpstr>21. Valuta in modo soddisfacente la disponibilità e la cortesia del personale della segreteria?  </vt:lpstr>
      <vt:lpstr>22. È soddisfatto della gestione dell’istituto da parte della dirigenza?  </vt:lpstr>
      <vt:lpstr>23. È soddisfatto dell'ordine e della pulizia che trova nella scuola?  </vt:lpstr>
      <vt:lpstr>24. Reputa la struttura scolastica complessivamente soddisfacente, sicura e adeguata  alle attività offerte da questo istituto?  </vt:lpstr>
      <vt:lpstr>25. E’ soddisfatto del servizio mensa? (qualità cibo, servizio del personale, mediazione della commissione mensa)?  </vt:lpstr>
      <vt:lpstr>ORGANIZZAZIONE DELLA SCUOLA VALUTAZIONE MEDIA positiva: l’81% degli intervistati risulta abbastanza/molto soddisfatto/a.   ASPETTI PIU’ SODDISFACENTI   Gli aspetti più soddisfacenti derivanti dalla somma delle risposte “abbastanza” e “molto” riguardano le seguenti domande: DISPONIBILITA’ E CORTESIA BIDELLI grado di soddisfazione pari al 93.26%  La percentuale di risposta alla domanda n° 21 risulta comunque un dato positivo (40.45%) dato che il 50.56% non ha mai contattato l’ufficio di segreteria.   ASPETTI MENO SODDISFACENTI   Gli aspetti meno soddisfacenti derivanti dalla somma delle risposte “abbastanza” e “molto” riguardano le seguenti domande:  SERVIZIO MENSA grado di soddisfazione pari al 86.52%   </vt:lpstr>
      <vt:lpstr>26. CLASSI PRIME:  Valuta in modo soddisfacente il ruolo del progetto sport (KARATE) per quanto riguarda l'esperienza educativa/didattica di suo/a  figlio/a?    </vt:lpstr>
      <vt:lpstr>27. CLASSI PRIME: Valuta in modo soddisfacente il ruolo  del progetto sport (MOVI-MENTE) per quanto riguarda l'esperienza educativa/didattica di suo/a  figlio/a?    </vt:lpstr>
      <vt:lpstr>28. CLASSI PRIME: Valuta in modo soddisfacente il ruolo del progetto sport (MINI-BASKET) per quanto riguarda l'esperienza educativa/didattica di suo/a  figlio/a?    </vt:lpstr>
      <vt:lpstr>29. CLASSE SECONDA: Valuta in modo soddisfacente il ruolo del progetto sport (KARATE)  per quanto riguarda l'esperienza educativa/didattica di suo/a  figlio/a?    </vt:lpstr>
      <vt:lpstr>30. CLASSE SECONDA: Valuta in modo soddisfacente il ruolo del progetto sport (MINI-VOLLEY) per quanto riguarda l'esperienza educativa/didattica di suo/a  figlio/a?    </vt:lpstr>
      <vt:lpstr>31. CLASSE SECONDA: Valuta in modo soddisfacente il ruolo del progetto sport (MINI-BASKET) per quanto riguarda l'esperienza educativa/didattica di suo/a  figlio/a?    </vt:lpstr>
      <vt:lpstr>32. CLASSE TERZA: Valuta in modo soddisfacente il ruolo del progetto sport (KARATE) per quanto riguarda l'esperienza educativa/didattica di suo/a  figlio/a?    </vt:lpstr>
      <vt:lpstr>33. CALSSE TERZA: Valuta in modo soddisfacente il ruolo del progetto sport (MINI-VOLLEY) per quanto riguarda l'esperienza educativa/didattica di suo/a  figlio/a?    </vt:lpstr>
      <vt:lpstr>34. CLASSI TERZE: Valuta in modo soddisfacente il ruolo del progetto sport (MINI-BASKET) per quanto riguarda l'esperienza educativa/didattica di suo/a  figlio/a?    </vt:lpstr>
      <vt:lpstr>35. CLASSE QUARTA: Valuta in modo soddisfacente il ruolo del progetto sport (TAEKWONDO) per quanto riguarda l'esperienza educativa/didattica di suo/a  figlio/a?    </vt:lpstr>
      <vt:lpstr>36. CLASSE QUARTA: Valuta in modo soddisfacente il ruolo del progetto sport (MINI-VOLLEY) per quanto riguarda l'esperienza educativa/didattica di suo/a  figlio/a?    </vt:lpstr>
      <vt:lpstr>37. CLASSE QUARTA: Valuta in modo soddisfacente il ruolo del progetto sport (MINI-BASKET) per quanto riguarda l'esperienza educativa/didattica di suo/a  figlio/a?    </vt:lpstr>
      <vt:lpstr>38. CLASSE QUINTA: Valuta in modo soddisfacente il ruolo del progetto sport (TAEKWONDO) per quanto riguarda l'esperienza educativa/didattica di suo/a  figlio/a?    </vt:lpstr>
      <vt:lpstr>39. CLASSE QUINTA: Valuta in modo soddisfacente il ruolo del progetto sport ( MINI-VOLLEY) per quanto riguarda l'esperienza educativa/didattica di suo/a  figlio/a?    </vt:lpstr>
      <vt:lpstr>40. CLASSE QUINTA: Valuta in modo soddisfacente il ruolo del progetto sport (MINI-BASKET) per quanto riguarda l'esperienza educativa/didattica di suo/a  figlio/a?    </vt:lpstr>
      <vt:lpstr>41. TUTTE LE CLASSI È soddisfatto delle informazioni ricevute (comunicazioni docenti e sito dell’istituto) in merito al progetto sport della classe di suo/a figlio/a  </vt:lpstr>
      <vt:lpstr>42. PROGETTO MADRELINGUA INGLESE-CLIL (tutte le classi): Valuta in modo soddisfacente il ruolo di tale progetto per quanto riguarda l'esperienza educativa/didattica di suo/a  figlio/a?    </vt:lpstr>
      <vt:lpstr>43. PROGETTO MADRELINGUA INGLESE-CLIL(tutte le classi): È soddisfatto delle informazioni ricevute (comunicazioni docenti e sito dell’istituto) in merito a tale progetto?  </vt:lpstr>
      <vt:lpstr>44. PROGETTO TEATRO (tutte le classi): Valuta in modo soddisfacente il ruolo di tale progetto per quanto riguarda l'esperienza educativa/didattica di suo/a  figlio/a?    </vt:lpstr>
      <vt:lpstr>45. PROGETTO TEATRO (tutte le classi): È soddisfatto delle informazioni ricevute (comunicazioni docenti e sito dell’istituto) in merito a tale progetto?  </vt:lpstr>
      <vt:lpstr>46. PROGETTO MUSICA (tutte le classi): Valuta in modo soddisfacente il ruolo di tale progetto per quanto riguarda l'esperienza educativa/didattica di suo/a  figlio/a?    </vt:lpstr>
      <vt:lpstr>47. PROGETTO MUSICA (tutte le classi): È soddisfatto delle informazioni ricevute (comunicazioni docenti e sito dell’istituto) in merito a tale progetto?  </vt:lpstr>
      <vt:lpstr>48. TUTTE LE CLASSI -PROGETTO INSIEME PER CRESCERE (la psicologa a scuola)- Considera professionale e soddisfacente la collaborazione con la specialista  </vt:lpstr>
      <vt:lpstr>49. PROGETTO APRI GLI OCCHI (tutte le classi) Valuta in modo soddisfacente il ruolo di tale progetto per quanto riguarda l'esperienza educativa/didattica di suo/a  figlio/a?    </vt:lpstr>
      <vt:lpstr>50. PROGETTO FRUTTA A SCUOLA (tutte le classi): Valuta in modo soddisfacente  l'esperienza educativa della distribuzione di frutta nella scuola?   </vt:lpstr>
      <vt:lpstr>51. PROGETTO FRUTTA A SCUOLA (tutte le classi): Ritiene utile riproporla il prossimo anno scolastico?  </vt:lpstr>
      <vt:lpstr>52. PROGETTO BRICOCENTER (tutte le classi) È soddisfatto delle informazioni ricevute (comunicazioni docenti e sito dell’istituto) in merito alla collaborazione con l'esercizio commerciale?  </vt:lpstr>
      <vt:lpstr>53. INCONTRAMICI (per tutte le classi):  Valuta in modo soddisfacente gli eventi organizzati nel corso dell'anno?    </vt:lpstr>
      <vt:lpstr>54. INCONTRAMICI (per tutte le classi):  È soddisfatto delle informazioni ricevute (comunicazioni docenti e sito dell’istituto) in merito a tali eventi?  </vt:lpstr>
      <vt:lpstr>55. IRC DAY (tutte le classi): Valuta in modo soddisfacente il ruolo di tale progetto per quanto riguarda l'esperienza educativa/didattica di suo/a  figlio/a?    </vt:lpstr>
      <vt:lpstr>56. IRC DAY (tutte le classi): È soddisfatto delle informazioni ricevute (comunicazioni docenti e sito dell’istituto) in merito a tale progetto?  </vt:lpstr>
      <vt:lpstr>57. NATALE DELLO STRANIERO (tutte le classi):Valuta in modo soddisfacente il ruolo di tale progetto per quanto riguarda l'esperienza educativa/didattica di suo/a  figlio/a?    </vt:lpstr>
      <vt:lpstr>58. NATALE DELLO STRANIERO (tutte le classi): È soddisfatto delle informazioni ricevute (comunicazioni docenti e sito dell’istituto) in merito a tale progetto?   </vt:lpstr>
      <vt:lpstr>59. PROGETTO AFFETTIVITA' - classi quinte: valuta in modo soddisfacente il ruolo di tale progetto per quanto riguarda l'esperienza educativa/didattica di suo/a  figlio/a?    </vt:lpstr>
      <vt:lpstr>60. PROGETTO AFFETTIVITA' - classi quinte: è soddisfatto delle informazioni ricevute (comunicazioni docenti e sito dell’istituto) in merito a tale progetto?  </vt:lpstr>
      <vt:lpstr>61. LE APP DELLA COSTITUZIONE- classi quinte: valuta in modo soddisfacente il ruolo di tale progetto per quanto riguarda l'esperienza educativa/didattica di suo/a  figlio/a?     </vt:lpstr>
      <vt:lpstr>62. LE APP DELLA COSTITUZIONE- classi quinte: è soddisfatto delle informazioni ricevute (comunicazioni docenti e sito dell’istituto) in merito a tale progetto?  </vt:lpstr>
      <vt:lpstr>63. CODE WEEK- classi quinte: valuta in modo soddisfacente il ruolo di tale progetto per quanto riguarda l'esperienza educativa/didattica di suo/a  figlio/a?  </vt:lpstr>
      <vt:lpstr>64. CODE WEEK- classi quinte: è soddisfatto delle informazioni ricevute (comunicazioni docenti e sito dell’istituto) in merito a tale progetto?  </vt:lpstr>
      <vt:lpstr>65. PROGETTO ACCOGLIENZA - insieme per crescere -classi prime: valuta in modo soddisfacente il ruolo di tale progetto per quanto riguarda l'esperienza educativa/didattica di suo/a  figlio/a?     </vt:lpstr>
      <vt:lpstr>66. PROGETTO ACCOGLIENZA -insieme per crescere (classi prime): è soddisfatto delle informazioni ricevute (comunicazioni docenti e sito dell’istituto) in merito a tale progetto?  </vt:lpstr>
      <vt:lpstr>67. PROGETTO MENTORING -per gli alunni partecipanti: valuta in modo soddisfacente il ruolo di tale progetto per quanto riguarda l'esperienza educativa/didattica di suo/a  figlio/a?    </vt:lpstr>
      <vt:lpstr>68. PROGETTO MENTORING -per gli alunni partecipanti : è soddisfatto delle informazioni ricevute (comunicazioni docenti e sito dell’istituto) in merito a tale progetto?  </vt:lpstr>
      <vt:lpstr>69. ALFABETIZZAZIONE ALUNNI STRANIERI in collaborazione con la mediatrice culturale -per le classi che ne hanno fatto richiesta: valuta in modo soddisfacente il ruolo di tale progetto per quanto riguarda l'esperienza educativa/didattica di suo/a  fig___  </vt:lpstr>
      <vt:lpstr>70. ALFABETIZZAZIONE ALUNNI STRANIERI in collaborazione con la mediatrice culturale - per le classi che ne hanno fatto richiesta: è soddisfatto delle informazioni ricevute (comunicazioni docenti e sito dell’istituto) in merito a tale progetto?  </vt:lpstr>
      <vt:lpstr>71. PROGETTO AUTONOMIA -per gli alunni di quinta che ne hanno fatto richiesta: valuta in modo soddisfacente il ruolo di tale progetto per quanto riguarda l'esperienza educativa/didattica di suo/a  figlio/a?    </vt:lpstr>
      <vt:lpstr>72. PROGETTO AUTONOMIA -per gli alunni di quinta che ne hanno fatto richiesta: è soddisfatto delle informazioni ricevute (comunicazioni docenti e sito dell’istituto) in merito a tale progetto?  </vt:lpstr>
      <vt:lpstr>73. PREVENZIONE AL BULLISMO -classi quarte sezione B-C: valuta in modo soddisfacente il ruolo di tale progetto per quanto riguarda l'esperienza educativa/didattica di suo/a  figlio/a?    </vt:lpstr>
      <vt:lpstr>74. PREVENZIONE AL BULLISMO -classi quarte sezione B-C: è soddisfatto delle informazioni ricevute (comunicazioni docenti e sito dell’istituto) in merito a tale progetto?  </vt:lpstr>
      <vt:lpstr>75. EDUCAZIONE ALLA CITTADINANZA - classi quinte: valuta in modo soddisfacente il ruolo di tale progetto per quanto riguarda l'esperienza educativa/didattica di suo/a  figlio/a?    </vt:lpstr>
      <vt:lpstr>76. EDUCAZIONE ALLA CITTADINANZA - classi quinte: è soddisfatto delle informazioni ricevute (comunicazioni docenti e sito dell’istituto) in merito a tale progetto?  </vt:lpstr>
      <vt:lpstr>77. CLASSI SECONDE: Valuta in modo soddisfacente l'esperienza educativa/didattica di suo/a  figlio/a in collaborazione con gli esperti del PLIS  medio Olona? (LABORATORIO DALLE RADICI ALLE PIANTE)  </vt:lpstr>
      <vt:lpstr>78. CLASSI TERZE: Valuta in modo soddisfacente l'esperienza educativa/didattica di suo/a  figlio/a in collaborazione con gli esperti del PLIS Medio Olona? (LABORATORIO IL BOSCO)  </vt:lpstr>
      <vt:lpstr>79. CLASSI QUARTE: Valuta in modo soddisfacente l'esperienza educativa/didattica di suo/a  figlio/a in collaborazione con gli esperti del PLIS Medio Olona? (LABORATORIO IL FIUME.)  </vt:lpstr>
      <vt:lpstr>80. CLASSI SECONDE-TERZE-QUARTE È soddisfatto delle informazioni ricevute (comunicazioni docenti e sito dell’istituto) in merito all'intervento degli esperti del PLIS Medio Olona?  </vt:lpstr>
      <vt:lpstr>81. CLASSI QUARTE: Valuta in modo soddisfacente l'esperienza educativa/didattica di suo/a  figlio/a in merito alla realizzazione dell' ORTO DIDATTICO?   </vt:lpstr>
      <vt:lpstr>82. CLASSI QUARTE: È soddisfatto delle informazioni ricevute (comunicazioni docenti e sito dell’istituto) su tale intervento (ORTO DIDATTICO)?  </vt:lpstr>
      <vt:lpstr>83. TUTTE LE CLASSI Valuta in modo soddisfacente l'esperienza educativa/didattica di suo/a  figlio/a in merito alla partecipazione ai concorsi ("Inventa una banconota"; "Fai disegnare il cavallo e fai vincere la tua classe"; "Stellina dream", "Se le imma…</vt:lpstr>
      <vt:lpstr>84. CLASSE SECONDA:  Valuta in modo soddisfacente l'esperienza educativa/didattica di suo/a  figlio/a in merito alla partecipazione alle "Fanta  olimpiadi"?  </vt:lpstr>
      <vt:lpstr>PROGETTI SPORT PROGETTO PIU’ SODDISFACENTE: “Minivolley - classi seconde” (57.3%)  PROGETTO MENO SODDISFACENTE: “ Movi – mente – classi prime” (48.87%)  PROGETTI SVOLTI IN TUTTE LE CLASSI PROGETTI PIU’ SODDISFACENTI: “Teatro” (83.15%), “Incontramici” (83.70%), “Frutta nella scuola” (82.02% - l’87.64% degli intervistati vorrebbe che venisse riproposto il prossimo anno scolastico).   PROGETTI MENO SODDISFACENTI: “ Insieme per crescere” (43.82%), “Natale dello straniero” (42.13%).  PROGETTI CLASSI SPECIFICHE PROGETTO PIU’ SODDISFACENTE: “Affettività” (38.76%)  INTERVENTO DIDATTICO PIU’ SODDISFACENTE: “Dalle radici alle piante” (32.58%)   La partecipazione ai concorsi risulta soddisfacente: 59.55%   PROGETTO MENO SODDISFACENTE: “Mentoring” (19.66%),    INTERVENTO DIDATTICO MENO SODDISFACENTE: “Il bosco” (18.54%). </vt:lpstr>
      <vt:lpstr>QUESTIONARI GENITORI Scuola primaria “De Amicis”</vt:lpstr>
      <vt:lpstr> QUALITA’ DELLA SCUOLA 1. E’ soddisfatto dei rapporti che suo figlio ha instaurato con i compagni?  </vt:lpstr>
      <vt:lpstr>2. 2. E’ soddisfatto dei rapporti che suo figlio ha instaurato con gli insegnanti?  </vt:lpstr>
      <vt:lpstr>3. 3. Suo figlio si mostra interessato al lavoro scolastico?  </vt:lpstr>
      <vt:lpstr>4. 4. È soddisfatto/a  dei valori educativi proposti in classe (solidarietà, rispetto, impegno...)?  </vt:lpstr>
      <vt:lpstr>5. 5. Come valuta l'attenzione alle difficoltà di apprendimento degli alunni da parte degli insegnanti?  </vt:lpstr>
      <vt:lpstr>6. 6. È soddisfatto/a della chiarezza nella valutazione degli elaborati da parte dei docenti?  </vt:lpstr>
      <vt:lpstr>7. 7. Valuta positivamente la pluralità dei progetti offerti?  </vt:lpstr>
      <vt:lpstr>8. 8. È soddisfatto dei livelli di apprendimento raggiunti da suo/a figlio/a?  </vt:lpstr>
      <vt:lpstr> QUALITA’ DELLA SCUOLA VALUTAZIONE MEDIA positiva: il 91% degli intervistati risulta abbastanza/molto soddisfatto/a.   ASPETTI PIU’ SODDISFACENTI   Gli aspetti più soddisfacenti derivanti dalla somma delle risposte “abbastanza” e “molto” riguardano le seguenti domande: RAPPORTO CON I COMPAGNI grado di soddisfazione pari al 95.52%   ASPETTI MENO SODDISFACENTI   Gli aspetti meno soddisfacenti derivanti dalla somma delle risposte “abbastanza” e “molto” riguardano le seguenti domande: ATTENZIONE ALLE DIFFICOLTA’ D’APPRENDIMENTO grado di soddisfazione pari al 83.58%  I dati sono comunque positivi. </vt:lpstr>
      <vt:lpstr>  RAPPORTI SCUOLA FAMIGLIA    9. 1. È  soddisfatto/a dell'organizzazione e dell'efficacia dei colloqui individuali con gli insegnanti?(tempi e orari, offerta di informazioni sull'andamento scolastico, possibilità di prendere accordi)?   </vt:lpstr>
      <vt:lpstr>10. 2. È soddisfatto/a del tempo dedicato dalla scuola agli incontri con i genitori (assemblee di classe, di interclasse)?  </vt:lpstr>
      <vt:lpstr>11. 3. Valuta in modo funzionale e soddisfacente la comunicazione scuola - famiglia (libretti, rapporto valutazione on line, comunicazioni REGEL e sito web )?  </vt:lpstr>
      <vt:lpstr>12. 4. È soddisfatto/a delle richieste della scuola nei confronti delle famiglie riguardo quote viaggi di istruzione, richieste di materiali, contributo volontario genitori?  </vt:lpstr>
      <vt:lpstr>13. 5. Come reputa la disponibilità dei docenti all'ascolto e alla collaborazione con la famiglia?  </vt:lpstr>
      <vt:lpstr>14. 6. Reputa che la scuola garantisca un'informazione completa e trasparente  (sito scolastico e REGEL)?  </vt:lpstr>
      <vt:lpstr>15. 7. Ha reputato positiva la disponibilità all'ascolto e al colloquio con la Dirigente?  </vt:lpstr>
      <vt:lpstr> RAPPORTI SCUOLA FAMIGLIA  VALUTAZIONE MEDIA positiva: il 79% degli intervistati risulta abbastanza/molto soddisfatto/a.   ASPETTI PIU’ SODDISFACENTI   Gli aspetti più soddisfacenti derivanti dalla somma delle risposte “abbastanza” e “molto” riguardano le seguenti domande: COMUNICAZIONI SCUOLA FAMIGLIA grado di soddisfazione pari al 95.52%  La percentuale di risposta alla domanda n° 15 risulta comunque un dato positivo (11.94%) dato che l’82.09% non ha usufruito del colloquio con il Dirigente.   ASPETTI MENO SODDISFACENTI  Gli aspetti meno soddisfacenti derivanti dalla somma delle risposte “abbastanza” e “molto” riguardano le seguenti domande:  EFFICACIA COLLOQUI INDIVIDUALI grado di soddisfazione pari al 80.6%   I dati sono comunque positivi. </vt:lpstr>
      <vt:lpstr> ORGANIZZAZIONE DELLA SCUOLA    16. 1. È soddisfatto/a della distribuzione dell'orario settimanale delle lezioni, comprese quelle pomeridiane (organizzazione oraria delle discipline)?  </vt:lpstr>
      <vt:lpstr>17. 2. Reputa equilibrata e soddisfacente la distribuzione della quantità di lavoro assegnata per casa (compiti scritti o studio)?   </vt:lpstr>
      <vt:lpstr>18. 3. È soddisfatto/a dell'attività curricolare proposta ed integrata dai laboratori con l'intervento di esperti?  </vt:lpstr>
      <vt:lpstr>19. 4. E' soddisfatto dell'organizzazione delle visite ed uscite didattiche in rapporto alla programmazione annuale?  </vt:lpstr>
      <vt:lpstr>20. 5. Valuta in modo soddisfacente la disponibilità e la cortesia dei collaboratori scolastici ( bidelli)?  </vt:lpstr>
      <vt:lpstr>21. 6. Valuta in modo soddisfacente la disponibilità e la cortesia del personale della segreteria?  </vt:lpstr>
      <vt:lpstr>22. 7. È soddisfatto della gestione dell’istituto da parte della dirigenza ?  </vt:lpstr>
      <vt:lpstr>23. 8. È soddisfatto dell'ordine e della pulizia che trova nella scuola?  </vt:lpstr>
      <vt:lpstr>24. 9. Reputa la struttura scolastica complessivamente soddisfacente, adeguata e sicura alle attività offerte da questo istituto?  </vt:lpstr>
      <vt:lpstr>25. 10. E’ soddisfatto del servizio mensa? (qualità cibo, servizio del personale, mediazione della commissione mensa)?  </vt:lpstr>
      <vt:lpstr>ORGANIZZAZIONE DELLA SCUOLA   VALUTAZIONE MEDIA positiva: l’80% degli intervistati risulta abbastanza/molto soddisfatto/a. ASPETTI PIU’ SODDISFACENTI   Gli aspetti più soddisfacenti derivanti dalla somma delle risposte “abbastanza” e “molto” riguardano le seguenti domande:  STRUTTURA SCOLASTICA SODDISFACENTE, ADEGUATA, SICIURA grado di soddisfazione pari al 94.03%  La percentuale di risposta alla domanda n° 21 risulta comunque un dato positivo (37.31%) dato che il 61.19% .   ASPETTI MENO SODDISFACENTI  Gli aspetti meno soddisfacenti derivanti dalla somma delle risposte “abbastanza” e “molto” riguardano le seguenti domande:    SERVIZIO MENSA grado di soddisfazione pari al 53.73%   </vt:lpstr>
      <vt:lpstr>26. TUTTE LE CLASSI - PROGETTO ANIMAZIONE ALLA LETTURA 1) Valuta in modo soddisfacente il ruolo di tale progetto per quanto riguarda l'esperienza educativa/didattica di suo/a  figlio/a?    </vt:lpstr>
      <vt:lpstr>27. TUTTE LE CLASSI - PROGETTO ANIMAZIONE ALLA LETTURA 2) È soddisfatto delle informazioni ricevute (comunicazioni docenti e sito dell’istituto) in merito a tale progetto?  </vt:lpstr>
      <vt:lpstr>28. TUTTE LE CLASSI - PROGETTO ARTE A SCUOLA 1) Valuta in modo soddisfacente il ruolo di tale progetto per quanto riguarda l'esperienza educativa/didattica di suo/a  figlio/a?    </vt:lpstr>
      <vt:lpstr>29. TUTTE LE CLASSI - PROGETTO ARTE A SCUOLA 2) È soddisfatto delle informazioni ricevute (comunicazioni docenti e sito dell’istituto) in merito a tale progetto?  </vt:lpstr>
      <vt:lpstr>30. TUTTE LE CLASSI - PROGETTO EASY BASKET 1) Valuta in modo soddisfacente il ruolo di tale progetto per quanto riguarda l'esperienza educativa/didattica di suo/a  figlio/a?    </vt:lpstr>
      <vt:lpstr>31. TUTTE LE CLASSI - PROGETTO EASY BASKET  2) È soddisfatto delle informazioni ricevute (comunicazioni docenti e sito dell’istituto) in merito a tale progetto?  </vt:lpstr>
      <vt:lpstr>32. TUTTE LE CLASSI - PROGETTO MUSICA 1) Valuta in modo soddisfacente il ruolo di tale progetto per quanto riguarda l'esperienza educativa/didattica di suo/a  figlio/a?    </vt:lpstr>
      <vt:lpstr>33. TUTTE LE CLASSI - PROGETTO MUSICA 2) È soddisfatto delle informazioni ricevute (comunicazioni docenti e sito dell’istituto) in merito a tale progetto?  </vt:lpstr>
      <vt:lpstr>34. TUTTE LE CLASSI - PROGETTO LIBRIAMOCI (settimana dal 24 al 29 ottobre 2016) 1) Valuta in modo soddisfacente il ruolo di tale progetto per quanto riguarda l'esperienza educativa/didattica di suo/a  figlio/a?    </vt:lpstr>
      <vt:lpstr>35. TUTTE LE CLASSI - PROGETTO LIBRIAMOCI (settimana dal 24 al 29 ottobre 2016) 2) È soddisfatto delle informazioni ricevute (comunicazioni docenti e sito dell’istituto) in merito a tale progetto?  </vt:lpstr>
      <vt:lpstr>36. TUTTE LE CLASSI - PROGETTO APRI GLI OCCHI 1) Valuta in modo soddisfacente il ruolo di tale progetto per quanto riguarda l'esperienza educativa/didattica di suo/a  figlio/a?    </vt:lpstr>
      <vt:lpstr>37. TUTTE LE CLASSI - PROGETTO APRI GLI OCCHI 2) È soddisfatto delle informazioni ricevute (comunicazioni docenti e sito dell’istituto) in merito a tale progetto?  </vt:lpstr>
      <vt:lpstr>38. TUTTE LE CLASSI-SETTIMANA DELLA SICUREZZA  1) Valuta in modo soddisfacente il ruolo di tale progetto per quanto riguarda l'esperienza educativa/didattica di suo/a  figlio/a?    </vt:lpstr>
      <vt:lpstr>39. TUTTE LE CLASSI- SETTIMANA DELLA SICUREZZA 2) È soddisfatto delle informazioni ricevute (comunicazioni docenti e sito dell’istituto) in merito a tale progetto?  </vt:lpstr>
      <vt:lpstr>40. TUTTE LE CLASSI-CONVERSAZIONE MADRELINGUA INGLESE 1) Valuta in modo soddisfacente il ruolo di tale progetto per quanto riguarda l'esperienza educativa/didattica di suo/a  figlio/a?    </vt:lpstr>
      <vt:lpstr>41. TUTTE LE CLASSI- CONVERSAZIONE MADRELINGUA INGLESE 2) È soddisfatto delle informazioni ricevute (comunicazioni docenti e sito dell’istituto) in merito a tale progetto?  </vt:lpstr>
      <vt:lpstr>42. TUTTE LE CLASSI-PROGETTO FRUTTA NELLA SCUOLA 1) Valuta in modo soddisfacente  l'esperienza educativa della distribuzione di frutta nella scuola?   </vt:lpstr>
      <vt:lpstr>43. TUTTE LE CLASSI- PROGETTO FRUTTA NELLA SCUOLA 2) Ritiene utile riproporla il prossimo anno scolastico?  </vt:lpstr>
      <vt:lpstr>44. TUTTE LE CLASSI- GIORNATA DELLA CONSAPEVOLEZZA SULL'AUTISMO 1) Valuta in modo soddisfacente il ruolo di tale  giornata per quanto riguarda l'esperienza educativa/didattica di suo/a  figlio/a?    </vt:lpstr>
      <vt:lpstr>45. TUTTE LE CLASSI- GIORNATA DELLA CONSAPEVOLEZZA SULL'AUTISMO 2) È soddisfatto delle informazioni ricevute (comunicazioni docenti e sito dell’istituto) in merito a tale giornata?  </vt:lpstr>
      <vt:lpstr>46. CLASSI 1°/2°/4°-PROGETTO HIP POP 1) Valuta in modo soddisfacente il ruolo di tale progetto per quanto riguarda l'esperienza educativa/didattica di suo/a  figlio/a?    </vt:lpstr>
      <vt:lpstr>47. CLASSI 1°/2°/4°- PROGETTO HIP POP 2) È soddisfatto delle informazioni ricevute (comunicazioni docenti e sito dell’istituto) in merito a tale progetto?  </vt:lpstr>
      <vt:lpstr>48. CLASSI 1°/2°-PROGETTO PSICOMOTRICITA' 1) Valuta in modo soddisfacente il ruolo di tale progetto per quanto riguarda l'esperienza educativa/didattica di suo/a  figlio/a?    </vt:lpstr>
      <vt:lpstr>49. CLASSI 1°/2°- PROGETTO PSICOMOTRICITA' 2) È soddisfatto delle informazioni ricevute (comunicazioni docenti e sito dell’istituto) in merito a tale progetto?  </vt:lpstr>
      <vt:lpstr>50. CLASSI 1°/2°/5°- PROGETTO E-TWINNING 1) Valuta in modo soddisfacente il ruolo di tale progetto per quanto riguarda l'esperienza educativa/didattica di suo/a  figlio/a?    </vt:lpstr>
      <vt:lpstr>51. CLASSI 1°/2°/5°- PROGETTO E-TWINNING 2) È soddisfatto delle informazioni ricevute (comunicazioni docenti e sito dell’istituto) in merito a tale progetto?  </vt:lpstr>
      <vt:lpstr>52. CLASSI 1°/5°- PROGETTO ACCOGLIENZA:INSIEME PER CRESCERE 1) Valuta in modo soddisfacente il ruolo di tale progetto per quanto riguarda l'esperienza educativa/didattica di suo/a  figlio/a?   </vt:lpstr>
      <vt:lpstr>53. CLASSI 1°/5°- PROGETTO ACCOGLIENZA:INSIEME PER CRESCERE 2) È soddisfatto delle informazioni ricevute (comunicazioni docenti e sito dell’istituto) in merito a tale progetto?  </vt:lpstr>
      <vt:lpstr>54. CLASSI 2°/3°/4°- INTERVENTO DIDATTICO ESPLORAZIONE SUL TERRITORIO 1) Valuta in modo soddisfacente l'esperienza educativa/didattica di suo/a  figlio/a?    </vt:lpstr>
      <vt:lpstr>55. CLASSI 2°/3/4°- INTERVENTO DIDATTICO ESPLORAZIONE SUL TERRITORIO 2) È soddisfatto delle informazioni ricevute (comunicazioni docenti e sito dell’istituto) su tale intervento?  </vt:lpstr>
      <vt:lpstr>56. CLASSI 3°/4°/5°-PROGETTO ATLETICA 1) Valuta in modo soddisfacente il ruolo di tale progetto per quanto riguarda l'esperienza educativa/didattica di suo/a  figlio/a?    </vt:lpstr>
      <vt:lpstr>57. CLASSI 3°/4°/5°- PROGETTO ATLETICA  2) È soddisfatto delle informazioni ricevute (comunicazioni docenti e sito dell’istituto) in merito a tale progetto?  </vt:lpstr>
      <vt:lpstr>58. CLASSI 3°/4°/5°- PROGETTO NATALE DELLO STRANIERO 1) Valuta in modo soddisfacente il ruolo di tale progetto per quanto riguarda l'esperienza educativa/didattica di suo/a  figlio/a?    </vt:lpstr>
      <vt:lpstr>59. CLASSI 3°/4°/5°- PROGETTO NATALE DELLO STRANIERO 2) È soddisfatto delle informazioni ricevute (comunicazioni docenti e sito dell’istituto) in merito a tale progetto?  </vt:lpstr>
      <vt:lpstr>60. CLASSI 4°- INTERVENTO DIDATTICO LEGALITA' GUARDIA DI FINANZA 1) Valuta in modo soddisfacente l'esperienza educativa/didattica di suo/a  figlio/a?    </vt:lpstr>
      <vt:lpstr>61. CLASSI 4°- INTERVENTO LEGALITA' GUARDIA DI FINANZA 2) È soddisfatto delle informazioni ricevute (comunicazioni docenti e sito dell’istituto) su tale intervento?  </vt:lpstr>
      <vt:lpstr>62. CLASSI 4°/5°- PROGETTO CONOSCENZA DI SE', AFFETTIVITA', SESSUALITA' 1) Valuta in modo soddisfacente il ruolo di tale progetto per quanto riguarda l'esperienza educativa/didattica di suo/a  figlio/a?    </vt:lpstr>
      <vt:lpstr>63. CLASSI 4°/5°- PROGETTO CONOSCENZA DI SE', AFFETTIVITA', SESSUALITA' 2) È soddisfatto delle informazioni ricevute (comunicazioni docenti e sito dell’istituto) in merito a tale progetto?  </vt:lpstr>
      <vt:lpstr>64. CLASSI 5°- PROGETTO 112: CHIAMATA D'EMERGENZA 1) Valuta in modo soddisfacente il ruolo di tale progetto per quanto riguarda l'esperienza educativa/didattica di suo/a  figlio/a?    </vt:lpstr>
      <vt:lpstr>65. CLASSI 5°- PROGETTO 112: CHIAMATA D'EMERGENZA 2) È soddisfatto delle informazioni ricevute (comunicazioni docenti e sito dell’istituto) in merito a tale progetto?  </vt:lpstr>
      <vt:lpstr>66. CLASSI 5°- PROGETTO PROGRAMMARE UN GIOCO DA RAGAZZI (CODING) 1) Valuta in modo soddisfacente il ruolo di tale progetto per quanto riguarda l'esperienza educativa/didattica di suo/a  figlio/a?    </vt:lpstr>
      <vt:lpstr>67. CLASSI 5°- PROGRAMMARE UN GIOCO DA RAGAZZI (CODING) 2) È soddisfatto delle informazioni ricevute (comunicazioni docenti e sito dell’istituto) in merito a tale progetto?  </vt:lpstr>
      <vt:lpstr>68. CLASSI 5°- CONCORSO "STELLINA DREAM" 1) Valuta in modo soddisfacente l'esperienza educativa/didattica di suo/a  figlio/a?   </vt:lpstr>
      <vt:lpstr>69. CLASSI 5°- CONCORSO "VORREI UNA LEGGE CHE" 1) Valuta in modo soddisfacente l'esperienza educativa/didattica di suo/a  figlio/a?   </vt:lpstr>
      <vt:lpstr>70. CLASSI 1°/2°- PROGETTO GINNASTICA RITMICA 1) Valuta in modo soddisfacente il ruolo di tale progetto per quanto riguarda l'esperienza educativa/didattica di suo/a  figlio/a?    </vt:lpstr>
      <vt:lpstr>71. CLASSI 1°/2°- PROGETTO GINNASTICA RITMICA 2) È soddisfatto delle informazioni ricevute (comunicazioni docenti e sito dell’istituto) in merito a tale progetto?  </vt:lpstr>
      <vt:lpstr> PROGETTI SVOLTI IN TUTTE LE CLASSI  PROGETTI PIU’ SODDISFACENTI: “Giornata sulla consapevolezza dell’autismo” (90.29%), “Libriamoci” (83.83%), “Frutta nella scuola” (85.07%, l’83.58% ritiene utile riproporlo per il prossimo anno scolastico)   PROGETTO MENO SODDISFACENTE: “Apri gli occhi” (58.95%).   PROGETTI CLASSI SPECIFICHE  PROGETTI PIU’ SODDISFACENTI: “Atletica” (58.21%), “Il natale dello straniero” (50%)   PROGETTO MENO SODDISFACENTE: “Ritmica” (22.39%).    </vt:lpstr>
      <vt:lpstr>QUESTIONARI GENITORI Scuola secondaria di primo grado “A. Volta”</vt:lpstr>
      <vt:lpstr>  QUALITA’ DELLA SCUOLA  1. E’ soddisfatto/a dei rapporti che suo figlio ha instaurato con i compagni?  </vt:lpstr>
      <vt:lpstr>2. E’ soddisfatto dei rapporti che suo figlio ha instaurato con gli insegnanti?  </vt:lpstr>
      <vt:lpstr>3. Suo figlio si mostra interessato al lavoro scolastico?  </vt:lpstr>
      <vt:lpstr>4. È soddisfatto dei valori educativi proposti in classe (solidarietà, rispetto, impegno...)?  </vt:lpstr>
      <vt:lpstr>5. Come valuta l'attenzione alle difficoltà di apprendimento degli alunni da parte degli insegnanti?  </vt:lpstr>
      <vt:lpstr>6. È soddisfatto della chiarezza nella valutazione degli elaborati da parte dei docenti?  </vt:lpstr>
      <vt:lpstr>7. Valuta positivamente la pluralità dei progetti offerti?  </vt:lpstr>
      <vt:lpstr>8. È soddisfatto dei livelli di apprendimento raggiunti da suo/a figlio/a?  </vt:lpstr>
      <vt:lpstr> QUALITA’ DELLA SCUOLA  VALUTAZIONE MEDIA positiva: l’88% degli intervistati risulta abbastanza/molto soddisfatto/a.  ASPETTI PIU’ SODDISFACENTI   Gli aspetti più soddisfacenti derivanti dalla somma delle risposte “abbastanza” e “molto” riguardano le seguenti domande: RAPPORTO CON INSEGNANTI grado di soddisfazione pari al 94.74%    ASPETTI MENO SODDISFACENTI   Gli aspetti meno soddisfacenti derivanti dalla somma delle risposte “abbastanza” e “molto” riguardano le seguenti domande: PLURALITA’ PROGETTI OFFERTI grado di soddisfazione pari al 84.21% LIVELLI D’APPRENDIMENTO grado di soddisfazione pari al 84.21%  I dati sono comunque positivi. </vt:lpstr>
      <vt:lpstr>   RAPPORTI SCUOLA FAMIGLIA  9. È  soddisfatto/a dell'organizzazione e dell'efficacia dei colloqui individuali con gli insegnanti (tempi e orari, offerta di informazioni sull'andamento scolastico, possibilità di prendere accordi)?   </vt:lpstr>
      <vt:lpstr>10. È soddisfatto/a del tempo dedicato dalla scuola agli incontri con i genitori (assemblee di classe, colloqui, consigli di classe)?  </vt:lpstr>
      <vt:lpstr>11. Valuta in modo funzionale e soddisfacente la comunicazione scuola - famiglia (libretti, rapporto valutazione on line, comunicazioni REGEL e sito web )?  </vt:lpstr>
      <vt:lpstr>12. È soddisfatto/a delle richieste della scuola nei confronti delle famiglie riguardo quote viaggi di istruzione, richieste di materiali, contributo volontario genitori?  </vt:lpstr>
      <vt:lpstr>13. Come reputa la disponibilità dei docenti all'ascolto e alla collaborazione con la famiglia?  </vt:lpstr>
      <vt:lpstr>14. Reputa che la scuola garantisca un'informazione completa e trasparente  (sito scolastico e REGEL)?  </vt:lpstr>
      <vt:lpstr>15. Ha reputato positiva la disponibilità all'ascolto e al colloquio con la Dirigente?  </vt:lpstr>
      <vt:lpstr> RAPPORTI SCUOLA FAMIGLIA  VALUTAZIONE MEDIA positiva: il 76% degli intervistati risulta abbastanza/molto soddisfatto/a.   ASPETTI PIU’ SODDISFACENTI   Gli aspetti più soddisfacenti derivanti dalla somma delle risposte “abbastanza” e “molto” riguardano le seguenti domande:  DISPONIBILITA’ ASCOLTO DOCENTI E COLLABORAZIONE CON LA FAMIGLIA grado di soddisfazione pari al 92.98%  La percentuale di risposta alla domanda n° 15 risulta comunque un dato positivo (14.04%) dato che l’82.46% non ha usufruito del colloquio con il Dirigente.   ASPETTI MENO SODDISFACENTI  Gli aspetti meno soddisfacenti derivanti dalla somma delle risposte “abbastanza” e “molto” riguardano le seguenti domande:  EFFICACIA COLLOQUI INDIVIDUALI grado di soddisfazione pari al 77.2%   I dati sono comunque positivi. </vt:lpstr>
      <vt:lpstr>  ORGANIZZAZIONE DELLA SCUOLA    16. È soddisfatto/a della distribuzione dell'orario settimanale delle lezioni, comprese quelle pomeridiane (organizzazione oraria delle discipline/progetti scuola dell'infanzia)?  </vt:lpstr>
      <vt:lpstr>17. Reputa equilibrata e soddisfacente la distribuzione della quantità di lavoro assegnata per casa (compiti scritti o studio)?  </vt:lpstr>
      <vt:lpstr>18. È soddisfatto/a dell'attività curricolare proposta ed integrata dai laboratori con l'intervento di esperti?  </vt:lpstr>
      <vt:lpstr>19. E' soddisfatto dell'organizzazione delle visite ed uscite didattiche in rapporto alla programmazione annuale?  </vt:lpstr>
      <vt:lpstr>20. Valuta in modo soddisfacente la disponibilità e la cortesia dei collaboratori scolastici ( bidelli)?  </vt:lpstr>
      <vt:lpstr>21. Valuta in modo soddisfacente la disponibilità e la cortesia del personale della segreteria?  </vt:lpstr>
      <vt:lpstr>22. È soddisfatto della gestione dell’istituto da parte della dirigenza?  </vt:lpstr>
      <vt:lpstr>23. È soddisfatto dell'ordine e della pulizia che trova nella scuola?  </vt:lpstr>
      <vt:lpstr>24. Reputa la struttura scolastica complessivamente soddisfacente, adeguata e sicura alle attività offerte da questo istituto?  </vt:lpstr>
      <vt:lpstr>ORGANIZZAZIONE DELLA SCUOLA   VALUTAZIONE MEDIA positiva: il 95% degli intervistati risulta abbastanza/molto soddisfatto/a.   Gli aspetti più soddisfacenti derivanti dalla somma delle risposte “abbastanza” e “molto” riguardano le seguenti domande:  DISPONIBILITA’ E CORTESIA BIDELLI  grado di soddisfazione pari al 96.49%  La percentuale di risposta alla domanda n° 21 risulta comunque un dato positivo (35.09%) dato che il 64.91% non ha mai contattato gli uffici di segreteria.   ASPETTI MENO SODDISFACENTI  Gli aspetti meno soddisfacenti derivanti dalla somma delle risposte “abbastanza” e “molto” riguardano le seguenti domande:    QUANTITA’ DI LAVORO A CASA grado di soddisfazione pari al 77.19%   I DATI SONO COMUNQUE POSITIVI.</vt:lpstr>
      <vt:lpstr>25. TUTTE LE CLASSI - PROGETTO PROMOZIONE ALLA LETTURA CON RAPPRESENTAZIONE TEATRALE "COSE NOSTRE" : Valuta in modo soddisfacente il ruolo del progetto per quanto riguarda l'esperienza educativa/didattica di suo/a  figlio/a?     </vt:lpstr>
      <vt:lpstr>26. TUTTE LE CLASSI - PROGETTO PROMOZIONE ALLA LETTURA CON RAPPRESENTAZIONE TEATRALE "COSE NOSTRE": È soddisfatto delle informazioni ricevute (comunicazioni docenti e sito dell’istituto) in merito al progetto ?  </vt:lpstr>
      <vt:lpstr>27. TUTTE LE CLASSI - PROGETTO SPORTELLO PSICOLOGICO: Valuta in modo soddisfacente il ruolo di tale progetto  per quanto riguarda l'esperienza  educativa/didattica di suo/a  figlio/a?     </vt:lpstr>
      <vt:lpstr>28. TUTTE LE CLASSI - PROGETTO SPORTELLO PSICOLOGICO: È soddisfatto delle informazioni ricevute (comunicazioni docenti e sito dell’istituto) in merito a tale progetto?  </vt:lpstr>
      <vt:lpstr>29. TUTTE LE CLASSI - PROGETTO LIFE SKILLS TRAINING: Valuta in modo soddisfacente il ruolo di tale progetto per quanto riguarda l'esperienza educativa/didattica di suo/a  figlio/a?     </vt:lpstr>
      <vt:lpstr>30. TUTTE LE CLASSI - PROGETTO LIFE SKILLS TRAINING: È soddisfatto delle informazioni ricevute (comunicazioni docenti e sito dell’istituto) in merito a tale progetto?  </vt:lpstr>
      <vt:lpstr>31. TUTTE LE CLASSI - PROGETTO MADRELINGUA INGLESE: Valuta in modo soddisfacente il ruolo di tale progetto per quanto riguarda l'esperienza educativa/didattica di suo/a  figlio/a?    </vt:lpstr>
      <vt:lpstr>32. TUTTE LE CLASSI - PROGETTO MADRELINGUA INGLESE: È soddisfatto delle informazioni ricevute (comunicazioni docenti e sito dell’istituto) in merito a tale progetto?  </vt:lpstr>
      <vt:lpstr>33. TUTTE LE CLASSI - PROGETTO MADRELINGUA FRANCESE: Valuta in modo soddisfacente il ruolo di tale progetto per quanto riguarda l'esperienza educativa/didattica di suo/a  figlio/a?    </vt:lpstr>
      <vt:lpstr>34. TUTTE LE CLASSI - PROGETTO MADRELINGUA FRANCESE: È soddisfatto delle informazioni ricevute (comunicazioni docenti e sito dell’istituto) in merito a tale progetto?  </vt:lpstr>
      <vt:lpstr>35. TUTTE LE CLASSI - PROGETTO CONSIGLIO COMUNALE DEI RAGAZZI: Valuta in modo soddisfacente il ruolo di tale progetto per quanto riguarda l'esperienza educativa/didattica di suo/a  figlio/a?    </vt:lpstr>
      <vt:lpstr>36. TUTTE LE CLASSI - PROGETTO CONSIGLIO COMUNALE DEI RAGAZZI: È soddisfatto delle informazioni ricevute (comunicazioni docenti e sito dell’istituto) in merito a tale progetto?  </vt:lpstr>
      <vt:lpstr>37. CLASSI PRIME - PROGETTO "LE VIE AZZURRE": Valuta in modo soddisfacente il ruolo di tale progetto per quanto riguarda l'esperienza educativa/didattica di suo/a  figlio/a?  </vt:lpstr>
      <vt:lpstr>38. CLASSI PRIME - PROGETTO "LE VIE AZZURRE": È soddisfatto delle informazioni ricevute (comunicazioni docenti e sito dell’istituto) in merito a tale progetto?  </vt:lpstr>
      <vt:lpstr>39. CLASSI TERZE - PROGETTO "LIKE ROLLING STONES": Valuta in modo soddisfacente il ruolo di tale progetto per quanto riguarda l'esperienza educativa/didattica di suo/a  figlio/a?    </vt:lpstr>
      <vt:lpstr>40. CLASSI TERZE - PROGETTO "LIKE ROLLING STONES": È soddisfatto delle informazioni ricevute (comunicazioni docenti e sito dell’istituto) in merito a tale progetto?  </vt:lpstr>
      <vt:lpstr>41. CLASSI TERZE - PROGETTO "E-TWINNING: WE ARE A GREEN SCHOOL": Valuta in modo soddisfacente il ruolo di tale progetto per quanto riguarda l'esperienza educativa/didattica di suo/a  figlio/a?  </vt:lpstr>
      <vt:lpstr>42. CLASSI TERZE - PROGETTO "E-TWINNING: WE ARE A GREEN SCHOOL": È soddisfatto delle informazioni ricevute (comunicazioni docenti e sito dell’istituto) in merito a tale progetto?  </vt:lpstr>
      <vt:lpstr>43. CLASSI TERZE - PROGETTO "IL NATALE DELLO STRANIERO": Valuta in modo soddisfacente il ruolo di tale progetto per quanto riguarda l'esperienza educativa/didattica di suo/a  figlio/a?    </vt:lpstr>
      <vt:lpstr>44. CLASSI TERZE - PROGETTO "IL NATALE DELLO STRANIERO": È soddisfatto delle informazioni ricevute (comunicazioni docenti e sito dell’istituto) in merito a tale progetto?  </vt:lpstr>
      <vt:lpstr>45. CLASSI TERZE - PROGETTO "CERTIFICAZIONE KET" (extrascolastico): Valuta in modo soddisfacente il ruolo di tale progetto per quanto riguarda l'esperienza educativa/didattica di suo/a  figlio/a?  </vt:lpstr>
      <vt:lpstr>46. CLASSI TERZE - PROGETTO "CERTIFICAZIONE KET" (extrascolastico): È soddisfatto delle informazioni ricevute (comunicazioni docenti e sito dell’istituto) in merito a tale progetto?  </vt:lpstr>
      <vt:lpstr>47. CLASSI TERZE - PROGETTO "CERTIFICAZIONE DELF" (extrascolastico): Valuta in modo soddisfacente il ruolo di tale progetto per quanto riguarda l'esperienza educativa/didattica di suo/a  figlio/a?  </vt:lpstr>
      <vt:lpstr>48. CLASSI TERZE - PROGETTO "CERTIFICAZIONE DELF" (extrascolastico): È soddisfatto delle informazioni ricevute (comunicazioni docenti e sito dell’istituto) in merito a tale progetto?  </vt:lpstr>
      <vt:lpstr>49. CLASSI TERZE - PROGETTO "I RAGAZZI RICORDANO LA SHOAH": Valuta in modo soddisfacente il ruolo di tale progetto per quanto riguarda l'esperienza educativa/didattica di suo/a  figlio/a?  </vt:lpstr>
      <vt:lpstr>50. CLASSI TERZE - PROGETTO "I RAGAZZI RICORDANO LA SHOAH": È soddisfatto delle informazioni ricevute (comunicazioni docenti e sito dell’istituto) in merito a tale progetto?  </vt:lpstr>
      <vt:lpstr>51. CLASSI TERZE - PROGETTO LEGALITA' "LUNGA E' LA NOTTE...": Valuta in modo soddisfacente il ruolo di tale progetto per quanto riguarda l'esperienza educativa/didattica di suo/a  figlio/a?    </vt:lpstr>
      <vt:lpstr>52. CLASSI TERZE - PROGETTO LEGALITA' "LUNGA E' LA NOTTE...": È soddisfatto delle informazioni ricevute (comunicazioni docenti e sito dell’istituto) in merito a tale progetto?  </vt:lpstr>
      <vt:lpstr>53. CLASSI SECONDE E TERZE - PROGETTO V.Ol.O (VALLE OLONA ORIENTAMENTO) - Valuta in modo soddisfacente il ruolo di tale progetto per quanto riguarda l'esperienza educativa/didattica di suo/a figlio/a?    </vt:lpstr>
      <vt:lpstr>54. CLASSI SECONDE E TERZE - PROGETTO V.Ol.O (VALLE OLONA ORIENTAMENTO): È soddisfatto  delle  informazioni ricevute(comunicazioni  docenti  e  sito  dell’istituto)  in merito a tale progetto?   </vt:lpstr>
      <vt:lpstr>55. TUTTE LE CLASSI - PROGETTO "PREVENZIONE DEL CYBERBULLISMO / DIPENDENZE DAI SOCIAL NETWORK E VIDEO-GIOCHI": Valuta in modo soddisfacente il ruolo di tale progetto per quanto riguarda l'esperienza educativa/didattica di suo/a  figlio/a?    </vt:lpstr>
      <vt:lpstr>56. TUTTE LE CLASSI - PROGETTO "PREVENZIONE DEL CYBERBULLISMO / DIPENDENZE DAI SOCIAL NETWORK E VIDEO-GIOCHI": È soddisfatto delle informazioni ricevute (comunicazioni docenti e sito dell’istituto) in merito a tale progetto?  </vt:lpstr>
      <vt:lpstr>57. CLASSI SECONDE E TERZE - PROGETTO "CONOSCENZA DI SE', AFFETTIVITA', SESSUALITA' E RELAZIONE": Valuta in modo soddisfacente il ruolo di tale progetto per quanto riguarda l'esperienza educativa/didattica di suo/a  figlio/a?  </vt:lpstr>
      <vt:lpstr>58. CLASSI SECONDE E TERZE - PROGETTO "CONOSCENZA DI SE', AFFETTIVITA', SESSUALITA' E RELAZIONE": È soddisfatto delle informazioni ricevute (comunicazioni docenti e sito dell’istituto) in merito a tale progetto?  </vt:lpstr>
      <vt:lpstr>59. CLASSI TERZE - INTERVENTO DIDATTICO "EFFETTI DELLE DIPENDENZE DA SOSTANZE DOPANTI": Valuta in modo soddisfacente l'esperienza educativa/didattica di suo/a  figlio/a?    </vt:lpstr>
      <vt:lpstr>60. CLASSI TERZE - INTERVENTO DIDATTICO "EFFETTI DELLE DIPENDENZE DA SOSTANZE DOPANTI": È soddisfatto delle informazioni ricevute (comunicazioni docenti e sito dell’istituto) su tale intervento?  </vt:lpstr>
      <vt:lpstr>61. CLASSI PRIME - INTERVENTO DIDATTICO "CORRO, SALTO, LANCIO": Valuta in modo soddisfacente l'esperienza educativa/didattica di suo/a  figlio/a?  </vt:lpstr>
      <vt:lpstr>62. CLASSI PRIME - INTERVENTO DIDATTICO "CORRO, SALTO, LANCIO": È soddisfatto delle informazioni ricevute (comunicazioni docenti e sito dell’istituto) su tale intervento?  </vt:lpstr>
      <vt:lpstr>63. CLASSI TERZE - CONCORSO FONDAZIONE FALCONE: Valuta in modo soddisfacente l'esperienza educativa/didattica di suo/a  figlio/a?    </vt:lpstr>
      <vt:lpstr>64. CLASSE 1 C - CONCORSO "SCRITTORI DI CLASSE": Valuta in modo soddisfacente l'esperienza educativa/didattica di suo/a  figlio/a?  </vt:lpstr>
      <vt:lpstr>65. CLASSI TERZE - CONCORSO "I RAGAZZI RICORDANO LA SHOAH": Valuta in modo soddisfacente l'esperienza educativa/didattica di suo/a  figlio/a?  </vt:lpstr>
      <vt:lpstr>66. CLASSE 3 B - CONCORSO "FAIMAPS": Valuta in modo soddisfacente l'esperienza educativa/didattica di suo/a  figlio/a?  </vt:lpstr>
      <vt:lpstr> TUTTE LE CLASSI   PROGETTI PIU’ SODDISFACENTI: “Madrelingua inglese” (91.23%), “Madrelingua francese” (89.47%)   PROGETTI MENO SODDISFACENTI: “Sportello psicologico” (39.47%), “Consiglio Comunale dei ragazzi” (39.47%)   CLASSI SPECIFICHE   PROGETTI PIU’ SODDISFACENTI: “Conoscenza di sé, affettività, sessualità” (51.76%), “Volo” (36.84%)   PROGETTI MENO SODDISFACENTI: “Natale dello straniero” (11.4%)   CONCORSO PIU’ SODDISFACENTE: “I ragazzi ricordano la Shoah” (29.82%)    </vt:lpstr>
      <vt:lpstr>QUESTIONARI GENITORI Scuola secondaria di primo grado “A.Moro”</vt:lpstr>
      <vt:lpstr>  QUALITA’ DELLA SCUOLA  1. E’ soddisfatto dei rapporti che suo figlio ha instaurato con i compagni?  </vt:lpstr>
      <vt:lpstr>2. E’ soddisfatto dei rapporti che suo figlio ha instaurato con gli insegnanti?  </vt:lpstr>
      <vt:lpstr>3. Suo figlio si mostra interessato al lavoro scolastico?  </vt:lpstr>
      <vt:lpstr>4. È soddisfatto/a  dei valori educativi proposti in classe (solidarietà, rispetto, impegno...)?  </vt:lpstr>
      <vt:lpstr>5. Come valuta l'attenzione alle difficoltà di apprendimento degli alunni da parte degli insegnanti?  </vt:lpstr>
      <vt:lpstr>6. È soddisfatto/a della chiarezza nella valutazione degli elaborati da parte dei docenti?  </vt:lpstr>
      <vt:lpstr>7. Valuta positivamente la pluralità dei progetti offerti?  </vt:lpstr>
      <vt:lpstr>8. È soddisfatto dei livelli di apprendimento raggiunti da suo/a figlio/a?  </vt:lpstr>
      <vt:lpstr> QUALITA’ DELLA SCUOLA VALUTAZIONE MEDIA positiva: all’89% degli intervistati risulta abbastanza/molto soddisfatto/a.   ASPETTI PIU’ SODDISFACENTI  Gli aspetti più soddisfacenti derivanti dalla somma delle risposte “abbastanza” e “molto” riguardano le seguenti domande: RAPPORTO CON I COMPAGNI grado di soddisfazione pari al 93.1% PLURALITA’ PROGETTI grado di soddisfazione pari al 93.1% LIVELLI D’APPRENDIMENTO grado di soddisfazione pari al 93.1%  ASPETTI MENO SODDISFACENTI   Gli aspetti meno soddisfacenti derivanti dalla somma delle risposte “abbastanza” e “molto” riguardano le seguenti domande: CHIAREZZA VALUTAZIONE ELABORATI grado di soddisfazione pari al 82.76%  I dati sono comunque positivi. </vt:lpstr>
      <vt:lpstr>  RAPPORTI SCUOLA FAMIGLIA   9. È soddisfatto/a dell'organizzazione e dell'efficacia dei colloqui individuali con gli insegnanti?(tempi e orari, offerta di informazioni sull'andamento scolastico, possibilità di prendere accordi)?   </vt:lpstr>
      <vt:lpstr>10. È soddisfatto/a del tempo dedicato dalla scuola agli incontri con i genitori (assemblee di classe, colloqui e consigli di classe)?  </vt:lpstr>
      <vt:lpstr>11. Valuta in modo funzionale e soddisfacente la comunicazione scuola - famiglia (libretti, rapporto valutazione on line, comunicazioni REGEL e sito web )?  </vt:lpstr>
      <vt:lpstr>12. È soddisfatto/a delle richieste della scuola nei confronti delle famiglie riguardo quote viaggi di istruzione, richieste di materiali, contributo volontario genitori?  </vt:lpstr>
      <vt:lpstr>13. Come reputa la disponibilità dei docenti all'ascolto e alla collaborazione con la famiglia?  </vt:lpstr>
      <vt:lpstr>14. Reputa che la scuola garantisca un'informazione completa e trasparente (sito scolastico e REGEL)?  </vt:lpstr>
      <vt:lpstr>15. Ha reputato positiva la disponibilità all'ascolto e al colloquio con la Dirigente?  </vt:lpstr>
      <vt:lpstr> RAPPORTI SCUOLA FAMIGLIA  VALUTAZIONE MEDIA positiva: il 76% degli intervistati risulta abbastanza/molto soddisfatto/a.   ASPETTI PIU’ SODDISFACENTI   Gli aspetti più soddisfacenti derivanti dalla somma delle risposte “abbastanza” e “molto” riguardano le seguenti domande: INFORMAZIONE COMPLETA E TRASPARENTE grado di soddisfazione pari al 96.55%  La percentuale di risposta alla domanda n° 15 risulta comunque un dato positivo (31.03%) dato che il 62.07% non ha usufruito del colloquio con il Dirigente.  ASPETTI MENO SODDISFACENTI  Gli aspetti meno soddisfacenti derivanti dalla somma delle risposte “abbastanza” e “molto” riguardano le seguenti domande:  QUOTE VIAGGI, CONTRIBUTO VOLONTARIO,RICHIESTE DI MATERIALI  grado di soddisfazione pari al 68.97%   I dati sono comunque positivi. </vt:lpstr>
      <vt:lpstr>   ORGANIZZAZIONE DELLA SCUOLA  16. È soddisfatto/a della distribuzione dell'orario settimanale delle lezioni, comprese quelle pomeridiane (organizzazione oraria delle discipline/progetti scuola dell'infanzia)?  </vt:lpstr>
      <vt:lpstr>17. Reputa equilibrata e soddisfacente la distribuzione della quantità di lavoro assegnata per casa (compiti scritti o studio)?  </vt:lpstr>
      <vt:lpstr>18. È soddisfatto/a dell'attività curricolare proposta ed integrata dai laboratori con l'intervento di esperti?  </vt:lpstr>
      <vt:lpstr>19. E' soddisfatto dell'organizzazione delle visite ed uscite didattiche in rapporto alla programmazione annuale?  </vt:lpstr>
      <vt:lpstr>20. Valuta in modo soddisfacente la disponibilità e la cortesia dei collaboratori scolastici (bidelli)?  </vt:lpstr>
      <vt:lpstr>21. Valuta in modo soddisfacente la disponibilità e la cortesia del personale della segreteria?  </vt:lpstr>
      <vt:lpstr>22. È soddisfatto della gestione dell’istituto da parte della dirigenza?  </vt:lpstr>
      <vt:lpstr>23. È soddisfatto dell'ordine e della pulizia che trova nella scuola?  </vt:lpstr>
      <vt:lpstr>24. Reputa la struttura scolastica complessivamente soddisfacente, adeguata e sicura alle attività offerte da questo istituto?  </vt:lpstr>
      <vt:lpstr>ORGANIZZAZIONE DELLA SCUOLA    VALUTAZIONE MEDIA abbastanza positiva: il 60% degli intervistati risulta abbastanza/molto soddisfatto/a. Gli aspetti più soddisfacenti derivanti dalla somma delle risposte “abbastanza” e “molto” riguardano le seguenti domande:  ATTIVITA’ CURRICOLARE grado di soddisfazione pari al 93.11% DISPONIBILITA’ E CORTESIA BIDELLI grado di soddisfazione pari al 93.11%  La percentuale di risposta alla domanda n° 21 risulta comunque un dato positivo (48.28%) dato che il 44.83 % non ha mai dovuto contattare gli uffici di segreteria.   ASPETTI MENO SODDISFACENTI  Gli aspetti meno soddisfacenti derivanti dalla somma delle risposte “abbastanza” e “molto” riguardano le seguenti domande:    QUANTITA’ DI LAVORO A CASA grado di soddisfazione pari al 72.41%    I DATI SONO COMUNQUE POSITIVI. </vt:lpstr>
      <vt:lpstr>25. PROGETTO LEGALITA' LUNGA E' LA NOTTE (scolastico - classi 3) Valuta in modo soddisfacente il ruolo di tale progetto per quanto riguarda l'esperienza educativa/didattica di suo/a figlio/a?    </vt:lpstr>
      <vt:lpstr>26. PROGETTO LEGALITA' LUNGA E' LA NOTTE (scolastico - classi 3) È soddisfatto delle informazioni ricevute (comunicazioni docenti e sito dell’istituto) in merito a tale progetto?  </vt:lpstr>
      <vt:lpstr>27. PROGETTO ANIMAZIONE ALLA LETTURA (scolastico - classi 1) Valuta in modo soddisfacente il ruolo di tale progetto per quanto riguarda l'esperienza educativa/didattica di suo/a figlio/a?    </vt:lpstr>
      <vt:lpstr>28. PROGETTO ANIMAZIONE ALLA LETTURA (scolastico - classi 1) È soddisfatto delle informazioni ricevute (comunicazioni docenti e sito dell’istituto) in merito a tale progetto?  </vt:lpstr>
      <vt:lpstr>29. PROGETTO V.OL.O - VALLE OLONA ORIENTAMENTO (scolastico - classi 2 e 3) Valuta in modo soddisfacente il ruolo di tale progetto per quanto riguarda l'esperienza educativa/didattica di suo/a figlio/a?    </vt:lpstr>
      <vt:lpstr>30. PROGETTO V.OL.O - VALLE OLONA ORIENTAMENTO (scolastico - classi 2 e 3) È soddisfatto delle informazioni ricevute (comunicazioni docenti e sito dell’istituto) in merito a tale progetto?  </vt:lpstr>
      <vt:lpstr>31. PROGETTO IMPARO AD IMPARARE (extrascolatico) Valuta in modo soddisfacente il ruolo di tale progetto per quanto riguarda l'esperienza educativa/didattica di suo/a figlio/a?    </vt:lpstr>
      <vt:lpstr>32. PROGETTO IMPARO AD IMPARARE (extrascolastico) È soddisfatto delle informazioni ricevute (comunicazioni docenti e sito dell’istituto) in merito a tale progetto?  </vt:lpstr>
      <vt:lpstr>33. PROGETTO INSIEME PER CRESCERE (extrascolastico) Valuta in modo soddisfacente il ruolo di tale progetto per quanto riguarda l'esperienza educativa/didattica di suo/a figlio/a?    </vt:lpstr>
      <vt:lpstr>34. PROGETTO INSIEME PER CRESCERE (extrascolastico) È soddisfatto delle informazioni ricevute (comunicazioni docenti e sito dell’istituto) in merito a tale progetto?  </vt:lpstr>
      <vt:lpstr>35. PROGETTO SPORTELLO PSICOLOGICO (scolastico - tutte le classi) Valuta in modo soddisfacente il ruolo di tale progetto per quanto riguarda l'esperienza educativa/didattica di suo/a figlio/a?    </vt:lpstr>
      <vt:lpstr>36. PROGETTO SPORTELLO PSICOLOGICO (scolastico - tutte le classi) È soddisfatto delle informazioni ricevute (comunicazioni docenti e sito dell’istituto) in merito a tale progetto?  </vt:lpstr>
      <vt:lpstr>37. PROGETTO CLOWNERIA (extrascolatico) Valuta in modo soddisfacente il ruolo di tale progetto per quanto riguarda l'esperienza educativa/didattica di suo/a figlio/a?    </vt:lpstr>
      <vt:lpstr>38. PROGETTO CLOWNERIA (extrascolastico) È soddisfatto delle informazioni ricevute (comunicazioni docenti e sito dell’istituto) in merito a tale progetto?  </vt:lpstr>
      <vt:lpstr>39. PROGETTO IMPARARE RECITANDO (extrascolastico) Valuta in modo soddisfacente il ruolo di tale progetto per quanto riguarda l'esperienza educativa/didattica di suo/a figlio/a?    </vt:lpstr>
      <vt:lpstr>40. PROGETTO IMPARARE RECITANDO (extrascolatico) È soddisfatto delle informazioni ricevute (comunicazioni docenti e sito dell’istituto) in merito a tale progetto?  </vt:lpstr>
      <vt:lpstr>41. PROGETTO LIFE SKILLS (scolastico - classi 1 e 2) Valuta in modo soddisfacente il ruolo di tale progetto per quanto riguarda l'esperienza educativa/didattica di suo/a figlio/a?    </vt:lpstr>
      <vt:lpstr>42. PROGETTO LIFE SKILLS (scolastico - classi 1 e 2) È soddisfatto delle informazioni ricevute (comunicazioni docenti e sito dell’istituto) in merito a tale progetto?  </vt:lpstr>
      <vt:lpstr>43. PROGETTO MADRELINGUA FRANCESE (scolastico - tutte le classi) Valuta in modo soddisfacente il ruolo di tale progetto per quanto riguarda l'esperienza educativa/didattica di suo/a figlio/a?    </vt:lpstr>
      <vt:lpstr>44. PROGETTO MADRELINGUA FRANCESE (scolastico - tutte le classi) È soddisfatto delle informazioni ricevute (comunicazioni docenti e sito dell’istituto) in merito a tale progetto?  </vt:lpstr>
      <vt:lpstr>45. PROGETTO MADRELINGUA INGLESE (scolastico - tutte le classi) Valuta in modo soddisfacente il ruolo di tale progetto per quanto riguarda l'esperienza educativa/didattica di suo/a figlio/a?    </vt:lpstr>
      <vt:lpstr>46. PROGETTO MADRELINGUA INGLESE (scolastico - tutte le classi) È soddisfatto delle informazioni ricevute (comunicazioni docenti e sito dell’istituto) in merito a tale progetto?  </vt:lpstr>
      <vt:lpstr>47. PROGETTO CERTIFICAZIONE KET (extrascolastico) Valuta in modo soddisfacente il ruolo di tale progetto per quanto riguarda l'esperienza educativa/didattica di suo/a figlio/a?    </vt:lpstr>
      <vt:lpstr>48. PROGETTO CERTIFICAZIONE KET (extrascolastico) È soddisfatto delle informazioni ricevute (comunicazioni docenti e sito dell’istituto) in merito a tale progetto?  </vt:lpstr>
      <vt:lpstr>49. PROGETTO SETTIMANA INTERNAZIONALE DEL CODING (scolastico - tutte le classi) Valuta in modo soddisfacente il ruolo di tale progetto per quanto riguarda l'esperienza educativa/didattica di suo/a figlio/a?    </vt:lpstr>
      <vt:lpstr>50. PROGETTO SETTIMANA INTERNAZIONALE DEL CODING (scolastico - tutte le classi) È soddisfatto delle informazioni ricevute (comunicazioni docenti e sito dell’istituto) in merito a tale progetto?  </vt:lpstr>
      <vt:lpstr>51. PROGETTO NATALE DELLO STRANIERO (scolastico - classi 1 e 2) Valuta in modo soddisfacente il ruolo di tale progetto per quanto riguarda l'esperienza educativa/didattica di suo/a figlio/a?    </vt:lpstr>
      <vt:lpstr>52. PROGETTO NATALE DELLO STRANIERO (scolastico - classi 1 e 2) È soddisfatto delle informazioni ricevute (comunicazioni docenti e sito dell’istituto) in merito a tale progetto?  </vt:lpstr>
      <vt:lpstr>53. PROGETTO EDMODO E CLASSI VIRTUALI (scolastico - tutte le classi corso B) Valuta in modo soddisfacente il ruolo di tale progetto per quanto riguarda l'esperienza educativa/didattica di suo/a figlio/a?    </vt:lpstr>
      <vt:lpstr>54. PROGETTO EDMODO E CLASSI VIRTUALI (scolastico - tutte le classi corso B) È soddisfatto delle informazioni ricevute (comunicazioni docenti e sito dell’istituto) in merito a tale progetto?  </vt:lpstr>
      <vt:lpstr>55. PROGETTO LE VIE AZZURRE (scolatico - classi 1) Valuta in modo soddisfacente il ruolo di tale progetto per quanto riguarda l'esperienza educativa/didattica di suo/a figlio/a?    </vt:lpstr>
      <vt:lpstr>56. PROGETTO LE VIE AZZURRE (scolastico - classi 1) È soddisfatto delle informazioni ricevute (comunicazioni docenti e sito dell’istituto) in merito a tale progetto?  </vt:lpstr>
      <vt:lpstr>57. PROGETTO PREVENZIONE CYBERBULLISMO - LEGALITA' DIGITALE (scolastico - classi 2) Valuta in modo soddisfacente il ruolo di tale progetto per quanto riguarda l'esperienza educativa/didattica di suo/a figlio/a?    </vt:lpstr>
      <vt:lpstr>58. PROGETTO PREVENZIONE CYBERBULLISMO - LEGALITA' DIGITALE (scolastico - classi 2) È soddisfatto delle informazioni ricevute (comunicazioni docenti e sito dell’istituto) in merito a tale progetto?  </vt:lpstr>
      <vt:lpstr>59. INTERVENTO DIDATTICO: OPEN DAY (tutte le classi) Valuta in modo soddisfacente l'esperienza educativa/didattica di suo/a figlio/a?    </vt:lpstr>
      <vt:lpstr>60. INTERVENTO DIDATTICO: OPEN DAY (tutte le classi) È soddisfatto delle informazioni ricevute (comunicazioni docenti e sito dell’istituto) su tale intervento?  </vt:lpstr>
      <vt:lpstr>61. INTERVENTO DIDATTICO: ESPLORAZIONE DEL TERRITORIO E VISITE DIDATTICHE (tutte le classi) Valuta in modo soddisfacente l'esperienza educativa/didattica di suo/a figlio/a?    </vt:lpstr>
      <vt:lpstr>62. INTERVENTO DIDATTICO: ESPLORAZIONE DEL TERRITORIO E VISITE DIDATTICHE (tutte le classi) È soddisfatto delle informazioni ricevute (comunicazioni docenti e sito dell’istituto) su tale intervento?  </vt:lpstr>
      <vt:lpstr>63. INTERVENTO DIDATTICO: GIORNATA DELLA MEMORIA (tutte le classi) Valuta in modo soddisfacente l'esperienza educativa/didattica di suo/a figlio/a?    </vt:lpstr>
      <vt:lpstr>64. INTERVENTO DIDATTICO: GIORNATA DELLA MEMORIA (tutte le classi) È soddisfatto delle informazioni ricevute (comunicazioni docenti e sito dell’istituto) su tale intervento?  </vt:lpstr>
      <vt:lpstr>65. INTERVENTO DIDATTICO: ACCOGLIENZA (tutte le classi) Valuta in modo soddisfacente l'esperienza educativa/didattica di suo/a figlio/a?    </vt:lpstr>
      <vt:lpstr>66. INTERVENTO DIDATTICO: ACCOGLIENZA (tutte le classi) È soddisfatto delle informazioni ricevute (comunicazioni docenti e sito dell’istituto) su tale intervento?  </vt:lpstr>
      <vt:lpstr>67. INTERVENTO DIDATTICO: CORRO, SALTO, LANCIO (classi 1) Valuta in modo soddisfacente l'esperienza educativa/didattica di suo/a figlio/a?    </vt:lpstr>
      <vt:lpstr>68. INTERVENTO DIDATTICO: CORRO, SALTO, LANCIO (classi 1) È soddisfatto delle informazioni ricevute (comunicazioni docenti e sito dell’istituto) su tale intervento?  </vt:lpstr>
      <vt:lpstr>69. INTERVENTO DIDATTICO: GIORNATA MONDIALE CONTRO LO SPRECO ALIMENTARE (tutte le classi) Valuta in modo soddisfacente l'esperienza educativa/didattica di suo/a figlio/a?    </vt:lpstr>
      <vt:lpstr>70. INTERVENTO DIDATTICO: GIORNATA MONDIALE CONTRO LO SPRECO ALIMENTARE (tutte le classi) È soddisfatto delle informazioni ricevute (comunicazioni docenti e sito dell’istituto) su tale intervento?  </vt:lpstr>
      <vt:lpstr>71. INTERVENTO DIDATTICO: UTILIZZO DELLE NUOVE TECNOLOGIE (classi 2) Valuta in modo soddisfacente l'esperienza educativa/didattica di suo/a figlio/a?    </vt:lpstr>
      <vt:lpstr>72. INTERVENTO DIDATTICO: UTILIZZO DELLE NUOVE TECNOLOGIE (classi 2) È soddisfatto delle informazioni ricevute (comunicazioni docenti e sito dell’istituto) su tale intervento?  </vt:lpstr>
      <vt:lpstr>73. CONSORSO: FAIMAPS (classi 1) Valuta in modo soddisfacente l'esperienza educativa/didattica di suo/a figlio/a?    </vt:lpstr>
      <vt:lpstr>74. CONCORSO: FONDAZIONE FALCONE (classi 3) Valuta in modo soddisfacente l'esperienza educativa/didattica di suo/a figlio/a?    </vt:lpstr>
      <vt:lpstr>75. CONCORSO: SCRITTORI DI CLASSE (tutte le classi) Valuta in modo soddisfacente l'esperienza educativa/didattica di suo/a figlio/a?    </vt:lpstr>
      <vt:lpstr>76. CONCORSO: SCRITTURA INTERNAZIONALE - L'ODORE DEL PANE (classi 3) Valuta in modo soddisfacente l'esperienza educativa/didattica di suo/a figlio/a?    </vt:lpstr>
      <vt:lpstr> TUTTE LE CLASSI   PROGETTI PIU’ SODDISFACENTI: “Madrelingua inglese” (94.82%)   INTERVENTO DIDATTICO PIU’ SODDISFACENTE “Esplorazione del territorio” (84.48%)   PROGETTI MENO SODDISFACENTI: “Sportello psicologico” (8.62%)   CLASSI SPECIFICHE   PROGETTI PIU’ SODDISFACENTI: “Life skills” (70.69%), “Edmondo, classi virtuali” (63.79%)   PROGETTI MENO SODDISFACENTI: “Imparo ad imparare” (8.62%)   CONCORSO PIU’ SODDISFACENTE: “Scrittori di classe” (65.51%)    </vt:lpstr>
      <vt:lpstr>QUESTIONARI ALUNNI Scuola secondaria di primo grado “A. Volta”</vt:lpstr>
      <vt:lpstr>1. Classe  </vt:lpstr>
      <vt:lpstr>  2. Sei soddisfatto delle attività didattiche svolte in  questa scuola?    </vt:lpstr>
      <vt:lpstr>3. Durante una normale giornata, quante ore mediamente dedichi a svolgere i compiti assegnati?  </vt:lpstr>
      <vt:lpstr>4. Quante ore mediamente dedichi allo studio in un giorno?  </vt:lpstr>
      <vt:lpstr>5. MATERIE LETTERARIE (italiano, storia, geografia, ed.civica e cittadinanza).    Gli insegnanti spiegano con chiarezza  i contenuti disciplinari e le consegne relative alle diverse attività?  </vt:lpstr>
      <vt:lpstr>6. MATERIE LETTERARIE (italiano, storia, geografia, ed.civica e cittadinanza). Nell’assegnare il lavoro a casa, gli insegnanti tengono conto del carico globale dovuto agli impegni per le altre discipline?  </vt:lpstr>
      <vt:lpstr>7. MATERIE LETTERARIE (italiano, storia, geografia, ed.civica e cittadinanza).    Gli insegnanti organizzano verifiche con regolare frequenza e le correggono con tempestività?  </vt:lpstr>
      <vt:lpstr>8. MATERIE LETTERARIE (italiano, storia, geografia, ed.civica e cittadinanza). Siete generalmente disciplinati in classe?  </vt:lpstr>
      <vt:lpstr>9. LINGUA STRANIERA (francese, inglese, insegnanti di madrelingua). Gli insegnanti spiegano con chiarezza  i contenuti disciplinari e le consegne relative alle diverse attività?  </vt:lpstr>
      <vt:lpstr>10. LINGUA STRANIERA (francese, inglese, insegnanti di madrelingua). Nell’assegnare il lavoro a casa, gli insegnanti tengono conto del carico globale dovuto agli impegni per le altre discipline?  </vt:lpstr>
      <vt:lpstr>11. LINGUA STRANIERA (francese, inglese, insegnanti di madrelingua). Gli insegnanti organizzano verifiche con regolare frequenza e le correggono con tempestività?  </vt:lpstr>
      <vt:lpstr>12. LINGUA STRANIERA (francese, inglese, insegnanti di madrelingua). Siete generalmente disciplinati in classe?  </vt:lpstr>
      <vt:lpstr>13. MATERIE TECNICO - SCIENTIFICHE (matematica, scienze, tecnologia). Gli insegnanti spiegano con chiarezza i contenuti disciplinari e le consegne relative alle diverse attività?  </vt:lpstr>
      <vt:lpstr>14. MATERIE TECNICO - SCIENTIFICHE (matematica, scienze, tecnologia). Nell’assegnare il lavoro a casa, gli insegnanti tengono conto del carico globale dovuto agli impegni per le altre discipline?  </vt:lpstr>
      <vt:lpstr>15. MATERIE TECNICO - SCIENTIFICHE (matematica, scienze, tecnologia). Gli insegnanti organizzano verifiche con regolare frequenza e le correggono con tempestività?  </vt:lpstr>
      <vt:lpstr>16. MATERIE TECNICO - SCIENTIFICHE (matematica, scienze, tecnologia). Siete generalmente disciplinati in classe?  </vt:lpstr>
      <vt:lpstr>17. ALTRE MATERIE (arte, musica, motoria, IRC). Gli insegnanti spiegano con chiarezza i contenuti disciplinari e le consegne relative alle diverse attività?  </vt:lpstr>
      <vt:lpstr>18. ALTRE MATERIE (arte, musica, motoria, IRC). Nell’assegnare il lavoro a casa, gli insegnanti tengono conto del carico globale dovuto agli impegni per le altre discipline?  </vt:lpstr>
      <vt:lpstr>19. ALTRE MATERIE (arte, musica, motoria, IRC). Gli insegnanti organizzano verifiche con regolare frequenza e le correggono con tempestività?  </vt:lpstr>
      <vt:lpstr>20.  ALTRE MATERIE (arte, musica, motoria, IRC). Siete generalmente disciplinati in classe?  </vt:lpstr>
      <vt:lpstr>Presentazione di PowerPoint</vt:lpstr>
      <vt:lpstr>QUESTIONARI ALUNNI  Scuola secondaria di primo grado “A.Moro”</vt:lpstr>
      <vt:lpstr>1. Classe  </vt:lpstr>
      <vt:lpstr>2. Sei soddisfatto delle attività didattiche svolte in  questa scuola?  </vt:lpstr>
      <vt:lpstr>3. Durante una normale giornata, quante ore mediamente dedichi a svolgere i compiti assegnati?  </vt:lpstr>
      <vt:lpstr>4. Quante ore mediamente dedichi allo studio in un giorno?  </vt:lpstr>
      <vt:lpstr>5. MATERIE LETTERARIE (italiano, storia, geografia, ed.civica e cittadinanza). Gli insegnanti spiegano con chiarezza  i contenuti disciplinari, E le consegne relative alle diverse attività?  </vt:lpstr>
      <vt:lpstr>6. MATERIE LETTERARIE (italiano, storia, geografia, ed.civica e cittadinanza). Nell’assegnare il lavoro a casa, gli insegnanti tengono conto del carico globale dovuto agli impegni per le altre discipline?  </vt:lpstr>
      <vt:lpstr>7. MATERIE LETTERARIE (italiano, storia, geografia, ed.civica e cittadinanza). Gli insegnanti organizzano verifiche con regolare frequenza e le correggono con tempestività?  </vt:lpstr>
      <vt:lpstr>8. MATERIE LETTERARIE (italiano, storia, geografia, ed.civica e cittadinanza). Siete generalmente disciplinati in classe?  </vt:lpstr>
      <vt:lpstr>9. LINGUA STRANIERA (francese, inglese, insegnanti di madrelingua). Gli insegnanti spiegano con chiarezza i contenuti disciplinari, E le consegne relative alle diverse attività?  </vt:lpstr>
      <vt:lpstr>10. LINGUA STRANIERA (francese, inglese, insegnanti di madrelingua). Nell’assegnare il lavoro a casa, gli insegnanti tengono conto del carico globale dovuto agli impegni per le altre discipline?  </vt:lpstr>
      <vt:lpstr>11. LINGUA STRANIERA (francese, inglese, insegnanti di madrelingua). Gli insegnanti organizzano verifiche con regolare frequenza e le correggono con tempestività?  </vt:lpstr>
      <vt:lpstr>12. LINGUA STRANIERA (francese, inglese, insegnanti di madrelingua). Siete generalmente disciplinati in classe?  </vt:lpstr>
      <vt:lpstr>13. MATERIE TECNICO - SCIENTIFICHE (matematica, scienze, tecnologia). Gli insegnanti spiegano con chiarezza i contenuti disciplinari, E le consegne relative alle diverse attività?  </vt:lpstr>
      <vt:lpstr>14. MATERIE TECNICO - SCIENTIFICHE (matematica, scienze, tecnologia). Nell’assegnare il lavoro a casa, gli insegnanti tengono conto del carico globale dovuto agli impegni per le altre discipline?  </vt:lpstr>
      <vt:lpstr>15. MATERIE TECNICO - SCIENTIFICHE (matematica, scienze, tecnologia). Gli insegnanti organizzano verifiche con regolare frequenza e le correggono con tempestività?  </vt:lpstr>
      <vt:lpstr>16. MATERIE TECNICO - SCIENTIFICHE (matematica, scienze, tecnologia). Siete generalmente disciplinati in classe?  </vt:lpstr>
      <vt:lpstr>17. ALTRE MATERIE (arte, musica, motoria, IRC). Gli insegnanti spiegano con chiarezza  i contenuti disciplinari, E le consegne relative alle diverse attività?  </vt:lpstr>
      <vt:lpstr>18. ALTRE MATERIE (arte, musica, motoria, IRC). Nell’assegnare il lavoro a casa, gli insegnanti tengono conto del carico globale dovuto agli impegni per le altre discipline?  </vt:lpstr>
      <vt:lpstr>19. ALTRE MATERIE (arte, musica, motoria, IRC). Gli insegnanti organizzano verifiche con regolare frequenza e le correggono con tempestività?  </vt:lpstr>
      <vt:lpstr>20. ALTRE MATERIE (arte, musica, motoria, IRC). Siete generalmente disciplinati in classe?  </vt:lpstr>
      <vt:lpstr>Presentazione di PowerPoint</vt:lpstr>
    </vt:vector>
  </TitlesOfParts>
  <Company>solange possetto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Autovalutazione d’Istituto a.s. 2016-2017</dc:title>
  <dc:creator>Solange Possetto</dc:creator>
  <cp:lastModifiedBy>Solange Possetto</cp:lastModifiedBy>
  <cp:revision>12</cp:revision>
  <dcterms:created xsi:type="dcterms:W3CDTF">2017-06-26T20:11:24Z</dcterms:created>
  <dcterms:modified xsi:type="dcterms:W3CDTF">2017-10-04T16:48:06Z</dcterms:modified>
</cp:coreProperties>
</file>