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2" r:id="rId3"/>
    <p:sldId id="261" r:id="rId4"/>
    <p:sldId id="257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5161" autoAdjust="0"/>
  </p:normalViewPr>
  <p:slideViewPr>
    <p:cSldViewPr>
      <p:cViewPr varScale="1">
        <p:scale>
          <a:sx n="101" d="100"/>
          <a:sy n="101" d="100"/>
        </p:scale>
        <p:origin x="18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C06F8-80D7-4603-BBB4-5A0621D1FB46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CA1F1-98EA-4CC3-BBDC-CE2F434E424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14656-D317-48D7-9D7A-D9021A467012}" type="datetimeFigureOut">
              <a:rPr lang="it-IT" smtClean="0"/>
              <a:pPr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79299-AE1B-4A9A-8276-4ED456E635F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11"/>
          <p:cNvSpPr>
            <a:spLocks noChangeArrowheads="1"/>
          </p:cNvSpPr>
          <p:nvPr/>
        </p:nvSpPr>
        <p:spPr bwMode="auto">
          <a:xfrm>
            <a:off x="539552" y="2132856"/>
            <a:ext cx="7920880" cy="216024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31750">
            <a:solidFill>
              <a:srgbClr val="FF6600"/>
            </a:solidFill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tabLst>
                <a:tab pos="-449263" algn="l"/>
              </a:tabLst>
            </a:pPr>
            <a:r>
              <a:rPr lang="fr-FR" sz="4800" dirty="0">
                <a:solidFill>
                  <a:srgbClr val="FFC000"/>
                </a:solidFill>
                <a:ea typeface="Times New Roman" pitchFamily="18" charset="0"/>
                <a:cs typeface="Arial" charset="0"/>
              </a:rPr>
              <a:t> Olgiate Olona</a:t>
            </a:r>
            <a:endParaRPr lang="it-IT" sz="5400" b="1" i="1" dirty="0">
              <a:solidFill>
                <a:srgbClr val="FFC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" name="Shape 311"/>
          <p:cNvSpPr>
            <a:spLocks noChangeArrowheads="1"/>
          </p:cNvSpPr>
          <p:nvPr/>
        </p:nvSpPr>
        <p:spPr bwMode="auto">
          <a:xfrm>
            <a:off x="539552" y="620688"/>
            <a:ext cx="7920880" cy="1152128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31750">
            <a:solidFill>
              <a:srgbClr val="FF6600"/>
            </a:solidFill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tabLst>
                <a:tab pos="-449263" algn="l"/>
              </a:tabLst>
            </a:pPr>
            <a:r>
              <a:rPr lang="fr-FR" sz="40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BRICOCENTER </a:t>
            </a:r>
            <a:endParaRPr lang="it-IT" sz="4400" b="1" i="1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4" name="Shape 311"/>
          <p:cNvSpPr>
            <a:spLocks noChangeArrowheads="1"/>
          </p:cNvSpPr>
          <p:nvPr/>
        </p:nvSpPr>
        <p:spPr bwMode="auto">
          <a:xfrm>
            <a:off x="323528" y="4581128"/>
            <a:ext cx="8568952" cy="2016224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31750">
            <a:solidFill>
              <a:srgbClr val="FF6600"/>
            </a:solidFill>
            <a:round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tabLst>
                <a:tab pos="-449263" algn="l"/>
              </a:tabLst>
            </a:pPr>
            <a:r>
              <a:rPr lang="it-IT" sz="5400" dirty="0">
                <a:solidFill>
                  <a:schemeClr val="bg1"/>
                </a:solidFill>
                <a:ea typeface="Times New Roman" pitchFamily="18" charset="0"/>
                <a:cs typeface="Arial" charset="0"/>
              </a:rPr>
              <a:t>“Una soluzione ad ogni vostro bisogno”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arrotondato 19"/>
          <p:cNvSpPr/>
          <p:nvPr/>
        </p:nvSpPr>
        <p:spPr>
          <a:xfrm>
            <a:off x="395536" y="1124744"/>
            <a:ext cx="7993583" cy="7920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EB69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36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it-IT" sz="3600" b="1" dirty="0">
                <a:solidFill>
                  <a:schemeClr val="bg1"/>
                </a:solidFill>
              </a:rPr>
              <a:t>“Una Soluzione ad  ogni vostro Bisogno”</a:t>
            </a:r>
          </a:p>
          <a:p>
            <a:pPr algn="ctr">
              <a:defRPr/>
            </a:pPr>
            <a:endParaRPr lang="it-IT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4716016" y="2348880"/>
            <a:ext cx="4176713" cy="4103687"/>
          </a:xfrm>
          <a:prstGeom prst="roundRect">
            <a:avLst/>
          </a:prstGeom>
          <a:noFill/>
          <a:ln>
            <a:solidFill>
              <a:srgbClr val="EB69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t-IT" sz="1400" b="1" dirty="0">
              <a:solidFill>
                <a:srgbClr val="A6001A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it-IT" b="1" dirty="0">
              <a:solidFill>
                <a:srgbClr val="4B4B4D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it-IT" b="1" dirty="0">
              <a:solidFill>
                <a:srgbClr val="4B4B4D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it-IT" b="1" dirty="0">
              <a:solidFill>
                <a:srgbClr val="4B4B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95536" y="188640"/>
            <a:ext cx="7848600" cy="836712"/>
          </a:xfrm>
          <a:prstGeom prst="rect">
            <a:avLst/>
          </a:prstGeom>
          <a:solidFill>
            <a:srgbClr val="A20101"/>
          </a:solidFill>
          <a:ln w="38100" cmpd="sng">
            <a:solidFill>
              <a:srgbClr val="FF66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r>
              <a:rPr lang="it-IT" sz="2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IL FAI DA TE CRESCE CON I BAMBINI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23528" y="407707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it-IT" sz="1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endParaRPr lang="it-IT" sz="1400" b="1" dirty="0">
              <a:solidFill>
                <a:srgbClr val="4B4B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79512" y="2348880"/>
            <a:ext cx="4104456" cy="4104456"/>
          </a:xfrm>
          <a:prstGeom prst="roundRect">
            <a:avLst/>
          </a:prstGeom>
          <a:noFill/>
          <a:ln>
            <a:solidFill>
              <a:srgbClr val="EB69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t-IT" sz="1400" b="1" dirty="0">
              <a:solidFill>
                <a:srgbClr val="A6001A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it-IT" b="1" dirty="0">
              <a:solidFill>
                <a:srgbClr val="4B4B4D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it-IT" b="1" dirty="0">
              <a:solidFill>
                <a:srgbClr val="4B4B4D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it-IT" b="1" dirty="0">
              <a:solidFill>
                <a:srgbClr val="4B4B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187624" y="249289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ORTO DIDATTICO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436096" y="242088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RIUTILIZZO MATERIALE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3068961"/>
            <a:ext cx="34563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Ci piacerebbe partecipare alla costruzione e al mantenimento di un piccolo orto didattico creato dagli alunni.</a:t>
            </a:r>
          </a:p>
          <a:p>
            <a:r>
              <a:rPr lang="it-IT" dirty="0"/>
              <a:t>Inoltre offriamo il nostro contributo per insegnare alcune piccole attività di giardinaggio (es. piantare un fiore) in incontri settimanali.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364088" y="3068960"/>
            <a:ext cx="2952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Nel nostro negozio si producono molti scarti di materiale ( legno-cartone) che potrebbero essere tranquillamente riciclati  e donati per svolgere delle attività didattiche o semplici lavoretti manuali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941168"/>
            <a:ext cx="1837955" cy="160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716016" y="3761745"/>
            <a:ext cx="40816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it-I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7016" y="750014"/>
            <a:ext cx="373575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Punti di forza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 POSITIVO</a:t>
            </a:r>
            <a:endParaRPr lang="it-IT" b="1" dirty="0">
              <a:solidFill>
                <a:schemeClr val="bg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Negozio progressione sui pilastri di commercio </a:t>
            </a:r>
            <a:r>
              <a:rPr lang="it-IT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(FM+8%-IND+17%- MV+7,9% - Cl +3,6% 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DNA squadra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Facilità di comunicazione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Obiettivi Co-costruiti  </a:t>
            </a:r>
            <a:r>
              <a:rPr lang="it-IT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 D.I. - gesti mestiere - stock - relazione cliente )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 POSITIVO</a:t>
            </a:r>
          </a:p>
          <a:p>
            <a:pPr>
              <a:defRPr/>
            </a:pPr>
            <a:endParaRPr lang="it-IT" sz="1600" b="1" dirty="0">
              <a:solidFill>
                <a:schemeClr val="bg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3717032"/>
            <a:ext cx="4012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539552" y="188640"/>
            <a:ext cx="7848600" cy="720080"/>
          </a:xfrm>
          <a:prstGeom prst="rect">
            <a:avLst/>
          </a:prstGeom>
          <a:solidFill>
            <a:srgbClr val="A20101"/>
          </a:solidFill>
          <a:ln w="38100" cmpd="sng">
            <a:solidFill>
              <a:srgbClr val="FF66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r>
              <a:rPr lang="it-IT" sz="2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PROGETTO CARTA SCUOLA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0728"/>
            <a:ext cx="4021410" cy="274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sellaDiTesto 13"/>
          <p:cNvSpPr txBox="1"/>
          <p:nvPr/>
        </p:nvSpPr>
        <p:spPr>
          <a:xfrm>
            <a:off x="899592" y="278092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Scuola G. Pascoli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827584" y="3645024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VANTAGGI:  </a:t>
            </a:r>
            <a:r>
              <a:rPr lang="it-IT" sz="2000" b="1" dirty="0"/>
              <a:t>Possibilità da parte delle scuola di usufruire di uno sconto dedicato 10% + </a:t>
            </a:r>
            <a:r>
              <a:rPr lang="it-IT" sz="2000" b="1" dirty="0" err="1"/>
              <a:t>10%</a:t>
            </a:r>
            <a:r>
              <a:rPr lang="it-IT" sz="2000" b="1" dirty="0"/>
              <a:t>  al raggiungimento dei 500 punti, per l’acquisto di materiali didattici o di miglioramento della struttura scolastica</a:t>
            </a:r>
          </a:p>
        </p:txBody>
      </p:sp>
      <p:sp>
        <p:nvSpPr>
          <p:cNvPr id="16" name="CasellaDiTesto 15"/>
          <p:cNvSpPr txBox="1"/>
          <p:nvPr/>
        </p:nvSpPr>
        <p:spPr>
          <a:xfrm rot="10800000" flipV="1">
            <a:off x="4283968" y="1312022"/>
            <a:ext cx="4032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CREARE UN RAPPORTO PRIVILEGIATO  TRA BRICOCENTER  E LA COMUNITA’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27584" y="5085184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COME: </a:t>
            </a:r>
            <a:r>
              <a:rPr lang="it-IT" sz="2000" b="1" dirty="0"/>
              <a:t>Tutti i genitori degli alunni potranno partecipare all’iniziativa acquistando merce per uso proprio accreditando i punti sulla carta della scuola  ( 1 € = 1 Punto)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536" y="188640"/>
            <a:ext cx="7848600" cy="836712"/>
          </a:xfrm>
          <a:prstGeom prst="rect">
            <a:avLst/>
          </a:prstGeom>
          <a:solidFill>
            <a:srgbClr val="A20101"/>
          </a:solidFill>
          <a:ln w="38100" cmpd="sng">
            <a:solidFill>
              <a:srgbClr val="FF66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r>
              <a:rPr lang="it-IT" sz="2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PROGETTO QUARTIERE 2017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16114">
            <a:off x="373420" y="1302701"/>
            <a:ext cx="3572133" cy="4544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4499992" y="1164134"/>
            <a:ext cx="43204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/>
              <a:t>Possono partecipare al concorso tutti coloro che presenteranno al punto vendita BRICOCENTER del paese o del quartiere dove abitano, o pubblicheranno su www.casabricocenter.it, un progetto con finalità sociali . Potranno essere presentati solo Progetti da sviluppare esclusivamente nel territorio circostante i punti vendita BRICOCENTER aderenti all’iniziativa, ovvero Progetti che coinvolgono locali o aree distanti non più di 20 minuti dal punto vendita di riferimento. Ogni Progetto dovrà essere finalizzato al miglioramento di un luogo del paese o del quartiere utilizzato dalla comunità locale. Ad esempio, locali nelle disponibilità di Associazioni ONLUS che operano senza scopi di lucro, oratori, scuole pubbliche, case di riposo, canili , ma anche locali di persone e/o famiglie indigenti, riconosciute bisognose di un intervento di miglioramento dalla comunità del paese o del quartiere. Ogni proponente può presentare un solo Progetto (o in un solo punto vendita BRICOCENTER oppure on-line). Saranno accettati solo “progetti/iniziative” con un valore economico dei materiali da utilizzare non superiore a €.1.000,00. La realizzazione del progetto è affidata al Proponente e a sostenitori volontari, i quali saranno responsabili di richiedere eventuali permessi e/o di adempiere alle eventuali pratiche necessarie per la realizzazione del progetto presentato. </a:t>
            </a:r>
          </a:p>
        </p:txBody>
      </p:sp>
    </p:spTree>
    <p:custDataLst>
      <p:tags r:id="rId1"/>
    </p:custDataLst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9e50050f-e9c6-4c34-a486-b91a1b3cdad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36bf52aa-6a87-469a-9686-0b66b5508f5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667cecff-c48b-4cd7-b505-85eaa5e3d825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3498</TotalTime>
  <Words>461</Words>
  <Application>Microsoft Office PowerPoint</Application>
  <PresentationFormat>Presentazione su schermo 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Bricocenter Italia S.r.l.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CHIAVE, SLOGAN ED OBIETTIVO</dc:title>
  <dc:creator>40017624</dc:creator>
  <cp:lastModifiedBy>Laura Moroni</cp:lastModifiedBy>
  <cp:revision>323</cp:revision>
  <dcterms:created xsi:type="dcterms:W3CDTF">2015-11-30T09:39:37Z</dcterms:created>
  <dcterms:modified xsi:type="dcterms:W3CDTF">2016-10-20T15:21:58Z</dcterms:modified>
</cp:coreProperties>
</file>